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1" r:id="rId2"/>
    <p:sldId id="338" r:id="rId3"/>
    <p:sldId id="365" r:id="rId4"/>
    <p:sldId id="366" r:id="rId5"/>
    <p:sldId id="364" r:id="rId6"/>
    <p:sldId id="340" r:id="rId7"/>
    <p:sldId id="367" r:id="rId8"/>
    <p:sldId id="343" r:id="rId9"/>
    <p:sldId id="368" r:id="rId10"/>
    <p:sldId id="348" r:id="rId11"/>
    <p:sldId id="354" r:id="rId12"/>
    <p:sldId id="355" r:id="rId13"/>
    <p:sldId id="369" r:id="rId14"/>
    <p:sldId id="370" r:id="rId15"/>
    <p:sldId id="372" r:id="rId16"/>
    <p:sldId id="351" r:id="rId17"/>
    <p:sldId id="358" r:id="rId18"/>
    <p:sldId id="350" r:id="rId19"/>
    <p:sldId id="356" r:id="rId20"/>
    <p:sldId id="357" r:id="rId21"/>
    <p:sldId id="360" r:id="rId22"/>
    <p:sldId id="361" r:id="rId23"/>
    <p:sldId id="363" r:id="rId24"/>
    <p:sldId id="260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4D4A0209-265F-432B-BE5E-E927F0951F31}">
          <p14:sldIdLst>
            <p14:sldId id="261"/>
            <p14:sldId id="338"/>
            <p14:sldId id="365"/>
            <p14:sldId id="366"/>
            <p14:sldId id="364"/>
            <p14:sldId id="340"/>
            <p14:sldId id="367"/>
            <p14:sldId id="343"/>
            <p14:sldId id="368"/>
            <p14:sldId id="348"/>
            <p14:sldId id="354"/>
            <p14:sldId id="355"/>
            <p14:sldId id="369"/>
            <p14:sldId id="370"/>
            <p14:sldId id="372"/>
            <p14:sldId id="351"/>
            <p14:sldId id="358"/>
            <p14:sldId id="350"/>
            <p14:sldId id="356"/>
            <p14:sldId id="357"/>
            <p14:sldId id="360"/>
            <p14:sldId id="361"/>
            <p14:sldId id="363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303"/>
    <a:srgbClr val="999999"/>
    <a:srgbClr val="DADCDB"/>
    <a:srgbClr val="EEEEEE"/>
    <a:srgbClr val="F4F4F4"/>
    <a:srgbClr val="CC1818"/>
    <a:srgbClr val="362E2B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2" autoAdjust="0"/>
    <p:restoredTop sz="93738" autoAdjust="0"/>
  </p:normalViewPr>
  <p:slideViewPr>
    <p:cSldViewPr>
      <p:cViewPr varScale="1">
        <p:scale>
          <a:sx n="134" d="100"/>
          <a:sy n="134" d="100"/>
        </p:scale>
        <p:origin x="144" y="22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2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9DAC0-913F-4CFB-852F-43CCF035751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91DBA-2A2E-4F32-BB14-713FAEE65A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0332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B019A-55AE-4BF7-B4D3-0D825A3F122A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46743-8D4B-4DFC-A9C0-210E1C1A60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7932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960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2811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557B7080-BE01-4C93-B702-8314CCAE6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30011"/>
            <a:ext cx="7886700" cy="814379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单击此处编辑母版标题样式</a:t>
            </a:r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A04EADF6-D5B2-4BF1-9EC2-8ECAA85F77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03575" y="3199141"/>
            <a:ext cx="2736850" cy="9937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en-US" altLang="zh-CN" dirty="0"/>
          </a:p>
          <a:p>
            <a:pPr lvl="0"/>
            <a:r>
              <a:rPr lang="zh-CN" altLang="en-US" dirty="0"/>
              <a:t>培训讲师：郭抄静</a:t>
            </a:r>
          </a:p>
          <a:p>
            <a:pPr lvl="0"/>
            <a:r>
              <a:rPr lang="zh-CN" altLang="en-US" dirty="0"/>
              <a:t>时间：</a:t>
            </a:r>
            <a:r>
              <a:rPr lang="en-US" altLang="zh-CN" dirty="0"/>
              <a:t>2019</a:t>
            </a:r>
            <a:r>
              <a:rPr lang="zh-CN" altLang="en-US" dirty="0"/>
              <a:t>年</a:t>
            </a:r>
            <a:r>
              <a:rPr lang="en-US" altLang="zh-CN" dirty="0"/>
              <a:t>2</a:t>
            </a:r>
            <a:r>
              <a:rPr lang="zh-CN" altLang="en-US" dirty="0"/>
              <a:t>月</a:t>
            </a:r>
            <a:r>
              <a:rPr lang="en-US" altLang="zh-CN" dirty="0"/>
              <a:t>26</a:t>
            </a:r>
            <a:r>
              <a:rPr lang="zh-CN" altLang="en-US" dirty="0"/>
              <a:t>日</a:t>
            </a:r>
          </a:p>
          <a:p>
            <a:pPr lvl="0"/>
            <a:endParaRPr lang="zh-CN" altLang="en-US" dirty="0"/>
          </a:p>
        </p:txBody>
      </p:sp>
      <p:sp>
        <p:nvSpPr>
          <p:cNvPr id="9" name="标题 4">
            <a:extLst>
              <a:ext uri="{FF2B5EF4-FFF2-40B4-BE49-F238E27FC236}">
                <a16:creationId xmlns:a16="http://schemas.microsoft.com/office/drawing/2014/main" id="{8E63F1F3-9E08-4C65-98C2-844772AEB246}"/>
              </a:ext>
            </a:extLst>
          </p:cNvPr>
          <p:cNvSpPr txBox="1">
            <a:spLocks/>
          </p:cNvSpPr>
          <p:nvPr userDrawn="1"/>
        </p:nvSpPr>
        <p:spPr>
          <a:xfrm>
            <a:off x="6012160" y="2444390"/>
            <a:ext cx="3350196" cy="4068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j-cs"/>
              </a:defRPr>
            </a:lvl1pPr>
          </a:lstStyle>
          <a:p>
            <a:endParaRPr lang="zh-CN" alt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235062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3B3F482-36CB-49D8-9508-D84AA564F5B8}"/>
              </a:ext>
            </a:extLst>
          </p:cNvPr>
          <p:cNvSpPr txBox="1"/>
          <p:nvPr userDrawn="1"/>
        </p:nvSpPr>
        <p:spPr>
          <a:xfrm>
            <a:off x="107504" y="474452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售后团队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D5F1E06-348D-4A88-B47B-A551B7D203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19872" y="1612218"/>
            <a:ext cx="3311525" cy="432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FB4CA1-1BC4-496E-BB4F-9CF3F429E7EB}"/>
              </a:ext>
            </a:extLst>
          </p:cNvPr>
          <p:cNvSpPr txBox="1"/>
          <p:nvPr userDrawn="1"/>
        </p:nvSpPr>
        <p:spPr>
          <a:xfrm>
            <a:off x="1043608" y="682451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流程图: 接点 7">
            <a:extLst>
              <a:ext uri="{FF2B5EF4-FFF2-40B4-BE49-F238E27FC236}">
                <a16:creationId xmlns:a16="http://schemas.microsoft.com/office/drawing/2014/main" id="{402CBC3D-88BB-4582-BE8E-0083653A7442}"/>
              </a:ext>
            </a:extLst>
          </p:cNvPr>
          <p:cNvSpPr/>
          <p:nvPr userDrawn="1"/>
        </p:nvSpPr>
        <p:spPr>
          <a:xfrm>
            <a:off x="2752684" y="1720229"/>
            <a:ext cx="216024" cy="216024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3">
            <a:extLst>
              <a:ext uri="{FF2B5EF4-FFF2-40B4-BE49-F238E27FC236}">
                <a16:creationId xmlns:a16="http://schemas.microsoft.com/office/drawing/2014/main" id="{82CE7261-9237-47E5-BFC5-55DE8FAE0E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19872" y="2272004"/>
            <a:ext cx="3311525" cy="432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0" name="流程图: 接点 9">
            <a:extLst>
              <a:ext uri="{FF2B5EF4-FFF2-40B4-BE49-F238E27FC236}">
                <a16:creationId xmlns:a16="http://schemas.microsoft.com/office/drawing/2014/main" id="{392888E4-D92D-4C89-AF48-7422FCD18074}"/>
              </a:ext>
            </a:extLst>
          </p:cNvPr>
          <p:cNvSpPr/>
          <p:nvPr userDrawn="1"/>
        </p:nvSpPr>
        <p:spPr>
          <a:xfrm>
            <a:off x="2752684" y="2380015"/>
            <a:ext cx="216024" cy="216024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占位符 3">
            <a:extLst>
              <a:ext uri="{FF2B5EF4-FFF2-40B4-BE49-F238E27FC236}">
                <a16:creationId xmlns:a16="http://schemas.microsoft.com/office/drawing/2014/main" id="{7797CE90-3BE0-4BBE-B979-9532945E32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19872" y="2931790"/>
            <a:ext cx="3311525" cy="432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2" name="流程图: 接点 11">
            <a:extLst>
              <a:ext uri="{FF2B5EF4-FFF2-40B4-BE49-F238E27FC236}">
                <a16:creationId xmlns:a16="http://schemas.microsoft.com/office/drawing/2014/main" id="{845181F5-B33C-460C-933E-F2418BEC78D5}"/>
              </a:ext>
            </a:extLst>
          </p:cNvPr>
          <p:cNvSpPr/>
          <p:nvPr userDrawn="1"/>
        </p:nvSpPr>
        <p:spPr>
          <a:xfrm>
            <a:off x="2752684" y="3039801"/>
            <a:ext cx="216024" cy="216024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70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467544" y="252104"/>
            <a:ext cx="3384376" cy="3754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内容占位符 2"/>
          <p:cNvSpPr>
            <a:spLocks noGrp="1"/>
          </p:cNvSpPr>
          <p:nvPr>
            <p:ph sz="half" idx="1"/>
          </p:nvPr>
        </p:nvSpPr>
        <p:spPr>
          <a:xfrm>
            <a:off x="285720" y="750082"/>
            <a:ext cx="4210080" cy="384454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2"/>
          <p:cNvSpPr>
            <a:spLocks noGrp="1"/>
          </p:cNvSpPr>
          <p:nvPr>
            <p:ph sz="half" idx="13"/>
          </p:nvPr>
        </p:nvSpPr>
        <p:spPr>
          <a:xfrm>
            <a:off x="4643438" y="750082"/>
            <a:ext cx="4210080" cy="384454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矩形 9"/>
          <p:cNvSpPr/>
          <p:nvPr userDrawn="1"/>
        </p:nvSpPr>
        <p:spPr>
          <a:xfrm>
            <a:off x="0" y="214296"/>
            <a:ext cx="467544" cy="428628"/>
          </a:xfrm>
          <a:prstGeom prst="rect">
            <a:avLst/>
          </a:prstGeom>
          <a:solidFill>
            <a:srgbClr val="CC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8C6951E-AB15-45CF-A641-B722BCEA1C9C}"/>
              </a:ext>
            </a:extLst>
          </p:cNvPr>
          <p:cNvSpPr txBox="1"/>
          <p:nvPr userDrawn="1"/>
        </p:nvSpPr>
        <p:spPr>
          <a:xfrm>
            <a:off x="107504" y="474452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售后团队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列，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059582"/>
            <a:ext cx="8280920" cy="36004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标题占位符 1">
            <a:extLst>
              <a:ext uri="{FF2B5EF4-FFF2-40B4-BE49-F238E27FC236}">
                <a16:creationId xmlns:a16="http://schemas.microsoft.com/office/drawing/2014/main" id="{B4B15B5C-29B9-49EA-AC33-B51C907D4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52104"/>
            <a:ext cx="3384376" cy="3754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1C369C-C6A9-49F6-86AB-5B4CCCCAA581}"/>
              </a:ext>
            </a:extLst>
          </p:cNvPr>
          <p:cNvSpPr/>
          <p:nvPr userDrawn="1"/>
        </p:nvSpPr>
        <p:spPr>
          <a:xfrm>
            <a:off x="0" y="214296"/>
            <a:ext cx="467544" cy="428628"/>
          </a:xfrm>
          <a:prstGeom prst="rect">
            <a:avLst/>
          </a:prstGeom>
          <a:solidFill>
            <a:srgbClr val="CC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1539F95-405A-45E7-B36C-D1D2F8BBAD25}"/>
              </a:ext>
            </a:extLst>
          </p:cNvPr>
          <p:cNvSpPr txBox="1"/>
          <p:nvPr userDrawn="1"/>
        </p:nvSpPr>
        <p:spPr>
          <a:xfrm>
            <a:off x="107504" y="474452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售后团队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>
            <a:extLst>
              <a:ext uri="{FF2B5EF4-FFF2-40B4-BE49-F238E27FC236}">
                <a16:creationId xmlns:a16="http://schemas.microsoft.com/office/drawing/2014/main" id="{470F11BA-EF3F-428B-89FB-01F5C8DFF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52104"/>
            <a:ext cx="3384376" cy="3754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08625B-0607-4189-BFFF-B9547DCC14CA}"/>
              </a:ext>
            </a:extLst>
          </p:cNvPr>
          <p:cNvSpPr/>
          <p:nvPr userDrawn="1"/>
        </p:nvSpPr>
        <p:spPr>
          <a:xfrm>
            <a:off x="0" y="214296"/>
            <a:ext cx="467544" cy="428628"/>
          </a:xfrm>
          <a:prstGeom prst="rect">
            <a:avLst/>
          </a:prstGeom>
          <a:solidFill>
            <a:srgbClr val="CC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FCEECEB-3B73-4BB5-BAA2-EE7D8671C16E}"/>
              </a:ext>
            </a:extLst>
          </p:cNvPr>
          <p:cNvSpPr txBox="1"/>
          <p:nvPr userDrawn="1"/>
        </p:nvSpPr>
        <p:spPr>
          <a:xfrm>
            <a:off x="107504" y="474452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售后团队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713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D9C8D0E-2AE2-47AA-B072-D7C1B226ABC3}"/>
              </a:ext>
            </a:extLst>
          </p:cNvPr>
          <p:cNvSpPr txBox="1"/>
          <p:nvPr userDrawn="1"/>
        </p:nvSpPr>
        <p:spPr>
          <a:xfrm>
            <a:off x="107504" y="474452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售后团队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4714890"/>
            <a:ext cx="9144000" cy="428610"/>
          </a:xfrm>
          <a:prstGeom prst="rect">
            <a:avLst/>
          </a:prstGeom>
          <a:solidFill>
            <a:srgbClr val="CC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F5F259C-452B-4D41-B86C-7AE55B5681E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-236562"/>
            <a:ext cx="1857216" cy="131296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49" r:id="rId3"/>
    <p:sldLayoutId id="2147483650" r:id="rId4"/>
    <p:sldLayoutId id="2147483678" r:id="rId5"/>
    <p:sldLayoutId id="2147483659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accent6">
              <a:lumMod val="50000"/>
            </a:schemeClr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65000"/>
              <a:lumOff val="35000"/>
            </a:schemeClr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CEED105-B1A8-4CE2-89C4-CB7497FEA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网易企业邮箱售后培训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803EE30-A6B8-4136-A0DB-039E0C663C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培训讲师：李枭威</a:t>
            </a:r>
          </a:p>
          <a:p>
            <a:r>
              <a:rPr lang="zh-CN" altLang="en-US" dirty="0"/>
              <a:t>时间：</a:t>
            </a:r>
            <a:r>
              <a:rPr lang="en-US" altLang="zh-CN" dirty="0"/>
              <a:t>2019</a:t>
            </a:r>
            <a:r>
              <a:rPr lang="zh-CN" altLang="en-US" dirty="0"/>
              <a:t>年</a:t>
            </a:r>
            <a:r>
              <a:rPr lang="en-US" altLang="zh-CN" dirty="0"/>
              <a:t>2</a:t>
            </a:r>
            <a:r>
              <a:rPr lang="zh-CN" altLang="en-US" dirty="0"/>
              <a:t>月</a:t>
            </a:r>
            <a:r>
              <a:rPr lang="en-US" altLang="zh-CN" dirty="0"/>
              <a:t>27</a:t>
            </a:r>
            <a:r>
              <a:rPr lang="zh-CN" altLang="en-US" dirty="0"/>
              <a:t>日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7B227009-53EC-41ED-9A94-D9DF4627B96E}"/>
              </a:ext>
            </a:extLst>
          </p:cNvPr>
          <p:cNvSpPr txBox="1"/>
          <p:nvPr/>
        </p:nvSpPr>
        <p:spPr>
          <a:xfrm>
            <a:off x="1170534" y="361220"/>
            <a:ext cx="7488832" cy="762847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ctr">
              <a:lnSpc>
                <a:spcPct val="105000"/>
              </a:lnSpc>
            </a:pPr>
            <a:endParaRPr lang="en-US" altLang="zh-CN" sz="44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  <a:cs typeface="Times New Roman" pitchFamily="18" charset="0"/>
            </a:endParaRP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BA35798F-8D7E-46A4-9605-E86A4B09346D}"/>
              </a:ext>
            </a:extLst>
          </p:cNvPr>
          <p:cNvSpPr txBox="1"/>
          <p:nvPr/>
        </p:nvSpPr>
        <p:spPr>
          <a:xfrm>
            <a:off x="5547856" y="1124067"/>
            <a:ext cx="3231976" cy="311224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ctr">
              <a:lnSpc>
                <a:spcPct val="105000"/>
              </a:lnSpc>
            </a:pPr>
            <a:endParaRPr lang="en-US" altLang="zh-CN" sz="20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  <a:cs typeface="Times New Roman" pitchFamily="18" charset="0"/>
            </a:endParaRPr>
          </a:p>
        </p:txBody>
      </p:sp>
      <p:sp>
        <p:nvSpPr>
          <p:cNvPr id="11" name="文本占位符 6">
            <a:extLst>
              <a:ext uri="{FF2B5EF4-FFF2-40B4-BE49-F238E27FC236}">
                <a16:creationId xmlns:a16="http://schemas.microsoft.com/office/drawing/2014/main" id="{FD28CA11-2039-4468-9A63-9E8687D53741}"/>
              </a:ext>
            </a:extLst>
          </p:cNvPr>
          <p:cNvSpPr txBox="1">
            <a:spLocks/>
          </p:cNvSpPr>
          <p:nvPr/>
        </p:nvSpPr>
        <p:spPr>
          <a:xfrm>
            <a:off x="3618533" y="1908632"/>
            <a:ext cx="2736850" cy="99377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13" name="TextBox 29">
            <a:extLst>
              <a:ext uri="{FF2B5EF4-FFF2-40B4-BE49-F238E27FC236}">
                <a16:creationId xmlns:a16="http://schemas.microsoft.com/office/drawing/2014/main" id="{8D343068-39E3-4B7F-9704-F92B1189C6D8}"/>
              </a:ext>
            </a:extLst>
          </p:cNvPr>
          <p:cNvSpPr txBox="1"/>
          <p:nvPr/>
        </p:nvSpPr>
        <p:spPr>
          <a:xfrm>
            <a:off x="5132898" y="2414576"/>
            <a:ext cx="3231976" cy="311224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altLang="zh-CN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itchFamily="18" charset="0"/>
              </a:rPr>
              <a:t>邮件搬家</a:t>
            </a:r>
            <a:endParaRPr lang="en-US" altLang="zh-CN" sz="20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EAE9F18-9C22-41EE-8B62-83039765A1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搬家步骤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046A36-3E4F-46F5-B36E-FC0179D719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客户端搬家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9552CF7-8D25-414D-B2D8-41A6B189AF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常见问题</a:t>
            </a:r>
          </a:p>
        </p:txBody>
      </p:sp>
    </p:spTree>
    <p:extLst>
      <p:ext uri="{BB962C8B-B14F-4D97-AF65-F5344CB8AC3E}">
        <p14:creationId xmlns:p14="http://schemas.microsoft.com/office/powerpoint/2010/main" val="146155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1D7B153F-8F2C-4EBE-AF41-E8D825472CB3}"/>
              </a:ext>
            </a:extLst>
          </p:cNvPr>
          <p:cNvSpPr/>
          <p:nvPr/>
        </p:nvSpPr>
        <p:spPr>
          <a:xfrm>
            <a:off x="611351" y="965949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创建帐号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搬家步骤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341F48E-2B19-4C5E-9D79-C538FEC3E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0575"/>
            <a:ext cx="8963025" cy="178117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F20BEAE1-EB08-4A5C-AE6C-DFE45917967A}"/>
              </a:ext>
            </a:extLst>
          </p:cNvPr>
          <p:cNvSpPr/>
          <p:nvPr/>
        </p:nvSpPr>
        <p:spPr>
          <a:xfrm>
            <a:off x="2722157" y="2064411"/>
            <a:ext cx="1584176" cy="5358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6D23D-5E52-4ADF-B360-FCF880721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45" y="1257020"/>
            <a:ext cx="7956376" cy="332531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5A8E4946-F27B-4B7A-83A7-FC456C884837}"/>
              </a:ext>
            </a:extLst>
          </p:cNvPr>
          <p:cNvSpPr/>
          <p:nvPr/>
        </p:nvSpPr>
        <p:spPr>
          <a:xfrm>
            <a:off x="971600" y="2862821"/>
            <a:ext cx="1584176" cy="5358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5D08359-50D6-4C1E-AD9C-95BDAB27FD51}"/>
              </a:ext>
            </a:extLst>
          </p:cNvPr>
          <p:cNvSpPr/>
          <p:nvPr/>
        </p:nvSpPr>
        <p:spPr>
          <a:xfrm>
            <a:off x="4788024" y="2719400"/>
            <a:ext cx="1944216" cy="7884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80A85D5-1868-4E0B-837D-5D7207F53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75" y="1335281"/>
            <a:ext cx="80391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8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搬家步骤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A733A2D-3172-4734-ADFF-BA929DEEE935}"/>
              </a:ext>
            </a:extLst>
          </p:cNvPr>
          <p:cNvGrpSpPr/>
          <p:nvPr/>
        </p:nvGrpSpPr>
        <p:grpSpPr>
          <a:xfrm>
            <a:off x="0" y="642924"/>
            <a:ext cx="9144000" cy="3917894"/>
            <a:chOff x="-26462" y="771550"/>
            <a:chExt cx="9144000" cy="391789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B23EAF2-6698-47FA-8EAF-61512AF75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6462" y="771550"/>
              <a:ext cx="9144000" cy="3917894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F0D71C6-B313-47AD-B79B-5C84AC784646}"/>
                </a:ext>
              </a:extLst>
            </p:cNvPr>
            <p:cNvSpPr/>
            <p:nvPr/>
          </p:nvSpPr>
          <p:spPr>
            <a:xfrm>
              <a:off x="319928" y="2031876"/>
              <a:ext cx="648072" cy="2160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0F019C1-8A2C-40F9-A4FE-AD4567D6DA52}"/>
                </a:ext>
              </a:extLst>
            </p:cNvPr>
            <p:cNvSpPr/>
            <p:nvPr/>
          </p:nvSpPr>
          <p:spPr>
            <a:xfrm>
              <a:off x="1619672" y="2025093"/>
              <a:ext cx="648072" cy="2160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662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搬家步骤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6E7E28F3-221F-4F6F-B627-B67003CAA3ED}"/>
              </a:ext>
            </a:extLst>
          </p:cNvPr>
          <p:cNvSpPr/>
          <p:nvPr/>
        </p:nvSpPr>
        <p:spPr>
          <a:xfrm>
            <a:off x="3347864" y="391403"/>
            <a:ext cx="1664568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新建搬家任务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341240FE-484D-49A3-AD9A-6BDDE1DF3A48}"/>
              </a:ext>
            </a:extLst>
          </p:cNvPr>
          <p:cNvSpPr/>
          <p:nvPr/>
        </p:nvSpPr>
        <p:spPr>
          <a:xfrm>
            <a:off x="3496071" y="3882216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完成搬家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A427A2DE-03E3-4634-B47E-74020DB320F5}"/>
              </a:ext>
            </a:extLst>
          </p:cNvPr>
          <p:cNvSpPr/>
          <p:nvPr/>
        </p:nvSpPr>
        <p:spPr>
          <a:xfrm>
            <a:off x="3475420" y="2715766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激活搬家</a:t>
            </a:r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9AB2127C-3670-4D7D-9C60-1A3E12BBE23E}"/>
              </a:ext>
            </a:extLst>
          </p:cNvPr>
          <p:cNvSpPr/>
          <p:nvPr/>
        </p:nvSpPr>
        <p:spPr>
          <a:xfrm rot="5400000">
            <a:off x="3916590" y="1096109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45773263-ECA0-4379-B8DC-3D8F50341DD0}"/>
              </a:ext>
            </a:extLst>
          </p:cNvPr>
          <p:cNvSpPr/>
          <p:nvPr/>
        </p:nvSpPr>
        <p:spPr>
          <a:xfrm rot="5400000">
            <a:off x="3916590" y="3420472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607844AD-773E-4D9B-BCB6-CAC76D8D5CAE}"/>
              </a:ext>
            </a:extLst>
          </p:cNvPr>
          <p:cNvSpPr/>
          <p:nvPr/>
        </p:nvSpPr>
        <p:spPr>
          <a:xfrm>
            <a:off x="3115380" y="1569382"/>
            <a:ext cx="208823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修改帐号搬家关系</a:t>
            </a: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EEB59F32-32B2-40D7-904B-FCAB8614944A}"/>
              </a:ext>
            </a:extLst>
          </p:cNvPr>
          <p:cNvSpPr/>
          <p:nvPr/>
        </p:nvSpPr>
        <p:spPr>
          <a:xfrm rot="5400000">
            <a:off x="3916589" y="2258290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BCFA5A4-BB03-4FCB-8EE5-75FA719175EA}"/>
              </a:ext>
            </a:extLst>
          </p:cNvPr>
          <p:cNvSpPr/>
          <p:nvPr/>
        </p:nvSpPr>
        <p:spPr>
          <a:xfrm>
            <a:off x="899592" y="108351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搬家流程</a:t>
            </a:r>
          </a:p>
        </p:txBody>
      </p:sp>
    </p:spTree>
    <p:extLst>
      <p:ext uri="{BB962C8B-B14F-4D97-AF65-F5344CB8AC3E}">
        <p14:creationId xmlns:p14="http://schemas.microsoft.com/office/powerpoint/2010/main" val="3841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6" grpId="0" animBg="1"/>
      <p:bldP spid="17" grpId="0" animBg="1"/>
      <p:bldP spid="18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0D14871C-F048-402C-B669-7B5DBC26AC8C}"/>
              </a:ext>
            </a:extLst>
          </p:cNvPr>
          <p:cNvSpPr txBox="1"/>
          <p:nvPr/>
        </p:nvSpPr>
        <p:spPr>
          <a:xfrm>
            <a:off x="1115616" y="1112761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如何进入搬家页面？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9C00EBF-615A-4BFA-AF47-460A3F656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603407"/>
            <a:ext cx="7560840" cy="3936685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搬家步骤</a:t>
            </a:r>
          </a:p>
        </p:txBody>
      </p:sp>
    </p:spTree>
    <p:extLst>
      <p:ext uri="{BB962C8B-B14F-4D97-AF65-F5344CB8AC3E}">
        <p14:creationId xmlns:p14="http://schemas.microsoft.com/office/powerpoint/2010/main" val="70639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搬家步骤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688B25-CB41-46C1-9F80-61383D3B3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5" y="1417340"/>
            <a:ext cx="9144000" cy="222376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11C25AB-AA36-4153-BD43-3F6648564259}"/>
              </a:ext>
            </a:extLst>
          </p:cNvPr>
          <p:cNvSpPr/>
          <p:nvPr/>
        </p:nvSpPr>
        <p:spPr>
          <a:xfrm>
            <a:off x="1352613" y="2481912"/>
            <a:ext cx="7218735" cy="743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B5364BE9-EEEE-4CDD-9608-6E5FF81DD5AB}"/>
              </a:ext>
            </a:extLst>
          </p:cNvPr>
          <p:cNvCxnSpPr>
            <a:cxnSpLocks/>
          </p:cNvCxnSpPr>
          <p:nvPr/>
        </p:nvCxnSpPr>
        <p:spPr>
          <a:xfrm flipV="1">
            <a:off x="2116349" y="1915454"/>
            <a:ext cx="290546" cy="24336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E887AE0A-09D5-43DE-94AE-9E3C4E8E82A4}"/>
              </a:ext>
            </a:extLst>
          </p:cNvPr>
          <p:cNvSpPr txBox="1"/>
          <p:nvPr/>
        </p:nvSpPr>
        <p:spPr>
          <a:xfrm>
            <a:off x="2156192" y="1559641"/>
            <a:ext cx="1098055" cy="27699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全域暂停搬家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805D360-9FCC-4E8F-B718-99370A894D35}"/>
              </a:ext>
            </a:extLst>
          </p:cNvPr>
          <p:cNvCxnSpPr>
            <a:cxnSpLocks/>
          </p:cNvCxnSpPr>
          <p:nvPr/>
        </p:nvCxnSpPr>
        <p:spPr>
          <a:xfrm flipV="1">
            <a:off x="2732822" y="1963759"/>
            <a:ext cx="868348" cy="198911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D95B0219-B98E-4B9C-A106-7FA357A6A565}"/>
              </a:ext>
            </a:extLst>
          </p:cNvPr>
          <p:cNvSpPr txBox="1"/>
          <p:nvPr/>
        </p:nvSpPr>
        <p:spPr>
          <a:xfrm>
            <a:off x="3451635" y="1558411"/>
            <a:ext cx="1107996" cy="27699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1200" dirty="0"/>
              <a:t>全域重启搬家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8762DCA-B30D-42DB-9010-3F69CFF99880}"/>
              </a:ext>
            </a:extLst>
          </p:cNvPr>
          <p:cNvCxnSpPr>
            <a:cxnSpLocks/>
          </p:cNvCxnSpPr>
          <p:nvPr/>
        </p:nvCxnSpPr>
        <p:spPr>
          <a:xfrm flipV="1">
            <a:off x="4270022" y="2011527"/>
            <a:ext cx="825381" cy="22470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0D25C302-E490-4ABB-BF91-EF3AC8732452}"/>
              </a:ext>
            </a:extLst>
          </p:cNvPr>
          <p:cNvSpPr txBox="1"/>
          <p:nvPr/>
        </p:nvSpPr>
        <p:spPr>
          <a:xfrm>
            <a:off x="4779163" y="1565776"/>
            <a:ext cx="1996059" cy="27699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1200" dirty="0"/>
              <a:t>操作时间，搬家域，操作</a:t>
            </a:r>
            <a:r>
              <a:rPr lang="en-US" altLang="zh-CN" sz="1200" dirty="0"/>
              <a:t>IP</a:t>
            </a:r>
            <a:endParaRPr lang="zh-CN" altLang="en-US" sz="12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F942235-9BC5-4082-91B9-BC13EDAECE3F}"/>
              </a:ext>
            </a:extLst>
          </p:cNvPr>
          <p:cNvSpPr/>
          <p:nvPr/>
        </p:nvSpPr>
        <p:spPr>
          <a:xfrm>
            <a:off x="-10398" y="1915454"/>
            <a:ext cx="739123" cy="5358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3FD5241F-B9F5-4D8B-834E-CF681E4C59E4}"/>
              </a:ext>
            </a:extLst>
          </p:cNvPr>
          <p:cNvCxnSpPr>
            <a:cxnSpLocks/>
          </p:cNvCxnSpPr>
          <p:nvPr/>
        </p:nvCxnSpPr>
        <p:spPr>
          <a:xfrm flipH="1" flipV="1">
            <a:off x="1482246" y="1878936"/>
            <a:ext cx="137426" cy="30148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E35B26C0-05FF-416A-9FCB-0C1992733D22}"/>
              </a:ext>
            </a:extLst>
          </p:cNvPr>
          <p:cNvSpPr txBox="1"/>
          <p:nvPr/>
        </p:nvSpPr>
        <p:spPr>
          <a:xfrm>
            <a:off x="933147" y="1563891"/>
            <a:ext cx="1098055" cy="27699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新建搬家任务</a:t>
            </a:r>
          </a:p>
        </p:txBody>
      </p:sp>
    </p:spTree>
    <p:extLst>
      <p:ext uri="{BB962C8B-B14F-4D97-AF65-F5344CB8AC3E}">
        <p14:creationId xmlns:p14="http://schemas.microsoft.com/office/powerpoint/2010/main" val="4730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9" grpId="0" animBg="1"/>
      <p:bldP spid="21" grpId="0" animBg="1"/>
      <p:bldP spid="16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搬家步骤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32BD583-87F9-45D1-A6F0-95E60EBF0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843558"/>
            <a:ext cx="5328592" cy="321552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B37E898-B0D6-4552-A89E-43B1F6175D99}"/>
              </a:ext>
            </a:extLst>
          </p:cNvPr>
          <p:cNvSpPr txBox="1"/>
          <p:nvPr/>
        </p:nvSpPr>
        <p:spPr>
          <a:xfrm>
            <a:off x="5508104" y="1466018"/>
            <a:ext cx="15841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FF0000"/>
                </a:solidFill>
              </a:rPr>
              <a:t>下拉菜单选择配置域名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97AC3B8-B80C-4592-9B75-EF2F6AE72908}"/>
              </a:ext>
            </a:extLst>
          </p:cNvPr>
          <p:cNvSpPr/>
          <p:nvPr/>
        </p:nvSpPr>
        <p:spPr>
          <a:xfrm>
            <a:off x="2753865" y="1757826"/>
            <a:ext cx="3024336" cy="8262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597754-86F5-4588-9F27-5321692B3423}"/>
              </a:ext>
            </a:extLst>
          </p:cNvPr>
          <p:cNvSpPr txBox="1"/>
          <p:nvPr/>
        </p:nvSpPr>
        <p:spPr>
          <a:xfrm>
            <a:off x="5508104" y="2584030"/>
            <a:ext cx="21602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FF0000"/>
                </a:solidFill>
              </a:rPr>
              <a:t>原服务器客户端服务器配置地址</a:t>
            </a:r>
            <a:endParaRPr lang="en-US" altLang="zh-CN" sz="1050" b="1" dirty="0">
              <a:solidFill>
                <a:srgbClr val="FF0000"/>
              </a:solidFill>
            </a:endParaRPr>
          </a:p>
          <a:p>
            <a:r>
              <a:rPr lang="zh-CN" altLang="en-US" sz="1050" b="1" dirty="0">
                <a:solidFill>
                  <a:srgbClr val="FF0000"/>
                </a:solidFill>
              </a:rPr>
              <a:t>例如：</a:t>
            </a:r>
            <a:r>
              <a:rPr lang="en-US" altLang="zh-CN" sz="1050" b="1" dirty="0">
                <a:solidFill>
                  <a:srgbClr val="FF0000"/>
                </a:solidFill>
              </a:rPr>
              <a:t>imap.ym.163.com</a:t>
            </a:r>
            <a:endParaRPr lang="zh-CN" altLang="en-US" sz="1050" b="1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0810A32-CA98-4F7C-8E93-EEC9BEAAB029}"/>
              </a:ext>
            </a:extLst>
          </p:cNvPr>
          <p:cNvSpPr txBox="1"/>
          <p:nvPr/>
        </p:nvSpPr>
        <p:spPr>
          <a:xfrm>
            <a:off x="5508104" y="3085484"/>
            <a:ext cx="21602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FF0000"/>
                </a:solidFill>
              </a:rPr>
              <a:t>收信服务器端口与</a:t>
            </a:r>
            <a:r>
              <a:rPr lang="en-US" altLang="zh-CN" sz="1050" b="1" dirty="0">
                <a:solidFill>
                  <a:srgbClr val="FF0000"/>
                </a:solidFill>
              </a:rPr>
              <a:t>SSL</a:t>
            </a:r>
            <a:r>
              <a:rPr lang="zh-CN" altLang="en-US" sz="1050" b="1" dirty="0">
                <a:solidFill>
                  <a:srgbClr val="FF0000"/>
                </a:solidFill>
              </a:rPr>
              <a:t>协议对应</a:t>
            </a:r>
            <a:endParaRPr lang="en-US" altLang="zh-CN" sz="1050" b="1" dirty="0">
              <a:solidFill>
                <a:srgbClr val="FF0000"/>
              </a:solidFill>
            </a:endParaRPr>
          </a:p>
          <a:p>
            <a:r>
              <a:rPr lang="en-US" altLang="zh-CN" sz="1050" b="1" dirty="0">
                <a:solidFill>
                  <a:srgbClr val="FF0000"/>
                </a:solidFill>
              </a:rPr>
              <a:t>pop</a:t>
            </a:r>
            <a:r>
              <a:rPr lang="zh-CN" altLang="en-US" sz="1050" b="1" dirty="0">
                <a:solidFill>
                  <a:srgbClr val="FF0000"/>
                </a:solidFill>
              </a:rPr>
              <a:t>不加密端口</a:t>
            </a:r>
            <a:r>
              <a:rPr lang="en-US" altLang="zh-CN" sz="1050" b="1" dirty="0">
                <a:solidFill>
                  <a:srgbClr val="FF0000"/>
                </a:solidFill>
              </a:rPr>
              <a:t>110</a:t>
            </a:r>
            <a:r>
              <a:rPr lang="zh-CN" altLang="en-US" sz="1050" b="1" dirty="0">
                <a:solidFill>
                  <a:srgbClr val="FF0000"/>
                </a:solidFill>
              </a:rPr>
              <a:t>，加密</a:t>
            </a:r>
            <a:r>
              <a:rPr lang="en-US" altLang="zh-CN" sz="1050" b="1" dirty="0">
                <a:solidFill>
                  <a:srgbClr val="FF0000"/>
                </a:solidFill>
              </a:rPr>
              <a:t>995</a:t>
            </a:r>
          </a:p>
          <a:p>
            <a:r>
              <a:rPr lang="en-US" altLang="zh-CN" sz="1050" b="1" dirty="0" err="1">
                <a:solidFill>
                  <a:srgbClr val="FF0000"/>
                </a:solidFill>
              </a:rPr>
              <a:t>imap</a:t>
            </a:r>
            <a:r>
              <a:rPr lang="zh-CN" altLang="en-US" sz="1050" b="1" dirty="0">
                <a:solidFill>
                  <a:srgbClr val="FF0000"/>
                </a:solidFill>
              </a:rPr>
              <a:t>不加密端口</a:t>
            </a:r>
            <a:r>
              <a:rPr lang="en-US" altLang="zh-CN" sz="1050" b="1" dirty="0">
                <a:solidFill>
                  <a:srgbClr val="FF0000"/>
                </a:solidFill>
              </a:rPr>
              <a:t>143</a:t>
            </a:r>
            <a:r>
              <a:rPr lang="zh-CN" altLang="en-US" sz="1050" b="1" dirty="0">
                <a:solidFill>
                  <a:srgbClr val="FF0000"/>
                </a:solidFill>
              </a:rPr>
              <a:t>，加密</a:t>
            </a:r>
            <a:r>
              <a:rPr lang="en-US" altLang="zh-CN" sz="1050" b="1" dirty="0">
                <a:solidFill>
                  <a:srgbClr val="FF0000"/>
                </a:solidFill>
              </a:rPr>
              <a:t>993</a:t>
            </a:r>
            <a:endParaRPr lang="zh-CN" altLang="en-US" sz="1050" b="1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7482EE7-AE58-47D8-AA8E-247F1D97078F}"/>
              </a:ext>
            </a:extLst>
          </p:cNvPr>
          <p:cNvSpPr txBox="1"/>
          <p:nvPr/>
        </p:nvSpPr>
        <p:spPr>
          <a:xfrm>
            <a:off x="6300192" y="1920993"/>
            <a:ext cx="22823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solidFill>
                  <a:srgbClr val="FF0000"/>
                </a:solidFill>
                <a:latin typeface="+mn-ea"/>
              </a:rPr>
              <a:t>263</a:t>
            </a:r>
            <a:r>
              <a:rPr lang="zh-CN" altLang="en-US" sz="1050" b="1" dirty="0">
                <a:solidFill>
                  <a:srgbClr val="FF0000"/>
                </a:solidFill>
                <a:latin typeface="+mn-ea"/>
              </a:rPr>
              <a:t>企业邮 </a:t>
            </a:r>
            <a:r>
              <a:rPr lang="en-US" altLang="zh-CN" sz="1050" b="1" dirty="0">
                <a:solidFill>
                  <a:srgbClr val="FF0000"/>
                </a:solidFill>
                <a:latin typeface="+mn-ea"/>
              </a:rPr>
              <a:t>imap.263.net</a:t>
            </a:r>
            <a:br>
              <a:rPr lang="en-US" altLang="zh-CN" sz="1050" b="1" dirty="0">
                <a:solidFill>
                  <a:srgbClr val="FF0000"/>
                </a:solidFill>
                <a:latin typeface="+mn-ea"/>
              </a:rPr>
            </a:br>
            <a:r>
              <a:rPr lang="zh-CN" altLang="en-US" sz="1050" b="1" dirty="0">
                <a:solidFill>
                  <a:srgbClr val="FF0000"/>
                </a:solidFill>
                <a:latin typeface="+mn-ea"/>
              </a:rPr>
              <a:t>腾讯企业邮 </a:t>
            </a:r>
            <a:r>
              <a:rPr lang="en-US" altLang="zh-CN" sz="1050" b="1" dirty="0">
                <a:solidFill>
                  <a:srgbClr val="FF0000"/>
                </a:solidFill>
                <a:latin typeface="+mn-ea"/>
              </a:rPr>
              <a:t>imap.exmail.qq.com</a:t>
            </a:r>
          </a:p>
          <a:p>
            <a:r>
              <a:rPr lang="zh-CN" altLang="en-US" sz="1050" b="1" dirty="0">
                <a:solidFill>
                  <a:srgbClr val="FF0000"/>
                </a:solidFill>
                <a:latin typeface="+mn-ea"/>
              </a:rPr>
              <a:t>阿里企业邮 </a:t>
            </a:r>
            <a:r>
              <a:rPr lang="en-US" altLang="zh-CN" sz="1050" b="1" dirty="0">
                <a:solidFill>
                  <a:srgbClr val="FF0000"/>
                </a:solidFill>
                <a:latin typeface="+mn-ea"/>
              </a:rPr>
              <a:t>imap.mxhichina.com</a:t>
            </a:r>
            <a:endParaRPr lang="zh-CN" altLang="en-US" sz="105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1588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9" grpId="0"/>
      <p:bldP spid="13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C8456F8-726B-40E7-8D56-8BABD3CC3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3218"/>
            <a:ext cx="9144000" cy="1911839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搬家步骤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E20FA6C-623D-4545-8D74-BE1FCFC3C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5775"/>
            <a:ext cx="9144000" cy="162826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CB2994C-18EA-4AA7-8380-F2D55B5D6E83}"/>
              </a:ext>
            </a:extLst>
          </p:cNvPr>
          <p:cNvSpPr/>
          <p:nvPr/>
        </p:nvSpPr>
        <p:spPr>
          <a:xfrm>
            <a:off x="1173919" y="1853766"/>
            <a:ext cx="3326073" cy="10912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E40C8F0-2B8F-4DC1-BD8D-AA4BDF8E66D7}"/>
              </a:ext>
            </a:extLst>
          </p:cNvPr>
          <p:cNvSpPr/>
          <p:nvPr/>
        </p:nvSpPr>
        <p:spPr>
          <a:xfrm>
            <a:off x="0" y="1275606"/>
            <a:ext cx="810782" cy="6522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02AF245-8C9F-4390-9B7C-57D2D6672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966" y="1808908"/>
            <a:ext cx="4620970" cy="1517738"/>
          </a:xfrm>
          <a:prstGeom prst="rect">
            <a:avLst/>
          </a:prstGeom>
          <a:ln w="25400">
            <a:noFill/>
          </a:ln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DEDF635-5B66-4322-8EC9-40D080B8D536}"/>
              </a:ext>
            </a:extLst>
          </p:cNvPr>
          <p:cNvSpPr/>
          <p:nvPr/>
        </p:nvSpPr>
        <p:spPr>
          <a:xfrm>
            <a:off x="1043608" y="2067694"/>
            <a:ext cx="496855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AF2EA11-AED7-4563-B3B0-D1F05AC82B20}"/>
              </a:ext>
            </a:extLst>
          </p:cNvPr>
          <p:cNvSpPr/>
          <p:nvPr/>
        </p:nvSpPr>
        <p:spPr>
          <a:xfrm>
            <a:off x="1043608" y="2396611"/>
            <a:ext cx="496855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ABD7D15-4199-4C3F-96C1-24C9350A52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6416" y="2226062"/>
            <a:ext cx="755576" cy="298421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A0102CDF-7DD8-482F-A2DB-2421EC40A877}"/>
              </a:ext>
            </a:extLst>
          </p:cNvPr>
          <p:cNvSpPr/>
          <p:nvPr/>
        </p:nvSpPr>
        <p:spPr>
          <a:xfrm>
            <a:off x="4433057" y="1779662"/>
            <a:ext cx="648074" cy="2652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9A882E7-47F5-4733-BC6D-B4E8C1771E55}"/>
              </a:ext>
            </a:extLst>
          </p:cNvPr>
          <p:cNvSpPr txBox="1"/>
          <p:nvPr/>
        </p:nvSpPr>
        <p:spPr>
          <a:xfrm>
            <a:off x="1255077" y="731110"/>
            <a:ext cx="15841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FF0000"/>
                </a:solidFill>
              </a:rPr>
              <a:t>针对单个帐号搬家关系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32AB42AE-2B6D-4311-8BD7-AE6A4DFB20BB}"/>
              </a:ext>
            </a:extLst>
          </p:cNvPr>
          <p:cNvCxnSpPr>
            <a:cxnSpLocks/>
          </p:cNvCxnSpPr>
          <p:nvPr/>
        </p:nvCxnSpPr>
        <p:spPr>
          <a:xfrm flipH="1">
            <a:off x="1687125" y="1005121"/>
            <a:ext cx="144016" cy="42744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9C1B9FAE-4239-455C-BF3B-43BD6C5A8AA7}"/>
              </a:ext>
            </a:extLst>
          </p:cNvPr>
          <p:cNvSpPr/>
          <p:nvPr/>
        </p:nvSpPr>
        <p:spPr>
          <a:xfrm>
            <a:off x="1156469" y="1494982"/>
            <a:ext cx="1019652" cy="3011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F03DCCA-1ED8-4636-B7D2-697A180AA0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3648" y="952500"/>
            <a:ext cx="6029325" cy="3238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240E7B82-0F6A-4A47-B170-135EE3043F39}"/>
              </a:ext>
            </a:extLst>
          </p:cNvPr>
          <p:cNvSpPr txBox="1"/>
          <p:nvPr/>
        </p:nvSpPr>
        <p:spPr>
          <a:xfrm>
            <a:off x="2951312" y="2348030"/>
            <a:ext cx="24492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FF0000"/>
                </a:solidFill>
              </a:rPr>
              <a:t>填写密码后确定，将激活搬家</a:t>
            </a:r>
          </a:p>
        </p:txBody>
      </p:sp>
    </p:spTree>
    <p:extLst>
      <p:ext uri="{BB962C8B-B14F-4D97-AF65-F5344CB8AC3E}">
        <p14:creationId xmlns:p14="http://schemas.microsoft.com/office/powerpoint/2010/main" val="74597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  <p:bldP spid="16" grpId="0" animBg="1"/>
      <p:bldP spid="16" grpId="1" animBg="1"/>
      <p:bldP spid="17" grpId="0" animBg="1"/>
      <p:bldP spid="17" grpId="1" animBg="1"/>
      <p:bldP spid="19" grpId="0" animBg="1"/>
      <p:bldP spid="25" grpId="0"/>
      <p:bldP spid="27" grpId="0" animBg="1"/>
      <p:bldP spid="21" grpId="0"/>
      <p:bldP spid="2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搬家步骤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B54812B-C602-4481-91EC-F86062FDE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73" y="2052044"/>
            <a:ext cx="9144000" cy="134213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5681534-4139-4E29-99DD-87AB4A9998C7}"/>
              </a:ext>
            </a:extLst>
          </p:cNvPr>
          <p:cNvSpPr/>
          <p:nvPr/>
        </p:nvSpPr>
        <p:spPr>
          <a:xfrm>
            <a:off x="1115616" y="2052044"/>
            <a:ext cx="792088" cy="3036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A76D33CD-87D5-43B9-AB39-34983C82D6F6}"/>
              </a:ext>
            </a:extLst>
          </p:cNvPr>
          <p:cNvCxnSpPr>
            <a:cxnSpLocks/>
          </p:cNvCxnSpPr>
          <p:nvPr/>
        </p:nvCxnSpPr>
        <p:spPr>
          <a:xfrm flipH="1">
            <a:off x="1485544" y="1563638"/>
            <a:ext cx="144016" cy="42744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D313B025-27AF-46D5-8065-9F385F424E24}"/>
              </a:ext>
            </a:extLst>
          </p:cNvPr>
          <p:cNvSpPr txBox="1"/>
          <p:nvPr/>
        </p:nvSpPr>
        <p:spPr>
          <a:xfrm>
            <a:off x="1233516" y="1279244"/>
            <a:ext cx="890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</a:rPr>
              <a:t>批量设置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1866C69-2779-43F3-80B2-6ACE12A60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39" y="749907"/>
            <a:ext cx="6066061" cy="240381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64515DD-DE3F-46B2-A7CD-DA804A7706B6}"/>
              </a:ext>
            </a:extLst>
          </p:cNvPr>
          <p:cNvSpPr/>
          <p:nvPr/>
        </p:nvSpPr>
        <p:spPr>
          <a:xfrm>
            <a:off x="4357648" y="789422"/>
            <a:ext cx="1503474" cy="375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1C5E575-818C-40BB-887D-C2D0E7833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54" y="3441411"/>
            <a:ext cx="9080350" cy="111362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7E310C06-5277-43F7-83FF-DCBF1CC1A45D}"/>
              </a:ext>
            </a:extLst>
          </p:cNvPr>
          <p:cNvSpPr/>
          <p:nvPr/>
        </p:nvSpPr>
        <p:spPr>
          <a:xfrm>
            <a:off x="1595242" y="1700041"/>
            <a:ext cx="1031111" cy="375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B11E9D3-414C-46DB-A1B9-08CD17C37B35}"/>
              </a:ext>
            </a:extLst>
          </p:cNvPr>
          <p:cNvSpPr txBox="1"/>
          <p:nvPr/>
        </p:nvSpPr>
        <p:spPr>
          <a:xfrm>
            <a:off x="2626352" y="4154416"/>
            <a:ext cx="3097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</a:rPr>
              <a:t>若填写密码，将激活搬家</a:t>
            </a:r>
          </a:p>
        </p:txBody>
      </p:sp>
    </p:spTree>
    <p:extLst>
      <p:ext uri="{BB962C8B-B14F-4D97-AF65-F5344CB8AC3E}">
        <p14:creationId xmlns:p14="http://schemas.microsoft.com/office/powerpoint/2010/main" val="344079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9" grpId="0" animBg="1"/>
      <p:bldP spid="15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8F19189D-1BF6-498D-97F7-D308AB56F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826" y="843558"/>
            <a:ext cx="2489054" cy="3526160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搬家步骤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6AC002F-9A40-43EB-812E-ED49191AA3AA}"/>
              </a:ext>
            </a:extLst>
          </p:cNvPr>
          <p:cNvSpPr/>
          <p:nvPr/>
        </p:nvSpPr>
        <p:spPr>
          <a:xfrm>
            <a:off x="640730" y="136511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如何激活搬家？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4FC4B37-DC9C-4085-8A2A-87DB108171DB}"/>
              </a:ext>
            </a:extLst>
          </p:cNvPr>
          <p:cNvSpPr/>
          <p:nvPr/>
        </p:nvSpPr>
        <p:spPr>
          <a:xfrm>
            <a:off x="640730" y="2772007"/>
            <a:ext cx="3475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网易邮箱</a:t>
            </a:r>
            <a:r>
              <a:rPr lang="en-US" altLang="zh-CN" dirty="0"/>
              <a:t>+</a:t>
            </a:r>
            <a:r>
              <a:rPr lang="zh-CN" altLang="en-US" dirty="0"/>
              <a:t>原帐号密码登陆官网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9F0A18-3CEF-4264-A5B4-FFEB987178C6}"/>
              </a:ext>
            </a:extLst>
          </p:cNvPr>
          <p:cNvSpPr/>
          <p:nvPr/>
        </p:nvSpPr>
        <p:spPr>
          <a:xfrm>
            <a:off x="640730" y="2303044"/>
            <a:ext cx="3139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批量导入模板（包含密码）</a:t>
            </a:r>
            <a:endParaRPr lang="en-US" altLang="zh-CN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DEA7B2-6296-4D23-B4FA-FB9899BBA652}"/>
              </a:ext>
            </a:extLst>
          </p:cNvPr>
          <p:cNvSpPr/>
          <p:nvPr/>
        </p:nvSpPr>
        <p:spPr>
          <a:xfrm>
            <a:off x="645699" y="1834080"/>
            <a:ext cx="3591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修改单个搬家关系（包含密码）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0A1196A-EF89-4464-8ADC-72DD6A0C1626}"/>
              </a:ext>
            </a:extLst>
          </p:cNvPr>
          <p:cNvSpPr txBox="1"/>
          <p:nvPr/>
        </p:nvSpPr>
        <p:spPr>
          <a:xfrm>
            <a:off x="5751319" y="1517980"/>
            <a:ext cx="24492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FF0000"/>
                </a:solidFill>
              </a:rPr>
              <a:t>网易邮箱账号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A5A6710-0A6E-40DD-9AE5-FE5A0CF4C67E}"/>
              </a:ext>
            </a:extLst>
          </p:cNvPr>
          <p:cNvSpPr txBox="1"/>
          <p:nvPr/>
        </p:nvSpPr>
        <p:spPr>
          <a:xfrm>
            <a:off x="5751319" y="2049128"/>
            <a:ext cx="24492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rgbClr val="FF0000"/>
                </a:solidFill>
              </a:rPr>
              <a:t>原邮箱密码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65F9853-ACD9-4F89-B86D-43F2CE464BE4}"/>
              </a:ext>
            </a:extLst>
          </p:cNvPr>
          <p:cNvSpPr/>
          <p:nvPr/>
        </p:nvSpPr>
        <p:spPr>
          <a:xfrm>
            <a:off x="467544" y="329183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登录成功后，原邮箱密码将自动覆盖网易企业邮箱的初始密码，且后台搬家关系会变成已激活状态。</a:t>
            </a:r>
          </a:p>
        </p:txBody>
      </p:sp>
    </p:spTree>
    <p:extLst>
      <p:ext uri="{BB962C8B-B14F-4D97-AF65-F5344CB8AC3E}">
        <p14:creationId xmlns:p14="http://schemas.microsoft.com/office/powerpoint/2010/main" val="40894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小结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026D9B1-1443-452D-B946-97A8F538291B}"/>
              </a:ext>
            </a:extLst>
          </p:cNvPr>
          <p:cNvSpPr/>
          <p:nvPr/>
        </p:nvSpPr>
        <p:spPr>
          <a:xfrm>
            <a:off x="1287751" y="1131590"/>
            <a:ext cx="172819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接到搬家问题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DEFEFD1-FC0C-4E7C-A52D-9E1E603D1FDE}"/>
              </a:ext>
            </a:extLst>
          </p:cNvPr>
          <p:cNvSpPr/>
          <p:nvPr/>
        </p:nvSpPr>
        <p:spPr>
          <a:xfrm>
            <a:off x="3739716" y="1131590"/>
            <a:ext cx="1664568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新建搬家任务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07D3769A-A4E6-4069-A8C4-77269B588C81}"/>
              </a:ext>
            </a:extLst>
          </p:cNvPr>
          <p:cNvSpPr/>
          <p:nvPr/>
        </p:nvSpPr>
        <p:spPr>
          <a:xfrm>
            <a:off x="3887924" y="3456546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激活搬家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00C979A0-BC3C-4F1F-AE2D-136D40FB615E}"/>
              </a:ext>
            </a:extLst>
          </p:cNvPr>
          <p:cNvSpPr/>
          <p:nvPr/>
        </p:nvSpPr>
        <p:spPr>
          <a:xfrm>
            <a:off x="3739717" y="2266786"/>
            <a:ext cx="1664567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修改搬家关系</a:t>
            </a: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560EAAD4-D133-406A-A1B0-213AF90A8FCB}"/>
              </a:ext>
            </a:extLst>
          </p:cNvPr>
          <p:cNvSpPr/>
          <p:nvPr/>
        </p:nvSpPr>
        <p:spPr>
          <a:xfrm>
            <a:off x="3091644" y="1273930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箭头: 右 11">
            <a:extLst>
              <a:ext uri="{FF2B5EF4-FFF2-40B4-BE49-F238E27FC236}">
                <a16:creationId xmlns:a16="http://schemas.microsoft.com/office/drawing/2014/main" id="{96D6AECF-F16F-42D2-8594-2ED5BCF66E04}"/>
              </a:ext>
            </a:extLst>
          </p:cNvPr>
          <p:cNvSpPr/>
          <p:nvPr/>
        </p:nvSpPr>
        <p:spPr>
          <a:xfrm rot="5400000">
            <a:off x="4308443" y="1820669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D4BA80C5-822A-46A1-A392-44EFB4BDD8D3}"/>
              </a:ext>
            </a:extLst>
          </p:cNvPr>
          <p:cNvSpPr/>
          <p:nvPr/>
        </p:nvSpPr>
        <p:spPr>
          <a:xfrm>
            <a:off x="5402496" y="3578027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6ED37A2D-4396-42DB-B753-3B59411AE9CF}"/>
              </a:ext>
            </a:extLst>
          </p:cNvPr>
          <p:cNvSpPr/>
          <p:nvPr/>
        </p:nvSpPr>
        <p:spPr>
          <a:xfrm rot="5400000">
            <a:off x="4308443" y="2990684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31B5EB3A-033F-4196-A5F9-78AD2AD2DEC9}"/>
              </a:ext>
            </a:extLst>
          </p:cNvPr>
          <p:cNvSpPr/>
          <p:nvPr/>
        </p:nvSpPr>
        <p:spPr>
          <a:xfrm>
            <a:off x="6076031" y="3456546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完成搬家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B3D70C57-6AF4-47FB-A612-5045F8FB3BA2}"/>
              </a:ext>
            </a:extLst>
          </p:cNvPr>
          <p:cNvCxnSpPr>
            <a:cxnSpLocks/>
          </p:cNvCxnSpPr>
          <p:nvPr/>
        </p:nvCxnSpPr>
        <p:spPr>
          <a:xfrm>
            <a:off x="3203848" y="3731651"/>
            <a:ext cx="446046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49E701E4-CD84-4487-B4A0-724495D6BB16}"/>
              </a:ext>
            </a:extLst>
          </p:cNvPr>
          <p:cNvSpPr/>
          <p:nvPr/>
        </p:nvSpPr>
        <p:spPr>
          <a:xfrm>
            <a:off x="467544" y="3562374"/>
            <a:ext cx="2646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/>
              <a:t>不断重启增量达到完全搬家</a:t>
            </a:r>
          </a:p>
        </p:txBody>
      </p:sp>
    </p:spTree>
    <p:extLst>
      <p:ext uri="{BB962C8B-B14F-4D97-AF65-F5344CB8AC3E}">
        <p14:creationId xmlns:p14="http://schemas.microsoft.com/office/powerpoint/2010/main" val="230037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6" grpId="0" animBg="1"/>
      <p:bldP spid="17" grpId="0" animBg="1"/>
      <p:bldP spid="5" grpId="0" animBg="1"/>
      <p:bldP spid="12" grpId="0" animBg="1"/>
      <p:bldP spid="14" grpId="0" animBg="1"/>
      <p:bldP spid="10" grpId="0" animBg="1"/>
      <p:bldP spid="11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客户端搬家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636D748-575C-48A3-AC0A-1760584CF75A}"/>
              </a:ext>
            </a:extLst>
          </p:cNvPr>
          <p:cNvSpPr/>
          <p:nvPr/>
        </p:nvSpPr>
        <p:spPr>
          <a:xfrm>
            <a:off x="683568" y="98757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客户端配置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4B298E2B-E4AC-4583-B165-BC0C30940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410680"/>
              </p:ext>
            </p:extLst>
          </p:nvPr>
        </p:nvGraphicFramePr>
        <p:xfrm>
          <a:off x="755576" y="1419622"/>
          <a:ext cx="4152900" cy="17049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9766342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415619936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98870648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服务器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系统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客户端服务器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183254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华东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hm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SMTP</a:t>
                      </a:r>
                      <a:r>
                        <a:rPr lang="zh-CN" altLang="en-US" sz="1100" u="none" strike="noStrike" dirty="0">
                          <a:effectLst/>
                        </a:rPr>
                        <a:t>服务器：</a:t>
                      </a:r>
                      <a:r>
                        <a:rPr lang="en-US" sz="1100" u="none" strike="noStrike" dirty="0">
                          <a:effectLst/>
                        </a:rPr>
                        <a:t>smtphz.qiye.163.com</a:t>
                      </a:r>
                      <a:br>
                        <a:rPr lang="en-US" sz="1100" u="none" strike="noStrike" dirty="0">
                          <a:effectLst/>
                        </a:rPr>
                      </a:br>
                      <a:r>
                        <a:rPr lang="en-US" sz="1100" u="none" strike="noStrike" dirty="0">
                          <a:effectLst/>
                        </a:rPr>
                        <a:t>IMAP</a:t>
                      </a:r>
                      <a:r>
                        <a:rPr lang="zh-CN" altLang="en-US" sz="1100" u="none" strike="noStrike" dirty="0">
                          <a:effectLst/>
                        </a:rPr>
                        <a:t>服务器：</a:t>
                      </a:r>
                      <a:r>
                        <a:rPr lang="en-US" sz="1100" u="none" strike="noStrike" dirty="0">
                          <a:effectLst/>
                        </a:rPr>
                        <a:t>imaphz.qiye.163.com</a:t>
                      </a:r>
                      <a:br>
                        <a:rPr lang="en-US" sz="1100" u="none" strike="noStrike" dirty="0">
                          <a:effectLst/>
                        </a:rPr>
                      </a:br>
                      <a:r>
                        <a:rPr lang="en-US" sz="1100" u="none" strike="noStrike" dirty="0">
                          <a:effectLst/>
                        </a:rPr>
                        <a:t>POP</a:t>
                      </a:r>
                      <a:r>
                        <a:rPr lang="zh-CN" altLang="en-US" sz="1100" u="none" strike="noStrike" dirty="0">
                          <a:effectLst/>
                        </a:rPr>
                        <a:t>服务器：</a:t>
                      </a:r>
                      <a:r>
                        <a:rPr lang="en-US" sz="1100" u="none" strike="noStrike" dirty="0">
                          <a:effectLst/>
                        </a:rPr>
                        <a:t>pophz.qiye.163.com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1361312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华北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cm/hm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SMTP</a:t>
                      </a:r>
                      <a:r>
                        <a:rPr lang="zh-CN" altLang="en-US" sz="1100" u="none" strike="noStrike" dirty="0">
                          <a:effectLst/>
                        </a:rPr>
                        <a:t>服务器：</a:t>
                      </a:r>
                      <a:r>
                        <a:rPr lang="en-US" sz="1100" u="none" strike="noStrike" dirty="0">
                          <a:effectLst/>
                        </a:rPr>
                        <a:t>smtp.qiye.163.com</a:t>
                      </a:r>
                      <a:br>
                        <a:rPr lang="en-US" sz="1100" u="none" strike="noStrike" dirty="0">
                          <a:effectLst/>
                        </a:rPr>
                      </a:br>
                      <a:r>
                        <a:rPr lang="en-US" sz="1100" u="none" strike="noStrike" dirty="0">
                          <a:effectLst/>
                        </a:rPr>
                        <a:t>IMAP</a:t>
                      </a:r>
                      <a:r>
                        <a:rPr lang="zh-CN" altLang="en-US" sz="1100" u="none" strike="noStrike" dirty="0">
                          <a:effectLst/>
                        </a:rPr>
                        <a:t>服务器：</a:t>
                      </a:r>
                      <a:r>
                        <a:rPr lang="en-US" sz="1100" u="none" strike="noStrike" dirty="0">
                          <a:effectLst/>
                        </a:rPr>
                        <a:t>imap.qiye.163.com</a:t>
                      </a:r>
                      <a:br>
                        <a:rPr lang="en-US" sz="1100" u="none" strike="noStrike" dirty="0">
                          <a:effectLst/>
                        </a:rPr>
                      </a:br>
                      <a:r>
                        <a:rPr lang="en-US" sz="1100" u="none" strike="noStrike" dirty="0">
                          <a:effectLst/>
                        </a:rPr>
                        <a:t>POP</a:t>
                      </a:r>
                      <a:r>
                        <a:rPr lang="zh-CN" altLang="en-US" sz="1100" u="none" strike="noStrike" dirty="0">
                          <a:effectLst/>
                        </a:rPr>
                        <a:t>服务器：</a:t>
                      </a:r>
                      <a:r>
                        <a:rPr lang="en-US" sz="1100" u="none" strike="noStrike" dirty="0">
                          <a:effectLst/>
                        </a:rPr>
                        <a:t>pop.qiye.163.com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62560688"/>
                  </a:ext>
                </a:extLst>
              </a:tr>
            </a:tbl>
          </a:graphicData>
        </a:graphic>
      </p:graphicFrame>
      <p:pic>
        <p:nvPicPr>
          <p:cNvPr id="16" name="图片 15">
            <a:extLst>
              <a:ext uri="{FF2B5EF4-FFF2-40B4-BE49-F238E27FC236}">
                <a16:creationId xmlns:a16="http://schemas.microsoft.com/office/drawing/2014/main" id="{CC79D809-943A-449D-BB3A-40DE36BA2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71570"/>
            <a:ext cx="5633337" cy="401191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31E7E16-9C41-4CD0-8779-00332F4CC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726280"/>
            <a:ext cx="5634141" cy="390248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EEBE8940-F348-459C-BD44-8C40F9CFA13E}"/>
              </a:ext>
            </a:extLst>
          </p:cNvPr>
          <p:cNvSpPr/>
          <p:nvPr/>
        </p:nvSpPr>
        <p:spPr>
          <a:xfrm>
            <a:off x="1763688" y="2085774"/>
            <a:ext cx="1080120" cy="377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22E39E3-FF2C-40DA-82B8-67F10DE7545D}"/>
              </a:ext>
            </a:extLst>
          </p:cNvPr>
          <p:cNvSpPr/>
          <p:nvPr/>
        </p:nvSpPr>
        <p:spPr>
          <a:xfrm>
            <a:off x="4499992" y="2083366"/>
            <a:ext cx="1080120" cy="377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971CB97-67BA-45DC-ADE3-1FA272B9A9B1}"/>
              </a:ext>
            </a:extLst>
          </p:cNvPr>
          <p:cNvSpPr/>
          <p:nvPr/>
        </p:nvSpPr>
        <p:spPr>
          <a:xfrm>
            <a:off x="467544" y="4305994"/>
            <a:ext cx="1080120" cy="377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21ED478-ED28-4E1A-AC96-5EC4BB10BE18}"/>
              </a:ext>
            </a:extLst>
          </p:cNvPr>
          <p:cNvSpPr/>
          <p:nvPr/>
        </p:nvSpPr>
        <p:spPr>
          <a:xfrm>
            <a:off x="3433071" y="4251283"/>
            <a:ext cx="1080120" cy="377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88F8BC3-FC96-437E-839A-672FEFED680C}"/>
              </a:ext>
            </a:extLst>
          </p:cNvPr>
          <p:cNvSpPr/>
          <p:nvPr/>
        </p:nvSpPr>
        <p:spPr>
          <a:xfrm>
            <a:off x="1569006" y="3629196"/>
            <a:ext cx="1080120" cy="377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CD23E5A-418D-4EB6-8509-28BE2FB0B496}"/>
              </a:ext>
            </a:extLst>
          </p:cNvPr>
          <p:cNvSpPr/>
          <p:nvPr/>
        </p:nvSpPr>
        <p:spPr>
          <a:xfrm>
            <a:off x="4427984" y="3587538"/>
            <a:ext cx="1080120" cy="377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56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D54917C0-D5B3-49AD-B056-58714340156B}"/>
              </a:ext>
            </a:extLst>
          </p:cNvPr>
          <p:cNvGrpSpPr/>
          <p:nvPr/>
        </p:nvGrpSpPr>
        <p:grpSpPr>
          <a:xfrm>
            <a:off x="4427984" y="804862"/>
            <a:ext cx="3857625" cy="3533775"/>
            <a:chOff x="4427984" y="804862"/>
            <a:chExt cx="3857625" cy="353377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F799A76-CDBA-4088-945F-D3E784CE2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27984" y="804862"/>
              <a:ext cx="3857625" cy="3533775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DB39EFE-0B62-40CD-A2F9-46EC6F2FE707}"/>
                </a:ext>
              </a:extLst>
            </p:cNvPr>
            <p:cNvSpPr/>
            <p:nvPr/>
          </p:nvSpPr>
          <p:spPr>
            <a:xfrm>
              <a:off x="4572000" y="1635646"/>
              <a:ext cx="2736304" cy="7200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客户端搬家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238F62C-3931-456A-9AD1-A18E9CA44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915566"/>
            <a:ext cx="2158269" cy="304898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4A88A00-37EB-4744-9B21-EE5498427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461" y="1347614"/>
            <a:ext cx="4552950" cy="27527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758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客户端搬家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FFA78E9-6928-4347-9D2A-50487880E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775323"/>
            <a:ext cx="1872208" cy="36463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36AECCC-2A39-4BF4-875C-53F374AE7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769" y="810779"/>
            <a:ext cx="4199917" cy="36254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4D86EE0D-1FE0-4492-8312-D44D8DBDD9E0}"/>
              </a:ext>
            </a:extLst>
          </p:cNvPr>
          <p:cNvSpPr/>
          <p:nvPr/>
        </p:nvSpPr>
        <p:spPr>
          <a:xfrm>
            <a:off x="3889519" y="3363838"/>
            <a:ext cx="1364962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BAEAC5C-CBC4-48DE-A98C-E0312E623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358" y="864830"/>
            <a:ext cx="4676775" cy="367665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AAD24DD1-0C04-4800-B7BA-C5AB594DDE2C}"/>
              </a:ext>
            </a:extLst>
          </p:cNvPr>
          <p:cNvSpPr/>
          <p:nvPr/>
        </p:nvSpPr>
        <p:spPr>
          <a:xfrm>
            <a:off x="2111334" y="1563638"/>
            <a:ext cx="3900825" cy="2016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11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7DD165D7-85DE-43F5-B554-051FE52389E9}"/>
              </a:ext>
            </a:extLst>
          </p:cNvPr>
          <p:cNvSpPr/>
          <p:nvPr/>
        </p:nvSpPr>
        <p:spPr>
          <a:xfrm>
            <a:off x="1792288" y="163794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闪电邮客户端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客户端搬家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636D748-575C-48A3-AC0A-1760584CF75A}"/>
              </a:ext>
            </a:extLst>
          </p:cNvPr>
          <p:cNvSpPr/>
          <p:nvPr/>
        </p:nvSpPr>
        <p:spPr>
          <a:xfrm>
            <a:off x="1907704" y="92471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客户端搬家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F367A8B-38B9-4B5A-A635-3AF878986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25748"/>
            <a:ext cx="5798633" cy="356633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DB36C4A-81F7-499A-A696-ED205E0CF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432" y="825748"/>
            <a:ext cx="3848094" cy="403515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540F1DB0-1260-4F4A-B337-315B263BA492}"/>
              </a:ext>
            </a:extLst>
          </p:cNvPr>
          <p:cNvSpPr/>
          <p:nvPr/>
        </p:nvSpPr>
        <p:spPr>
          <a:xfrm>
            <a:off x="67367" y="999303"/>
            <a:ext cx="2021960" cy="4775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D4C67FA-CC78-4630-9BA9-666785A7A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825748"/>
            <a:ext cx="4131948" cy="382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748C798C-E844-4DBB-AFD8-B3411C220744}"/>
              </a:ext>
            </a:extLst>
          </p:cNvPr>
          <p:cNvSpPr/>
          <p:nvPr/>
        </p:nvSpPr>
        <p:spPr>
          <a:xfrm>
            <a:off x="806222" y="991402"/>
            <a:ext cx="1497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POP</a:t>
            </a:r>
            <a:r>
              <a:rPr lang="zh-CN" altLang="en-US" dirty="0"/>
              <a:t>协议代收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客户端搬家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3C11A95-AEF4-44D3-810C-4BEC379A2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80" y="1588165"/>
            <a:ext cx="6915150" cy="29718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D7E8DE7-5612-4ADE-A0E3-DAD20E66EF32}"/>
              </a:ext>
            </a:extLst>
          </p:cNvPr>
          <p:cNvSpPr/>
          <p:nvPr/>
        </p:nvSpPr>
        <p:spPr>
          <a:xfrm>
            <a:off x="618312" y="2962157"/>
            <a:ext cx="1543036" cy="3279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B3C4FC3-D140-41CF-9B88-5CCF214E0C0C}"/>
              </a:ext>
            </a:extLst>
          </p:cNvPr>
          <p:cNvSpPr/>
          <p:nvPr/>
        </p:nvSpPr>
        <p:spPr>
          <a:xfrm>
            <a:off x="2578060" y="3014215"/>
            <a:ext cx="4803868" cy="12119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0A700C8-9C2E-4D32-BDC6-F2DBD82F5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718" y="240257"/>
            <a:ext cx="4803868" cy="445956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02E1EAD-5231-4079-83C4-122DFDD2E329}"/>
              </a:ext>
            </a:extLst>
          </p:cNvPr>
          <p:cNvSpPr txBox="1"/>
          <p:nvPr/>
        </p:nvSpPr>
        <p:spPr>
          <a:xfrm>
            <a:off x="4211961" y="786912"/>
            <a:ext cx="8526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rgbClr val="FF0000"/>
                </a:solidFill>
              </a:rPr>
              <a:t>原邮箱账号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C2BDC3-52CC-463A-AF80-BFB545B63CD9}"/>
              </a:ext>
            </a:extLst>
          </p:cNvPr>
          <p:cNvSpPr txBox="1"/>
          <p:nvPr/>
        </p:nvSpPr>
        <p:spPr>
          <a:xfrm>
            <a:off x="4213152" y="1322472"/>
            <a:ext cx="851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rgbClr val="FF0000"/>
                </a:solidFill>
              </a:rPr>
              <a:t>原邮箱密码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168D3CC-50F5-491A-B730-C3AE6A9FEB5E}"/>
              </a:ext>
            </a:extLst>
          </p:cNvPr>
          <p:cNvSpPr/>
          <p:nvPr/>
        </p:nvSpPr>
        <p:spPr>
          <a:xfrm>
            <a:off x="3419872" y="1616908"/>
            <a:ext cx="2746308" cy="7666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D8B1E6D-FAD3-4F02-9593-1DCD024435CA}"/>
              </a:ext>
            </a:extLst>
          </p:cNvPr>
          <p:cNvSpPr/>
          <p:nvPr/>
        </p:nvSpPr>
        <p:spPr>
          <a:xfrm>
            <a:off x="3275856" y="3074065"/>
            <a:ext cx="3251061" cy="12996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C3FFA04-D874-45E7-89E9-67DCCF143103}"/>
              </a:ext>
            </a:extLst>
          </p:cNvPr>
          <p:cNvSpPr txBox="1"/>
          <p:nvPr/>
        </p:nvSpPr>
        <p:spPr>
          <a:xfrm>
            <a:off x="3347864" y="3308759"/>
            <a:ext cx="9361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solidFill>
                  <a:srgbClr val="FF0000"/>
                </a:solidFill>
              </a:rPr>
              <a:t>POP</a:t>
            </a:r>
            <a:r>
              <a:rPr lang="zh-CN" altLang="en-US" sz="1050" b="1" dirty="0">
                <a:solidFill>
                  <a:srgbClr val="FF0000"/>
                </a:solidFill>
              </a:rPr>
              <a:t>协议只同步收件箱</a:t>
            </a:r>
          </a:p>
        </p:txBody>
      </p:sp>
    </p:spTree>
    <p:extLst>
      <p:ext uri="{BB962C8B-B14F-4D97-AF65-F5344CB8AC3E}">
        <p14:creationId xmlns:p14="http://schemas.microsoft.com/office/powerpoint/2010/main" val="12647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 animBg="1"/>
      <p:bldP spid="5" grpId="0" animBg="1"/>
      <p:bldP spid="7" grpId="0"/>
      <p:bldP spid="8" grpId="0"/>
      <p:bldP spid="9" grpId="0" animBg="1"/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常见问题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F72E668-050B-4D04-B969-616FAEABF7A7}"/>
              </a:ext>
            </a:extLst>
          </p:cNvPr>
          <p:cNvSpPr/>
          <p:nvPr/>
        </p:nvSpPr>
        <p:spPr>
          <a:xfrm>
            <a:off x="683568" y="1383040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1.如何重启增量？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4AA3ADE-8F9A-4AF7-B937-A60CF049253A}"/>
              </a:ext>
            </a:extLst>
          </p:cNvPr>
          <p:cNvSpPr/>
          <p:nvPr/>
        </p:nvSpPr>
        <p:spPr>
          <a:xfrm>
            <a:off x="683568" y="3003798"/>
            <a:ext cx="6030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2.在建立搬家关系后新建的账号，怎么显示在搬家关系中？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8E7B21-9FD9-4235-B649-518CDBBA46B1}"/>
              </a:ext>
            </a:extLst>
          </p:cNvPr>
          <p:cNvSpPr/>
          <p:nvPr/>
        </p:nvSpPr>
        <p:spPr>
          <a:xfrm>
            <a:off x="647564" y="1707654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管理搬家任务</a:t>
            </a:r>
            <a:r>
              <a:rPr lang="en-US" altLang="zh-CN" dirty="0"/>
              <a:t>—&gt;</a:t>
            </a:r>
            <a:r>
              <a:rPr lang="zh-CN" altLang="en-US" dirty="0"/>
              <a:t>重启搬家任务</a:t>
            </a:r>
            <a:r>
              <a:rPr lang="en-US" altLang="zh-CN" dirty="0"/>
              <a:t>—&gt;</a:t>
            </a:r>
            <a:r>
              <a:rPr lang="zh-CN" altLang="en-US" dirty="0"/>
              <a:t>全域重启增量。</a:t>
            </a:r>
          </a:p>
          <a:p>
            <a:r>
              <a:rPr lang="zh-CN" altLang="en-US" dirty="0"/>
              <a:t>查看搬家进度</a:t>
            </a:r>
            <a:r>
              <a:rPr lang="en-US" altLang="zh-CN" dirty="0"/>
              <a:t>—&gt;</a:t>
            </a:r>
            <a:r>
              <a:rPr lang="zh-CN" altLang="en-US" dirty="0"/>
              <a:t>重启搬家</a:t>
            </a:r>
            <a:r>
              <a:rPr lang="en-US" altLang="zh-CN" dirty="0"/>
              <a:t>—&gt;</a:t>
            </a:r>
            <a:r>
              <a:rPr lang="zh-CN" altLang="en-US" dirty="0"/>
              <a:t>单个帐号重启增量。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34FF055-BEC7-4B48-B8CE-72C220FA4417}"/>
              </a:ext>
            </a:extLst>
          </p:cNvPr>
          <p:cNvSpPr/>
          <p:nvPr/>
        </p:nvSpPr>
        <p:spPr>
          <a:xfrm>
            <a:off x="622810" y="3339181"/>
            <a:ext cx="60911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管理搬家任务-重启搬家任务，自动生成搬家关系。</a:t>
            </a:r>
          </a:p>
        </p:txBody>
      </p:sp>
    </p:spTree>
    <p:extLst>
      <p:ext uri="{BB962C8B-B14F-4D97-AF65-F5344CB8AC3E}">
        <p14:creationId xmlns:p14="http://schemas.microsoft.com/office/powerpoint/2010/main" val="222245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常见问题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F7BC1BA-55B6-40A6-B7A5-39583F80BD1F}"/>
              </a:ext>
            </a:extLst>
          </p:cNvPr>
          <p:cNvSpPr/>
          <p:nvPr/>
        </p:nvSpPr>
        <p:spPr>
          <a:xfrm>
            <a:off x="755576" y="1275606"/>
            <a:ext cx="5814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3</a:t>
            </a:r>
            <a:r>
              <a:rPr lang="zh-CN" altLang="en-US" dirty="0"/>
              <a:t>.如果成员用目标邮箱+新密码登录会怎么样？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B7F3F3F-D571-453F-9037-3EF453B1EAC9}"/>
              </a:ext>
            </a:extLst>
          </p:cNvPr>
          <p:cNvSpPr/>
          <p:nvPr/>
        </p:nvSpPr>
        <p:spPr>
          <a:xfrm>
            <a:off x="755576" y="2643758"/>
            <a:ext cx="5814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4</a:t>
            </a:r>
            <a:r>
              <a:rPr lang="zh-CN" altLang="en-US" dirty="0"/>
              <a:t>.如果原密码与现密码是一致的，会如何？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4A15ABD-C149-4EA7-A01F-5937DE7EFFC9}"/>
              </a:ext>
            </a:extLst>
          </p:cNvPr>
          <p:cNvSpPr/>
          <p:nvPr/>
        </p:nvSpPr>
        <p:spPr>
          <a:xfrm>
            <a:off x="731431" y="1620258"/>
            <a:ext cx="62074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可以登陆成功但无法激活搬家。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AC4A34-4F82-4142-BDEB-8797F7512A63}"/>
              </a:ext>
            </a:extLst>
          </p:cNvPr>
          <p:cNvSpPr/>
          <p:nvPr/>
        </p:nvSpPr>
        <p:spPr>
          <a:xfrm>
            <a:off x="731431" y="2963729"/>
            <a:ext cx="6207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无法激活搬家，建议在批量设置新密码时，不要与原邮箱密码一致。</a:t>
            </a:r>
          </a:p>
        </p:txBody>
      </p:sp>
    </p:spTree>
    <p:extLst>
      <p:ext uri="{BB962C8B-B14F-4D97-AF65-F5344CB8AC3E}">
        <p14:creationId xmlns:p14="http://schemas.microsoft.com/office/powerpoint/2010/main" val="354125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常见问题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44A365A-97CC-49A9-BADE-D9B079C1C2E9}"/>
              </a:ext>
            </a:extLst>
          </p:cNvPr>
          <p:cNvSpPr/>
          <p:nvPr/>
        </p:nvSpPr>
        <p:spPr>
          <a:xfrm>
            <a:off x="827584" y="1347614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5</a:t>
            </a:r>
            <a:r>
              <a:rPr lang="zh-CN" altLang="en-US" dirty="0"/>
              <a:t>.邮件未完全搬取，状态变为已完成。</a:t>
            </a:r>
            <a:endParaRPr lang="en-US" altLang="zh-CN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4A34000-5D02-4922-86EA-39E4C2BB7EA4}"/>
              </a:ext>
            </a:extLst>
          </p:cNvPr>
          <p:cNvSpPr/>
          <p:nvPr/>
        </p:nvSpPr>
        <p:spPr>
          <a:xfrm>
            <a:off x="827584" y="2629676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6</a:t>
            </a:r>
            <a:r>
              <a:rPr lang="zh-CN" altLang="en-US" dirty="0"/>
              <a:t>.状态一直进行中，邮件量不增加。</a:t>
            </a:r>
            <a:endParaRPr lang="en-US" altLang="zh-CN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F58EB80-3120-4E64-94B6-EEAEC3C2FDC4}"/>
              </a:ext>
            </a:extLst>
          </p:cNvPr>
          <p:cNvSpPr/>
          <p:nvPr/>
        </p:nvSpPr>
        <p:spPr>
          <a:xfrm>
            <a:off x="827584" y="1719989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重启增量，如若有多个帐号，可全域重启增量，多次增量直至完全搬家。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945B1C1-595C-4805-8361-4D9D9C4C1529}"/>
              </a:ext>
            </a:extLst>
          </p:cNvPr>
          <p:cNvSpPr/>
          <p:nvPr/>
        </p:nvSpPr>
        <p:spPr>
          <a:xfrm>
            <a:off x="799610" y="2931790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搬家速度与邮件大小、连接数量有关，如若单封邮件较大，或同一时间较多帐号搬家，则会影响搬家速度。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AACBE0C-41D7-4B45-A351-A02961A59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9" y="744852"/>
            <a:ext cx="9144000" cy="194418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D77C47D-3F14-4B3C-ABC5-F276CEE58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" y="2629097"/>
            <a:ext cx="9144000" cy="160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7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问题判断与反馈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733FC151-2E8B-4B66-B67B-A7C65F0375B0}"/>
              </a:ext>
            </a:extLst>
          </p:cNvPr>
          <p:cNvSpPr/>
          <p:nvPr/>
        </p:nvSpPr>
        <p:spPr>
          <a:xfrm>
            <a:off x="251520" y="1973323"/>
            <a:ext cx="1310203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搬家遇到问题</a:t>
            </a:r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52C437B6-C999-4F85-B222-C43021B8D8FF}"/>
              </a:ext>
            </a:extLst>
          </p:cNvPr>
          <p:cNvSpPr/>
          <p:nvPr/>
        </p:nvSpPr>
        <p:spPr>
          <a:xfrm rot="20165522">
            <a:off x="1659215" y="1598350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E1F62FAC-179C-48B4-92BC-9091724C2298}"/>
              </a:ext>
            </a:extLst>
          </p:cNvPr>
          <p:cNvSpPr/>
          <p:nvPr/>
        </p:nvSpPr>
        <p:spPr>
          <a:xfrm rot="1106093">
            <a:off x="3919583" y="1572390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AEDEBCA-9DD2-4598-AEBB-AA43070C1AF9}"/>
              </a:ext>
            </a:extLst>
          </p:cNvPr>
          <p:cNvSpPr/>
          <p:nvPr/>
        </p:nvSpPr>
        <p:spPr>
          <a:xfrm>
            <a:off x="1399445" y="1414196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个人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51DEEF59-359F-4984-9BA6-C67CA7214A63}"/>
              </a:ext>
            </a:extLst>
          </p:cNvPr>
          <p:cNvSpPr/>
          <p:nvPr/>
        </p:nvSpPr>
        <p:spPr>
          <a:xfrm>
            <a:off x="2325931" y="1175557"/>
            <a:ext cx="1310203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是否可以登录客户端收邮件</a:t>
            </a: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B025DC6C-110D-4267-A3E1-975D18B1101C}"/>
              </a:ext>
            </a:extLst>
          </p:cNvPr>
          <p:cNvSpPr/>
          <p:nvPr/>
        </p:nvSpPr>
        <p:spPr>
          <a:xfrm rot="20479309">
            <a:off x="3921356" y="974210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86238D3-8147-4569-B4AD-FB10AF4AF698}"/>
              </a:ext>
            </a:extLst>
          </p:cNvPr>
          <p:cNvSpPr/>
          <p:nvPr/>
        </p:nvSpPr>
        <p:spPr>
          <a:xfrm>
            <a:off x="3872651" y="1762369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/>
              <a:t>是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062558F-83F6-45E1-A1F4-6E2FFA92A0A9}"/>
              </a:ext>
            </a:extLst>
          </p:cNvPr>
          <p:cNvSpPr/>
          <p:nvPr/>
        </p:nvSpPr>
        <p:spPr>
          <a:xfrm>
            <a:off x="3870827" y="730316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/>
              <a:t>否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5A23E0A7-F2CA-4BCE-9EC6-E89F5F42B5FA}"/>
              </a:ext>
            </a:extLst>
          </p:cNvPr>
          <p:cNvSpPr/>
          <p:nvPr/>
        </p:nvSpPr>
        <p:spPr>
          <a:xfrm>
            <a:off x="4761789" y="769296"/>
            <a:ext cx="1310203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核对帐号密码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客户端授权码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4447566B-592D-4187-8BD9-56BC63BDE734}"/>
              </a:ext>
            </a:extLst>
          </p:cNvPr>
          <p:cNvSpPr/>
          <p:nvPr/>
        </p:nvSpPr>
        <p:spPr>
          <a:xfrm>
            <a:off x="4765571" y="1608257"/>
            <a:ext cx="1310203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提工单反馈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C8A966E8-5AC2-4BD0-A4A7-034C808555E1}"/>
              </a:ext>
            </a:extLst>
          </p:cNvPr>
          <p:cNvSpPr/>
          <p:nvPr/>
        </p:nvSpPr>
        <p:spPr>
          <a:xfrm>
            <a:off x="2325931" y="2844121"/>
            <a:ext cx="1310203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搬家任务参数是否正确</a:t>
            </a: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4B69E778-7772-45B0-89F0-FB6156273747}"/>
              </a:ext>
            </a:extLst>
          </p:cNvPr>
          <p:cNvSpPr/>
          <p:nvPr/>
        </p:nvSpPr>
        <p:spPr>
          <a:xfrm rot="2001747">
            <a:off x="1646273" y="2673418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BB2F12B-C9A4-4C2C-8083-36DBCEDF4BF9}"/>
              </a:ext>
            </a:extLst>
          </p:cNvPr>
          <p:cNvSpPr/>
          <p:nvPr/>
        </p:nvSpPr>
        <p:spPr>
          <a:xfrm>
            <a:off x="1336767" y="276843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全域</a:t>
            </a:r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C5446DC6-514B-4959-AF58-4E8D629E15C9}"/>
              </a:ext>
            </a:extLst>
          </p:cNvPr>
          <p:cNvSpPr/>
          <p:nvPr/>
        </p:nvSpPr>
        <p:spPr>
          <a:xfrm rot="2691500">
            <a:off x="3628268" y="3581569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D625CE6F-FAF5-4733-88AF-91F41221DD4F}"/>
              </a:ext>
            </a:extLst>
          </p:cNvPr>
          <p:cNvSpPr/>
          <p:nvPr/>
        </p:nvSpPr>
        <p:spPr>
          <a:xfrm>
            <a:off x="3836405" y="2945660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59E774DC-E811-42B8-BE83-F192FD92D903}"/>
              </a:ext>
            </a:extLst>
          </p:cNvPr>
          <p:cNvSpPr/>
          <p:nvPr/>
        </p:nvSpPr>
        <p:spPr>
          <a:xfrm>
            <a:off x="4164093" y="3927188"/>
            <a:ext cx="1310203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更正参数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F675AF0-AB70-4111-A316-DEE90DDA1B27}"/>
              </a:ext>
            </a:extLst>
          </p:cNvPr>
          <p:cNvSpPr/>
          <p:nvPr/>
        </p:nvSpPr>
        <p:spPr>
          <a:xfrm>
            <a:off x="3470717" y="3660166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/>
              <a:t>否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1CD9C36-4784-4939-9451-4B0949DD5E88}"/>
              </a:ext>
            </a:extLst>
          </p:cNvPr>
          <p:cNvSpPr/>
          <p:nvPr/>
        </p:nvSpPr>
        <p:spPr>
          <a:xfrm>
            <a:off x="4761789" y="232349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/>
              <a:t>是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8DA429-8F32-4914-A4EB-0F602B367716}"/>
              </a:ext>
            </a:extLst>
          </p:cNvPr>
          <p:cNvSpPr/>
          <p:nvPr/>
        </p:nvSpPr>
        <p:spPr>
          <a:xfrm>
            <a:off x="6999814" y="197332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怎么提工单？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5BC997E2-F5A1-4529-848D-B40ED8297A74}"/>
              </a:ext>
            </a:extLst>
          </p:cNvPr>
          <p:cNvSpPr/>
          <p:nvPr/>
        </p:nvSpPr>
        <p:spPr>
          <a:xfrm>
            <a:off x="7006063" y="1273352"/>
            <a:ext cx="1310203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系统报错</a:t>
            </a:r>
          </a:p>
        </p:txBody>
      </p:sp>
      <p:sp>
        <p:nvSpPr>
          <p:cNvPr id="28" name="箭头: 右 27">
            <a:extLst>
              <a:ext uri="{FF2B5EF4-FFF2-40B4-BE49-F238E27FC236}">
                <a16:creationId xmlns:a16="http://schemas.microsoft.com/office/drawing/2014/main" id="{2668D247-3CD3-422B-8A87-21F6B5AF6AD3}"/>
              </a:ext>
            </a:extLst>
          </p:cNvPr>
          <p:cNvSpPr/>
          <p:nvPr/>
        </p:nvSpPr>
        <p:spPr>
          <a:xfrm rot="9983690">
            <a:off x="6243289" y="1626417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AB61E6B-3D8F-4C9C-8EAF-49E877519F49}"/>
              </a:ext>
            </a:extLst>
          </p:cNvPr>
          <p:cNvSpPr/>
          <p:nvPr/>
        </p:nvSpPr>
        <p:spPr>
          <a:xfrm>
            <a:off x="3620068" y="3193126"/>
            <a:ext cx="10319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/>
              <a:t>提供测试账号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B3E32BB-2AA8-4EBA-A16E-670E22AB8E64}"/>
              </a:ext>
            </a:extLst>
          </p:cNvPr>
          <p:cNvSpPr/>
          <p:nvPr/>
        </p:nvSpPr>
        <p:spPr>
          <a:xfrm>
            <a:off x="4572000" y="2834993"/>
            <a:ext cx="1310203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是否可以登录客户端收邮件</a:t>
            </a:r>
          </a:p>
        </p:txBody>
      </p:sp>
      <p:sp>
        <p:nvSpPr>
          <p:cNvPr id="31" name="箭头: 右 30">
            <a:extLst>
              <a:ext uri="{FF2B5EF4-FFF2-40B4-BE49-F238E27FC236}">
                <a16:creationId xmlns:a16="http://schemas.microsoft.com/office/drawing/2014/main" id="{8F4FB585-A148-4C77-B034-2D54D28AD3EF}"/>
              </a:ext>
            </a:extLst>
          </p:cNvPr>
          <p:cNvSpPr/>
          <p:nvPr/>
        </p:nvSpPr>
        <p:spPr>
          <a:xfrm rot="17460913">
            <a:off x="4991764" y="2346832"/>
            <a:ext cx="470672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箭头: 右 31">
            <a:extLst>
              <a:ext uri="{FF2B5EF4-FFF2-40B4-BE49-F238E27FC236}">
                <a16:creationId xmlns:a16="http://schemas.microsoft.com/office/drawing/2014/main" id="{F4FF5BCF-6E5E-4188-AE52-1641BAB62613}"/>
              </a:ext>
            </a:extLst>
          </p:cNvPr>
          <p:cNvSpPr/>
          <p:nvPr/>
        </p:nvSpPr>
        <p:spPr>
          <a:xfrm>
            <a:off x="6112257" y="2956474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08A2F13D-D514-4BD9-AA01-DD8931FB7645}"/>
              </a:ext>
            </a:extLst>
          </p:cNvPr>
          <p:cNvSpPr/>
          <p:nvPr/>
        </p:nvSpPr>
        <p:spPr>
          <a:xfrm>
            <a:off x="6142644" y="2690232"/>
            <a:ext cx="3642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否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92D6C313-1942-4C27-B346-EBA7F5DEA44A}"/>
              </a:ext>
            </a:extLst>
          </p:cNvPr>
          <p:cNvSpPr/>
          <p:nvPr/>
        </p:nvSpPr>
        <p:spPr>
          <a:xfrm>
            <a:off x="6870986" y="2834798"/>
            <a:ext cx="1310203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反馈原服务商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0F02D3C-1089-40F1-9955-6C9B28379EF2}"/>
              </a:ext>
            </a:extLst>
          </p:cNvPr>
          <p:cNvSpPr/>
          <p:nvPr/>
        </p:nvSpPr>
        <p:spPr>
          <a:xfrm>
            <a:off x="3883479" y="2685211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/>
              <a:t>是</a:t>
            </a:r>
          </a:p>
        </p:txBody>
      </p:sp>
    </p:spTree>
    <p:extLst>
      <p:ext uri="{BB962C8B-B14F-4D97-AF65-F5344CB8AC3E}">
        <p14:creationId xmlns:p14="http://schemas.microsoft.com/office/powerpoint/2010/main" val="418007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2" grpId="0"/>
      <p:bldP spid="11" grpId="0" animBg="1"/>
      <p:bldP spid="13" grpId="0" animBg="1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4" grpId="0"/>
      <p:bldP spid="25" grpId="0"/>
      <p:bldP spid="5" grpId="0"/>
      <p:bldP spid="27" grpId="0" animBg="1"/>
      <p:bldP spid="28" grpId="0" animBg="1"/>
      <p:bldP spid="29" grpId="0"/>
      <p:bldP spid="30" grpId="0" animBg="1"/>
      <p:bldP spid="31" grpId="0" animBg="1"/>
      <p:bldP spid="32" grpId="0" animBg="1"/>
      <p:bldP spid="33" grpId="0"/>
      <p:bldP spid="34" grpId="0" animBg="1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问题判断与反馈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131987AE-268C-412E-810C-FAF604069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771550"/>
            <a:ext cx="6480720" cy="223766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3585171-ED9C-4C99-A265-A966FCF95455}"/>
              </a:ext>
            </a:extLst>
          </p:cNvPr>
          <p:cNvSpPr/>
          <p:nvPr/>
        </p:nvSpPr>
        <p:spPr>
          <a:xfrm>
            <a:off x="2142743" y="3363838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具体问题描述</a:t>
            </a:r>
            <a:r>
              <a:rPr lang="en-US" altLang="zh-CN" dirty="0"/>
              <a:t>+</a:t>
            </a:r>
            <a:r>
              <a:rPr lang="zh-CN" altLang="en-US" dirty="0"/>
              <a:t>问题报错截图</a:t>
            </a:r>
            <a:r>
              <a:rPr lang="en-US" altLang="zh-CN" dirty="0"/>
              <a:t>+</a:t>
            </a:r>
            <a:r>
              <a:rPr lang="zh-CN" altLang="en-US" dirty="0"/>
              <a:t>测试帐号密码</a:t>
            </a:r>
          </a:p>
        </p:txBody>
      </p:sp>
    </p:spTree>
    <p:extLst>
      <p:ext uri="{BB962C8B-B14F-4D97-AF65-F5344CB8AC3E}">
        <p14:creationId xmlns:p14="http://schemas.microsoft.com/office/powerpoint/2010/main" val="144621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1E38F5E-7DB1-42DE-B9A0-7B9BAE50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7494"/>
            <a:ext cx="3384376" cy="375430"/>
          </a:xfrm>
        </p:spPr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026D9B1-1443-452D-B946-97A8F538291B}"/>
              </a:ext>
            </a:extLst>
          </p:cNvPr>
          <p:cNvSpPr/>
          <p:nvPr/>
        </p:nvSpPr>
        <p:spPr>
          <a:xfrm>
            <a:off x="577834" y="1133266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邮箱搬家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DEFEFD1-FC0C-4E7C-A52D-9E1E603D1FDE}"/>
              </a:ext>
            </a:extLst>
          </p:cNvPr>
          <p:cNvSpPr/>
          <p:nvPr/>
        </p:nvSpPr>
        <p:spPr>
          <a:xfrm>
            <a:off x="2630062" y="1131590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配置搬家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07D3769A-A4E6-4069-A8C4-77269B588C81}"/>
              </a:ext>
            </a:extLst>
          </p:cNvPr>
          <p:cNvSpPr/>
          <p:nvPr/>
        </p:nvSpPr>
        <p:spPr>
          <a:xfrm>
            <a:off x="4767755" y="2331060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问题判断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00C979A0-BC3C-4F1F-AE2D-136D40FB615E}"/>
              </a:ext>
            </a:extLst>
          </p:cNvPr>
          <p:cNvSpPr/>
          <p:nvPr/>
        </p:nvSpPr>
        <p:spPr>
          <a:xfrm>
            <a:off x="2630062" y="2334867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激活搬家</a:t>
            </a: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560EAAD4-D133-406A-A1B0-213AF90A8FCB}"/>
              </a:ext>
            </a:extLst>
          </p:cNvPr>
          <p:cNvSpPr/>
          <p:nvPr/>
        </p:nvSpPr>
        <p:spPr>
          <a:xfrm>
            <a:off x="2017994" y="1253071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箭头: 右 11">
            <a:extLst>
              <a:ext uri="{FF2B5EF4-FFF2-40B4-BE49-F238E27FC236}">
                <a16:creationId xmlns:a16="http://schemas.microsoft.com/office/drawing/2014/main" id="{96D6AECF-F16F-42D2-8594-2ED5BCF66E04}"/>
              </a:ext>
            </a:extLst>
          </p:cNvPr>
          <p:cNvSpPr/>
          <p:nvPr/>
        </p:nvSpPr>
        <p:spPr>
          <a:xfrm rot="5400000">
            <a:off x="3050581" y="1873283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D4BA80C5-822A-46A1-A392-44EFB4BDD8D3}"/>
              </a:ext>
            </a:extLst>
          </p:cNvPr>
          <p:cNvSpPr/>
          <p:nvPr/>
        </p:nvSpPr>
        <p:spPr>
          <a:xfrm>
            <a:off x="4148830" y="2437396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E67C3F03-1B9C-4C72-9536-22FF2DF12A3A}"/>
              </a:ext>
            </a:extLst>
          </p:cNvPr>
          <p:cNvSpPr/>
          <p:nvPr/>
        </p:nvSpPr>
        <p:spPr>
          <a:xfrm>
            <a:off x="4767755" y="3537503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问题反馈</a:t>
            </a: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0986BB08-6813-423D-8A8A-109D6B5CDBC6}"/>
              </a:ext>
            </a:extLst>
          </p:cNvPr>
          <p:cNvSpPr/>
          <p:nvPr/>
        </p:nvSpPr>
        <p:spPr>
          <a:xfrm rot="5400000">
            <a:off x="5188274" y="3062669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1D56B604-BA6A-4336-8AF4-41C5F785B178}"/>
              </a:ext>
            </a:extLst>
          </p:cNvPr>
          <p:cNvSpPr/>
          <p:nvPr/>
        </p:nvSpPr>
        <p:spPr>
          <a:xfrm>
            <a:off x="6870018" y="3545122"/>
            <a:ext cx="136815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解决问题</a:t>
            </a: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7B5AA948-5C5A-4774-9AFA-621F7FBEC175}"/>
              </a:ext>
            </a:extLst>
          </p:cNvPr>
          <p:cNvSpPr/>
          <p:nvPr/>
        </p:nvSpPr>
        <p:spPr>
          <a:xfrm>
            <a:off x="6221946" y="3658984"/>
            <a:ext cx="527114" cy="261094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2841BAD-96A5-4F99-B2CB-A2DE78590889}"/>
              </a:ext>
            </a:extLst>
          </p:cNvPr>
          <p:cNvSpPr/>
          <p:nvPr/>
        </p:nvSpPr>
        <p:spPr>
          <a:xfrm>
            <a:off x="3872473" y="2023283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出现问题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293CA98-4885-470D-8667-D1FEBDD2D6E3}"/>
              </a:ext>
            </a:extLst>
          </p:cNvPr>
          <p:cNvCxnSpPr>
            <a:cxnSpLocks/>
          </p:cNvCxnSpPr>
          <p:nvPr/>
        </p:nvCxnSpPr>
        <p:spPr>
          <a:xfrm flipV="1">
            <a:off x="2303748" y="2910960"/>
            <a:ext cx="265011" cy="38087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084C2684-1966-4A8A-9CE1-B17BDA9DE600}"/>
              </a:ext>
            </a:extLst>
          </p:cNvPr>
          <p:cNvSpPr/>
          <p:nvPr/>
        </p:nvSpPr>
        <p:spPr>
          <a:xfrm>
            <a:off x="908659" y="3324237"/>
            <a:ext cx="2646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/>
              <a:t>不断重启增量达到完全搬家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5F4C9B4-1CD4-4928-A291-0BC21D32BB8C}"/>
              </a:ext>
            </a:extLst>
          </p:cNvPr>
          <p:cNvSpPr/>
          <p:nvPr/>
        </p:nvSpPr>
        <p:spPr>
          <a:xfrm>
            <a:off x="4866860" y="117081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</a:rPr>
              <a:t>出现问题先判断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6CFEF3C-F0B9-4D2C-8D38-5A344FFA8EBB}"/>
              </a:ext>
            </a:extLst>
          </p:cNvPr>
          <p:cNvSpPr/>
          <p:nvPr/>
        </p:nvSpPr>
        <p:spPr>
          <a:xfrm>
            <a:off x="6036411" y="1632480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</a:rPr>
              <a:t>早点反馈早解决</a:t>
            </a:r>
          </a:p>
        </p:txBody>
      </p:sp>
    </p:spTree>
    <p:extLst>
      <p:ext uri="{BB962C8B-B14F-4D97-AF65-F5344CB8AC3E}">
        <p14:creationId xmlns:p14="http://schemas.microsoft.com/office/powerpoint/2010/main" val="34779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6" grpId="0" animBg="1"/>
      <p:bldP spid="17" grpId="0" animBg="1"/>
      <p:bldP spid="5" grpId="0" animBg="1"/>
      <p:bldP spid="12" grpId="0" animBg="1"/>
      <p:bldP spid="14" grpId="0" animBg="1"/>
      <p:bldP spid="11" grpId="0" animBg="1"/>
      <p:bldP spid="13" grpId="0" animBg="1"/>
      <p:bldP spid="18" grpId="0" animBg="1"/>
      <p:bldP spid="19" grpId="0" animBg="1"/>
      <p:bldP spid="2" grpId="0"/>
      <p:bldP spid="8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过程 4"/>
          <p:cNvSpPr/>
          <p:nvPr/>
        </p:nvSpPr>
        <p:spPr>
          <a:xfrm>
            <a:off x="-36512" y="915566"/>
            <a:ext cx="9180512" cy="3053957"/>
          </a:xfrm>
          <a:prstGeom prst="flowChartProcess">
            <a:avLst/>
          </a:prstGeom>
          <a:solidFill>
            <a:srgbClr val="CC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86622" y="2067694"/>
            <a:ext cx="3357586" cy="69652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zh-CN" altLang="en-US" sz="5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《成为前端开发工程师》走进高校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24670</TotalTime>
  <Words>623</Words>
  <Application>Microsoft Office PowerPoint</Application>
  <PresentationFormat>全屏显示(16:9)</PresentationFormat>
  <Paragraphs>125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等线</vt:lpstr>
      <vt:lpstr>仿宋</vt:lpstr>
      <vt:lpstr>黑体</vt:lpstr>
      <vt:lpstr>宋体</vt:lpstr>
      <vt:lpstr>微软雅黑</vt:lpstr>
      <vt:lpstr>微软雅黑 Light</vt:lpstr>
      <vt:lpstr>Arial</vt:lpstr>
      <vt:lpstr>Calibri</vt:lpstr>
      <vt:lpstr>Times New Roman</vt:lpstr>
      <vt:lpstr>《成为前端开发工程师》走进高校</vt:lpstr>
      <vt:lpstr>网易企业邮箱售后培训</vt:lpstr>
      <vt:lpstr>PowerPoint 演示文稿</vt:lpstr>
      <vt:lpstr>搬家步骤</vt:lpstr>
      <vt:lpstr>搬家步骤</vt:lpstr>
      <vt:lpstr>搬家步骤</vt:lpstr>
      <vt:lpstr>搬家步骤</vt:lpstr>
      <vt:lpstr>搬家步骤</vt:lpstr>
      <vt:lpstr>搬家步骤</vt:lpstr>
      <vt:lpstr>搬家步骤</vt:lpstr>
      <vt:lpstr>搬家步骤</vt:lpstr>
      <vt:lpstr>搬家步骤</vt:lpstr>
      <vt:lpstr>小结</vt:lpstr>
      <vt:lpstr>客户端搬家</vt:lpstr>
      <vt:lpstr>客户端搬家</vt:lpstr>
      <vt:lpstr>客户端搬家</vt:lpstr>
      <vt:lpstr>客户端搬家</vt:lpstr>
      <vt:lpstr>客户端搬家</vt:lpstr>
      <vt:lpstr>常见问题</vt:lpstr>
      <vt:lpstr>常见问题</vt:lpstr>
      <vt:lpstr>常见问题</vt:lpstr>
      <vt:lpstr>问题判断与反馈</vt:lpstr>
      <vt:lpstr>问题判断与反馈</vt:lpstr>
      <vt:lpstr>总结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css布局</dc:title>
  <dc:creator>刘碎春</dc:creator>
  <cp:lastModifiedBy>枭威 李</cp:lastModifiedBy>
  <cp:revision>779</cp:revision>
  <dcterms:created xsi:type="dcterms:W3CDTF">2014-06-24T08:28:46Z</dcterms:created>
  <dcterms:modified xsi:type="dcterms:W3CDTF">2019-02-26T15:02:15Z</dcterms:modified>
</cp:coreProperties>
</file>