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350" r:id="rId3"/>
    <p:sldId id="1423" r:id="rId5"/>
    <p:sldId id="1395" r:id="rId6"/>
    <p:sldId id="1431" r:id="rId7"/>
    <p:sldId id="1432" r:id="rId8"/>
    <p:sldId id="1430" r:id="rId9"/>
    <p:sldId id="1418" r:id="rId10"/>
    <p:sldId id="1422" r:id="rId11"/>
    <p:sldId id="1420" r:id="rId12"/>
    <p:sldId id="1424" r:id="rId13"/>
    <p:sldId id="1425" r:id="rId14"/>
    <p:sldId id="1426" r:id="rId15"/>
    <p:sldId id="1427" r:id="rId16"/>
    <p:sldId id="1429" r:id="rId17"/>
    <p:sldId id="1421" r:id="rId18"/>
    <p:sldId id="1434" r:id="rId19"/>
    <p:sldId id="1435" r:id="rId20"/>
    <p:sldId id="1446" r:id="rId21"/>
    <p:sldId id="1447" r:id="rId22"/>
    <p:sldId id="1360" r:id="rId23"/>
  </p:sldIdLst>
  <p:sldSz cx="9144000" cy="5144135" type="screen16x9"/>
  <p:notesSz cx="9144000" cy="6858000"/>
  <p:custDataLst>
    <p:tags r:id="rId2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53A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559"/>
    <p:restoredTop sz="90878"/>
  </p:normalViewPr>
  <p:slideViewPr>
    <p:cSldViewPr showGuides="1">
      <p:cViewPr varScale="1">
        <p:scale>
          <a:sx n="106" d="100"/>
          <a:sy n="106" d="100"/>
        </p:scale>
        <p:origin x="822" y="78"/>
      </p:cViewPr>
      <p:guideLst>
        <p:guide orient="horz" pos="1665"/>
        <p:guide pos="28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603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BEF2A40B-AC6E-4691-801C-66EC7C432166}" type="datetimeFigureOut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en-US" altLang="zh-CN" strike="noStrike" noProof="1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F8B7EE7B-66DA-41E7-A991-28890DC1F31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7E75DAF9-96DB-40D9-8018-48FF28BD296B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024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286400" y="514350"/>
            <a:ext cx="4571200" cy="257175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45" name="备注占位符 4"/>
          <p:cNvSpPr>
            <a:spLocks noGrp="1"/>
          </p:cNvSpPr>
          <p:nvPr>
            <p:ph type="body" sz="quarter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CABCC65F-D9F5-4A1C-A46D-5C8509446EEE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/>
            <a:r>
              <a:rPr lang="zh-CN" altLang="en-US" dirty="0"/>
              <a:t>大家好，欢迎学习《超空泡航行体流体动力学》课程，我是西北工业大学航海学院的袁绪龙老师，下面由我带领大家一起学习这门课。</a:t>
            </a:r>
            <a:endParaRPr lang="zh-CN" altLang="en-US" dirty="0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pitchFamily="34" charset="0"/>
              </a:rPr>
            </a:fld>
            <a:endParaRPr lang="zh-CN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在这一讲，我们首先来了解超高速的定义和水下航行速度的制约因素。然后学习基于超空泡减阻的水下</a:t>
            </a:r>
            <a:r>
              <a:rPr lang="zh-CN" altLang="en-US">
                <a:sym typeface="+mn-ea"/>
              </a:rPr>
              <a:t>超高速</a:t>
            </a:r>
            <a:r>
              <a:rPr lang="zh-CN" altLang="en-US"/>
              <a:t>航行原理，最后我们一起来探讨水下超高速航行技术的</a:t>
            </a:r>
            <a:r>
              <a:rPr lang="zh-CN" altLang="en-US"/>
              <a:t>应用。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这门课共分为</a:t>
            </a:r>
            <a:r>
              <a:rPr lang="en-US" altLang="zh-CN"/>
              <a:t>6</a:t>
            </a:r>
            <a:r>
              <a:rPr lang="zh-CN" altLang="en-US"/>
              <a:t>讲，首先给大家介绍</a:t>
            </a:r>
            <a:r>
              <a:rPr lang="zh-CN" altLang="en-US">
                <a:sym typeface="+mn-ea"/>
              </a:rPr>
              <a:t>水下</a:t>
            </a:r>
            <a:r>
              <a:rPr lang="zh-CN" altLang="en-US"/>
              <a:t>超高速航行技术及其应用，让大家对水下超高速航行技术有个整体认识。然后带大家</a:t>
            </a:r>
            <a:r>
              <a:rPr lang="zh-CN" altLang="en-US"/>
              <a:t>依次学习超空泡流动的基本特性，超空泡航行体</a:t>
            </a:r>
            <a:r>
              <a:rPr lang="zh-CN" altLang="en-US"/>
              <a:t>的流体动力特性、外形设计方法、流体动力系数的计算和试验方法。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t>这一节我们学习了超高速的定义、水下航速的制约因素和提速方法，下一节我们将学习空化</a:t>
            </a:r>
            <a:r>
              <a:rPr lang="zh-CN"/>
              <a:t>现象</a:t>
            </a:r>
            <a:r>
              <a:t>和超空泡减阻机理，谢谢大家。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44040"/>
            <a:ext cx="9144000" cy="1200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1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78714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690870" y="215265"/>
            <a:ext cx="2561590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>
                <a:sym typeface="+mn-ea"/>
              </a:rPr>
              <a:t>海洋工程</a:t>
            </a:r>
            <a:r>
              <a:rPr lang="zh-CN" altLang="en-US">
                <a:sym typeface="+mn-ea"/>
              </a:rPr>
              <a:t>波浪力学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2460" y="215265"/>
            <a:ext cx="662305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87675"/>
            <a:ext cx="8229600" cy="857400"/>
          </a:xfrm>
        </p:spPr>
        <p:txBody>
          <a:bodyPr/>
          <a:lstStyle>
            <a:lvl1pPr>
              <a:defRPr sz="28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416"/>
            <a:ext cx="7772400" cy="112533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36"/>
            <a:ext cx="4040188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442"/>
            <a:ext cx="4040188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536"/>
            <a:ext cx="4041775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442"/>
            <a:ext cx="4041775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 strike="noStrike" noProof="1"/>
              <a:t>超空泡航行体流体</a:t>
            </a:r>
            <a:r>
              <a:rPr lang="zh-CN" altLang="en-US" strike="noStrike" noProof="1"/>
              <a:t>动力学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lstStyle>
            <a:lvl1pPr algn="r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3"/>
            <a:ext cx="3008313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3"/>
            <a:ext cx="5111750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662"/>
            <a:ext cx="5486400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pPr lvl="0" fontAlgn="base"/>
            <a:endParaRPr lang="zh-CN" altLang="en-US" strike="noStrike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08"/>
            <a:ext cx="5486400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15"/>
            <a:ext cx="2057400" cy="4389411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15"/>
            <a:ext cx="6019800" cy="4389411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6319961A-43E1-429C-815D-8C677243F8F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r>
              <a:rPr lang="zh-CN" altLang="zh-CN" strike="noStrike" noProof="1"/>
              <a:t>超空泡航行体流体动力学</a:t>
            </a:r>
            <a:endParaRPr lang="zh-CN" altLang="zh-CN" strike="noStrike" noProof="1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DCEAC8F8-FFDE-4034-B2A6-901C1191D55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200360"/>
            <a:ext cx="8229600" cy="339506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57175" indent="-257175" algn="l" rtl="0" eaLnBrk="0" fontAlgn="base" hangingPunct="0">
        <a:spcBef>
          <a:spcPct val="15000"/>
        </a:spcBef>
        <a:spcAft>
          <a:spcPct val="0"/>
        </a:spcAft>
        <a:buChar char="•"/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rtl="0" eaLnBrk="0" fontAlgn="base" hangingPunct="0">
        <a:spcBef>
          <a:spcPct val="15000"/>
        </a:spcBef>
        <a:spcAft>
          <a:spcPct val="0"/>
        </a:spcAft>
        <a:buChar char="–"/>
        <a:defRPr sz="21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857250" indent="-171450" algn="l" rtl="0" eaLnBrk="0" fontAlgn="base" hangingPunct="0">
        <a:spcBef>
          <a:spcPct val="15000"/>
        </a:spcBef>
        <a:spcAft>
          <a:spcPct val="0"/>
        </a:spcAft>
        <a:buChar char="•"/>
        <a:defRPr sz="18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200150" indent="-171450" algn="l" rtl="0" eaLnBrk="0" fontAlgn="base" hangingPunct="0">
        <a:spcBef>
          <a:spcPct val="15000"/>
        </a:spcBef>
        <a:spcAft>
          <a:spcPct val="0"/>
        </a:spcAft>
        <a:buChar char="–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1543050" indent="-171450" algn="l" rtl="0" eaLnBrk="0" fontAlgn="base" hangingPunct="0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18865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94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23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52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265" name="Group 2"/>
          <p:cNvGrpSpPr>
            <a:grpSpLocks noChangeAspect="1"/>
          </p:cNvGrpSpPr>
          <p:nvPr/>
        </p:nvGrpSpPr>
        <p:grpSpPr>
          <a:xfrm>
            <a:off x="1142400" y="0"/>
            <a:ext cx="6859200" cy="1816021"/>
            <a:chOff x="0" y="0"/>
            <a:chExt cx="5760" cy="1797"/>
          </a:xfrm>
        </p:grpSpPr>
        <p:pic>
          <p:nvPicPr>
            <p:cNvPr id="11266" name="Picture 32"/>
            <p:cNvPicPr>
              <a:picLocks noChangeAspect="1"/>
            </p:cNvPicPr>
            <p:nvPr/>
          </p:nvPicPr>
          <p:blipFill>
            <a:blip r:embed="rId1"/>
            <a:srcRect t="28113" b="33043"/>
            <a:stretch>
              <a:fillRect/>
            </a:stretch>
          </p:blipFill>
          <p:spPr>
            <a:xfrm>
              <a:off x="0" y="799"/>
              <a:ext cx="5760" cy="99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67" name="Picture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760" cy="79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7826" name="矩形 5"/>
          <p:cNvSpPr>
            <a:spLocks noChangeArrowheads="1"/>
          </p:cNvSpPr>
          <p:nvPr/>
        </p:nvSpPr>
        <p:spPr bwMode="auto">
          <a:xfrm>
            <a:off x="1828796" y="1977260"/>
            <a:ext cx="5621686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buClrTx/>
              <a:buSzTx/>
            </a:pPr>
            <a:r>
              <a:rPr lang="zh-CN" altLang="en-US" sz="3200" b="1" strike="noStrike" noProof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黑体" panose="02010609060101010101" pitchFamily="49" charset="-122"/>
                <a:cs typeface="+mj-lt"/>
              </a:rPr>
              <a:t>海洋工程波浪</a:t>
            </a:r>
            <a:r>
              <a:rPr lang="zh-CN" altLang="en-US" sz="3200" b="1" strike="noStrike" noProof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黑体" panose="02010609060101010101" pitchFamily="49" charset="-122"/>
                <a:cs typeface="+mj-lt"/>
              </a:rPr>
              <a:t>力学</a:t>
            </a:r>
            <a:endParaRPr lang="zh-CN" altLang="en-US" sz="3200" b="1" strike="noStrike" noProof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黑体" panose="02010609060101010101" pitchFamily="49" charset="-122"/>
              <a:cs typeface="+mj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64244" y="2644339"/>
            <a:ext cx="1905333" cy="721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spcBef>
                <a:spcPts val="600"/>
              </a:spcBef>
              <a:buClrTx/>
              <a:buSzTx/>
            </a:pP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袁绪龙</a:t>
            </a:r>
            <a:r>
              <a:rPr lang="en-US" altLang="zh-CN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 </a:t>
            </a: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副教授</a:t>
            </a:r>
            <a:endParaRPr lang="en-US" sz="1800" b="1" noProof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宋体" panose="02010600030101010101" pitchFamily="2" charset="-122"/>
              <a:cs typeface="+mj-lt"/>
            </a:endParaRPr>
          </a:p>
          <a:p>
            <a:pPr algn="ctr">
              <a:spcBef>
                <a:spcPts val="600"/>
              </a:spcBef>
              <a:buClrTx/>
              <a:buSzTx/>
            </a:pPr>
            <a:fld id="{BB962C8B-B14F-4D97-AF65-F5344CB8AC3E}" type="datetime1"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</a:fld>
            <a:endParaRPr lang="zh-CN" altLang="en-US" sz="18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+mj-lt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81405" y="3652520"/>
            <a:ext cx="6804025" cy="1401445"/>
            <a:chOff x="56" y="5184"/>
            <a:chExt cx="14296" cy="2846"/>
          </a:xfrm>
        </p:grpSpPr>
        <p:pic>
          <p:nvPicPr>
            <p:cNvPr id="103" name="图片 10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9660" y="5184"/>
              <a:ext cx="4693" cy="28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" name="图片 10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6" y="5185"/>
              <a:ext cx="4414" cy="284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6" name="图片 10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470" y="5185"/>
              <a:ext cx="5181" cy="284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绪论</a:t>
            </a:r>
            <a:endParaRPr lang="zh-CN" altLang="en-US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09755" y="1644849"/>
            <a:ext cx="5534517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+mj-lt"/>
            </a:pPr>
            <a:r>
              <a:rPr 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 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了解波浪</a:t>
            </a:r>
            <a:endParaRPr lang="en-US" sz="20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 typeface="+mj-lt"/>
            </a:pPr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0.2 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波浪的描述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 typeface="+mj-lt"/>
            </a:pPr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0.3 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波浪的分类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 typeface="+mj-lt"/>
            </a:pPr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 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波浪的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影响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0.1 </a:t>
            </a:r>
            <a:r>
              <a:rPr lang="zh-CN" altLang="en-US"/>
              <a:t>了解波浪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pic>
        <p:nvPicPr>
          <p:cNvPr id="114" name="图片 113"/>
          <p:cNvPicPr/>
          <p:nvPr/>
        </p:nvPicPr>
        <p:blipFill>
          <a:blip r:embed="rId1"/>
          <a:stretch>
            <a:fillRect/>
          </a:stretch>
        </p:blipFill>
        <p:spPr>
          <a:xfrm>
            <a:off x="611505" y="1859915"/>
            <a:ext cx="4247515" cy="30168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" name="图片 114"/>
          <p:cNvPicPr/>
          <p:nvPr/>
        </p:nvPicPr>
        <p:blipFill>
          <a:blip r:embed="rId2"/>
          <a:stretch>
            <a:fillRect/>
          </a:stretch>
        </p:blipFill>
        <p:spPr>
          <a:xfrm>
            <a:off x="5436235" y="1852295"/>
            <a:ext cx="3630930" cy="30181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79705" y="1848485"/>
            <a:ext cx="490220" cy="27787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000">
                <a:ln>
                  <a:solidFill>
                    <a:srgbClr val="FF0000"/>
                  </a:solidFill>
                </a:ln>
              </a:rPr>
              <a:t>图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</a:t>
            </a:r>
            <a:r>
              <a:rPr lang="en-US" altLang="zh-CN" sz="20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1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</a:t>
            </a:r>
            <a:endParaRPr lang="zh-CN" altLang="en-US" sz="200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32045" y="1852295"/>
            <a:ext cx="490220" cy="28359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000">
                <a:ln>
                  <a:solidFill>
                    <a:srgbClr val="FF0000"/>
                  </a:solidFill>
                </a:ln>
              </a:rPr>
              <a:t>图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</a:t>
            </a:r>
            <a:r>
              <a:rPr lang="en-US" altLang="zh-CN" sz="20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2 </a:t>
            </a:r>
            <a:endParaRPr lang="en-US" altLang="zh-CN" sz="200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0225" y="1257300"/>
            <a:ext cx="20224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几张波浪</a:t>
            </a:r>
            <a:r>
              <a:rPr lang="zh-CN" altLang="en-US"/>
              <a:t>照片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0.1 </a:t>
            </a:r>
            <a:r>
              <a:rPr lang="zh-CN" altLang="en-US"/>
              <a:t>了解波浪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pic>
        <p:nvPicPr>
          <p:cNvPr id="107" name="图片 106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57200" y="1845945"/>
            <a:ext cx="3967480" cy="30168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8" name="图片 117"/>
          <p:cNvPicPr/>
          <p:nvPr/>
        </p:nvPicPr>
        <p:blipFill>
          <a:blip r:embed="rId3"/>
          <a:stretch>
            <a:fillRect/>
          </a:stretch>
        </p:blipFill>
        <p:spPr>
          <a:xfrm>
            <a:off x="5076190" y="1859915"/>
            <a:ext cx="3943985" cy="301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35560" y="1852295"/>
            <a:ext cx="490220" cy="27787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000">
                <a:ln>
                  <a:solidFill>
                    <a:srgbClr val="FF0000"/>
                  </a:solidFill>
                </a:ln>
              </a:rPr>
              <a:t>图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3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</a:t>
            </a:r>
            <a:endParaRPr lang="zh-CN" altLang="en-US" sz="200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5325" y="1852295"/>
            <a:ext cx="490220" cy="27787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000">
                <a:ln>
                  <a:solidFill>
                    <a:srgbClr val="FF0000"/>
                  </a:solidFill>
                </a:ln>
              </a:rPr>
              <a:t>图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4 </a:t>
            </a:r>
            <a:endParaRPr lang="zh-CN" altLang="en-US" sz="2000">
              <a:ln>
                <a:solidFill>
                  <a:srgbClr val="FF0000"/>
                </a:solidFill>
              </a:ln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0.1 </a:t>
            </a:r>
            <a:r>
              <a:rPr lang="zh-CN" altLang="en-US"/>
              <a:t>了解波浪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560" y="1852295"/>
            <a:ext cx="490220" cy="27787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000">
                <a:ln>
                  <a:solidFill>
                    <a:srgbClr val="FF0000"/>
                  </a:solidFill>
                </a:ln>
              </a:rPr>
              <a:t>图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5 </a:t>
            </a:r>
            <a:endParaRPr lang="zh-CN" altLang="en-US" sz="200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0245" y="1852295"/>
            <a:ext cx="490220" cy="27787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000">
                <a:ln>
                  <a:solidFill>
                    <a:srgbClr val="FF0000"/>
                  </a:solidFill>
                </a:ln>
              </a:rPr>
              <a:t>图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6 </a:t>
            </a:r>
            <a:endParaRPr lang="zh-CN" altLang="en-US" sz="200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19" name="图片 118"/>
          <p:cNvPicPr/>
          <p:nvPr/>
        </p:nvPicPr>
        <p:blipFill>
          <a:blip r:embed="rId1"/>
          <a:stretch>
            <a:fillRect/>
          </a:stretch>
        </p:blipFill>
        <p:spPr>
          <a:xfrm>
            <a:off x="539750" y="1779905"/>
            <a:ext cx="3811905" cy="2779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0" name="图片 119"/>
          <p:cNvPicPr/>
          <p:nvPr/>
        </p:nvPicPr>
        <p:blipFill>
          <a:blip r:embed="rId2"/>
          <a:stretch>
            <a:fillRect/>
          </a:stretch>
        </p:blipFill>
        <p:spPr>
          <a:xfrm>
            <a:off x="4932045" y="1779905"/>
            <a:ext cx="4165600" cy="27793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0.1 </a:t>
            </a:r>
            <a:r>
              <a:rPr lang="zh-CN" altLang="en-US"/>
              <a:t>了解波浪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3850" y="1708150"/>
            <a:ext cx="802640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感性认识</a:t>
            </a:r>
            <a:r>
              <a:rPr lang="en-US" altLang="zh-CN"/>
              <a:t>--&gt;</a:t>
            </a:r>
            <a:r>
              <a:rPr lang="zh-CN" altLang="en-US"/>
              <a:t>理性</a:t>
            </a:r>
            <a:r>
              <a:rPr lang="zh-CN" altLang="en-US"/>
              <a:t>认识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波浪，指具有自由表面的液体的局部质点受到扰动后，离开原来的平衡位置而作周期性起伏运动，并向四周传播的现象。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形成条件</a:t>
            </a:r>
            <a:r>
              <a:rPr lang="zh-CN"/>
              <a:t>？</a:t>
            </a:r>
            <a:r>
              <a:rPr lang="en-US" altLang="zh-CN"/>
              <a:t>                                     </a:t>
            </a:r>
            <a:r>
              <a:rPr lang="zh-CN" altLang="en-US"/>
              <a:t>运动特点？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31595" y="2644140"/>
            <a:ext cx="1368425" cy="360045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500245" y="2644140"/>
            <a:ext cx="916940" cy="360045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1505" y="3075940"/>
            <a:ext cx="1666875" cy="360045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700020" y="3075940"/>
            <a:ext cx="1162685" cy="360045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0.2 </a:t>
            </a:r>
            <a:r>
              <a:rPr lang="zh-CN" altLang="en-US"/>
              <a:t>波浪的</a:t>
            </a:r>
            <a:r>
              <a:rPr lang="zh-CN" altLang="en-US"/>
              <a:t>描述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9570" y="1636395"/>
            <a:ext cx="84048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波浪的基本要素有：波峰，波顶，波谷，波底，波高，波长，周期，波速，</a:t>
            </a:r>
            <a:r>
              <a:rPr lang="zh-CN" altLang="en-US">
                <a:solidFill>
                  <a:srgbClr val="FF0000"/>
                </a:solidFill>
                <a:hlinkClick r:id="" action="ppaction://hlinkshowjump?jump=nextslide"/>
              </a:rPr>
              <a:t>波向线和波峰线</a:t>
            </a:r>
            <a:r>
              <a:rPr lang="zh-CN" altLang="en-US"/>
              <a:t>等。</a:t>
            </a:r>
            <a:endParaRPr lang="zh-CN" altLang="en-US"/>
          </a:p>
        </p:txBody>
      </p:sp>
      <p:pic>
        <p:nvPicPr>
          <p:cNvPr id="108" name="图片 107"/>
          <p:cNvPicPr/>
          <p:nvPr/>
        </p:nvPicPr>
        <p:blipFill>
          <a:blip r:embed="rId1"/>
          <a:stretch>
            <a:fillRect/>
          </a:stretch>
        </p:blipFill>
        <p:spPr>
          <a:xfrm>
            <a:off x="1043940" y="2284095"/>
            <a:ext cx="6679565" cy="26269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4172585" y="4444365"/>
            <a:ext cx="79819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zh-CN" altLang="en-US" sz="2000">
                <a:ln>
                  <a:solidFill>
                    <a:srgbClr val="FF0000"/>
                  </a:solidFill>
                </a:ln>
              </a:rPr>
              <a:t>图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</a:t>
            </a:r>
            <a:r>
              <a:rPr lang="en-US" altLang="zh-CN" sz="20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6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</a:t>
            </a:r>
            <a:endParaRPr lang="zh-CN" altLang="en-US" sz="2000">
              <a:ln>
                <a:solidFill>
                  <a:srgbClr val="FF0000"/>
                </a:solidFill>
              </a:ln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波峰线与波向</a:t>
            </a:r>
            <a:r>
              <a:rPr lang="zh-CN" altLang="en-US"/>
              <a:t>线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pic>
        <p:nvPicPr>
          <p:cNvPr id="109" name="图片 108">
            <a:hlinkClick r:id="" action="ppaction://hlinkshowjump?jump=previousslide"/>
          </p:cNvPr>
          <p:cNvPicPr/>
          <p:nvPr/>
        </p:nvPicPr>
        <p:blipFill>
          <a:blip r:embed="rId1"/>
          <a:stretch>
            <a:fillRect/>
          </a:stretch>
        </p:blipFill>
        <p:spPr>
          <a:xfrm>
            <a:off x="1403985" y="1564005"/>
            <a:ext cx="6205855" cy="28841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323850" y="1708150"/>
            <a:ext cx="79819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zh-CN" altLang="en-US" sz="2000">
                <a:ln>
                  <a:solidFill>
                    <a:srgbClr val="FF0000"/>
                  </a:solidFill>
                </a:ln>
              </a:rPr>
              <a:t>图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</a:t>
            </a:r>
            <a:r>
              <a:rPr lang="en-US" altLang="zh-CN" sz="20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7</a:t>
            </a:r>
            <a:r>
              <a:rPr lang="en-US" altLang="zh-CN" sz="2000">
                <a:ln>
                  <a:solidFill>
                    <a:srgbClr val="FF0000"/>
                  </a:solidFill>
                </a:ln>
              </a:rPr>
              <a:t> </a:t>
            </a:r>
            <a:endParaRPr lang="zh-CN" altLang="en-US" sz="2000">
              <a:ln>
                <a:solidFill>
                  <a:srgbClr val="FF0000"/>
                </a:solidFill>
              </a:ln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79420"/>
            <a:ext cx="8229600" cy="857400"/>
          </a:xfrm>
        </p:spPr>
        <p:txBody>
          <a:bodyPr/>
          <a:p>
            <a:r>
              <a:rPr lang="en-US" altLang="zh-CN"/>
              <a:t>0.3 </a:t>
            </a:r>
            <a:r>
              <a:rPr lang="zh-CN" altLang="en-US"/>
              <a:t>波浪分类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9570" y="1636395"/>
            <a:ext cx="840486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Font typeface="+mj-ea"/>
              <a:buAutoNum type="circleNumDbPlain"/>
            </a:pPr>
            <a:r>
              <a:rPr lang="zh-CN" altLang="en-US"/>
              <a:t>风浪和涌浪。在风力的直接作用下形成的波浪，称为风浪；当风停止，当波浪离开风区时，这时的波浪便称为涌浪。</a:t>
            </a:r>
            <a:endParaRPr lang="zh-CN" altLang="en-US"/>
          </a:p>
          <a:p>
            <a:pPr marL="342900" indent="-342900">
              <a:buFont typeface="+mj-ea"/>
              <a:buAutoNum type="circleNumDbPlain"/>
            </a:pPr>
            <a:r>
              <a:rPr lang="zh-CN" altLang="en-US"/>
              <a:t>内波。发生在海水的内部，由两种密度不同的海水相对作用运动而引起的波浪现象。</a:t>
            </a:r>
            <a:endParaRPr lang="zh-CN" altLang="en-US"/>
          </a:p>
          <a:p>
            <a:pPr marL="342900" indent="-342900">
              <a:buFont typeface="+mj-ea"/>
              <a:buAutoNum type="circleNumDbPlain"/>
            </a:pPr>
            <a:r>
              <a:rPr lang="zh-CN" altLang="en-US"/>
              <a:t>潮波。海水在潮引力作用下产生的波浪。</a:t>
            </a:r>
            <a:endParaRPr lang="zh-CN" altLang="en-US"/>
          </a:p>
          <a:p>
            <a:pPr marL="342900" indent="-342900">
              <a:buFont typeface="+mj-ea"/>
              <a:buAutoNum type="circleNumDbPlain"/>
            </a:pPr>
            <a:r>
              <a:rPr lang="zh-CN" altLang="en-US"/>
              <a:t>海啸。由火山，地震或风暴等引起的巨浪。</a:t>
            </a:r>
            <a:endParaRPr lang="zh-CN" altLang="en-US"/>
          </a:p>
          <a:p>
            <a:pPr marL="342900" indent="-342900">
              <a:buFont typeface="+mj-ea"/>
              <a:buAutoNum type="circleNumDbPlain"/>
            </a:pPr>
            <a:r>
              <a:rPr lang="zh-CN" altLang="en-US"/>
              <a:t>气压波。气压突变产生的波浪。</a:t>
            </a:r>
            <a:endParaRPr lang="zh-CN" altLang="en-US"/>
          </a:p>
          <a:p>
            <a:pPr marL="342900" indent="-342900">
              <a:buFont typeface="+mj-ea"/>
              <a:buAutoNum type="circleNumDbPlain"/>
            </a:pPr>
            <a:r>
              <a:rPr lang="zh-CN" altLang="en-US"/>
              <a:t>船行波。船行作用产生的波浪。</a:t>
            </a:r>
            <a:endParaRPr lang="zh-CN" altLang="en-US"/>
          </a:p>
          <a:p>
            <a:pPr marL="342900" indent="-342900">
              <a:buFont typeface="+mj-ea"/>
              <a:buAutoNum type="circleNumDbPlain"/>
            </a:pPr>
            <a:r>
              <a:rPr lang="zh-CN" altLang="en-US"/>
              <a:t>余波。海面波动逐渐衰弱所引起的波。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79420"/>
            <a:ext cx="8229600" cy="857400"/>
          </a:xfrm>
        </p:spPr>
        <p:txBody>
          <a:bodyPr/>
          <a:p>
            <a:r>
              <a:rPr lang="zh-CN" altLang="en-US"/>
              <a:t>①</a:t>
            </a:r>
            <a:r>
              <a:rPr lang="en-US" altLang="zh-CN"/>
              <a:t> </a:t>
            </a:r>
            <a:r>
              <a:rPr lang="zh-CN" altLang="en-US"/>
              <a:t>风浪和</a:t>
            </a:r>
            <a:r>
              <a:rPr lang="zh-CN" altLang="en-US"/>
              <a:t>涌浪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pic>
        <p:nvPicPr>
          <p:cNvPr id="110" name="图片 109"/>
          <p:cNvPicPr/>
          <p:nvPr/>
        </p:nvPicPr>
        <p:blipFill>
          <a:blip r:embed="rId1"/>
          <a:stretch>
            <a:fillRect/>
          </a:stretch>
        </p:blipFill>
        <p:spPr>
          <a:xfrm>
            <a:off x="3345180" y="1564005"/>
            <a:ext cx="5711190" cy="2901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51460" y="1695450"/>
            <a:ext cx="309435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+mj-ea"/>
            </a:pPr>
            <a:r>
              <a:rPr lang="zh-CN" altLang="en-US">
                <a:sym typeface="+mn-ea"/>
              </a:rPr>
              <a:t>在风力的直接作用下形成的波浪，称为风浪；当风停止，当波浪离开风区时，这时的波浪便称为涌浪。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79420"/>
            <a:ext cx="8229600" cy="857400"/>
          </a:xfrm>
        </p:spPr>
        <p:txBody>
          <a:bodyPr/>
          <a:p>
            <a:r>
              <a:rPr lang="zh-CN" altLang="en-US"/>
              <a:t>②</a:t>
            </a:r>
            <a:r>
              <a:rPr lang="en-US" altLang="zh-CN"/>
              <a:t> </a:t>
            </a:r>
            <a:r>
              <a:rPr lang="zh-CN" altLang="en-US"/>
              <a:t>内波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pic>
        <p:nvPicPr>
          <p:cNvPr id="111" name="图片 110"/>
          <p:cNvPicPr/>
          <p:nvPr/>
        </p:nvPicPr>
        <p:blipFill>
          <a:blip r:embed="rId1"/>
          <a:stretch>
            <a:fillRect/>
          </a:stretch>
        </p:blipFill>
        <p:spPr>
          <a:xfrm>
            <a:off x="2411730" y="1779905"/>
            <a:ext cx="6600825" cy="295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80010" y="2387600"/>
            <a:ext cx="21482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+mj-ea"/>
            </a:pPr>
            <a:r>
              <a:rPr lang="zh-CN" altLang="en-US">
                <a:sym typeface="+mn-ea"/>
              </a:rPr>
              <a:t>发生在海水的内部，由两种密度不同的海水相对作用运动而引起的波浪现象。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79420"/>
            <a:ext cx="8229600" cy="857400"/>
          </a:xfrm>
        </p:spPr>
        <p:txBody>
          <a:bodyPr/>
          <a:p>
            <a:r>
              <a:rPr lang="zh-CN" altLang="en-US"/>
              <a:t>③</a:t>
            </a:r>
            <a:r>
              <a:rPr lang="en-US" altLang="zh-CN"/>
              <a:t> </a:t>
            </a:r>
            <a:r>
              <a:rPr lang="zh-CN" altLang="en-US"/>
              <a:t>潮波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pic>
        <p:nvPicPr>
          <p:cNvPr id="112" name="图片 111"/>
          <p:cNvPicPr/>
          <p:nvPr/>
        </p:nvPicPr>
        <p:blipFill>
          <a:blip r:embed="rId1"/>
          <a:stretch>
            <a:fillRect/>
          </a:stretch>
        </p:blipFill>
        <p:spPr>
          <a:xfrm>
            <a:off x="3535045" y="1564005"/>
            <a:ext cx="5569585" cy="32169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51460" y="1635760"/>
            <a:ext cx="31692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+mj-ea"/>
            </a:pPr>
            <a:r>
              <a:rPr lang="zh-CN" altLang="en-US">
                <a:sym typeface="+mn-ea"/>
              </a:rPr>
              <a:t>海水在潮引力作用下产生的波浪。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79420"/>
            <a:ext cx="8229600" cy="857400"/>
          </a:xfrm>
        </p:spPr>
        <p:txBody>
          <a:bodyPr/>
          <a:p>
            <a:r>
              <a:rPr lang="zh-CN" altLang="en-US"/>
              <a:t>④</a:t>
            </a:r>
            <a:r>
              <a:rPr lang="en-US" altLang="zh-CN"/>
              <a:t> </a:t>
            </a:r>
            <a:r>
              <a:rPr lang="zh-CN" altLang="en-US"/>
              <a:t>海啸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pic>
        <p:nvPicPr>
          <p:cNvPr id="113" name="图片 112"/>
          <p:cNvPicPr/>
          <p:nvPr/>
        </p:nvPicPr>
        <p:blipFill>
          <a:blip r:embed="rId1"/>
          <a:stretch>
            <a:fillRect/>
          </a:stretch>
        </p:blipFill>
        <p:spPr>
          <a:xfrm>
            <a:off x="2627630" y="1492250"/>
            <a:ext cx="6357620" cy="33769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323850" y="1492250"/>
            <a:ext cx="21697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+mj-ea"/>
            </a:pPr>
            <a:r>
              <a:rPr lang="zh-CN" altLang="en-US">
                <a:sym typeface="+mn-ea"/>
              </a:rPr>
              <a:t>由火山，地震或风暴等引起的巨浪。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79420"/>
            <a:ext cx="8229600" cy="857400"/>
          </a:xfrm>
        </p:spPr>
        <p:txBody>
          <a:bodyPr/>
          <a:p>
            <a:r>
              <a:rPr lang="zh-CN" altLang="en-US"/>
              <a:t>⑥</a:t>
            </a:r>
            <a:r>
              <a:rPr lang="en-US" altLang="zh-CN"/>
              <a:t> </a:t>
            </a:r>
            <a:r>
              <a:rPr lang="zh-CN" altLang="en-US"/>
              <a:t>船</a:t>
            </a:r>
            <a:r>
              <a:rPr lang="zh-CN" altLang="en-US"/>
              <a:t>行波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pic>
        <p:nvPicPr>
          <p:cNvPr id="106" name="图片 105"/>
          <p:cNvPicPr/>
          <p:nvPr/>
        </p:nvPicPr>
        <p:blipFill>
          <a:blip r:embed="rId1"/>
          <a:stretch>
            <a:fillRect/>
          </a:stretch>
        </p:blipFill>
        <p:spPr>
          <a:xfrm>
            <a:off x="2833370" y="1635760"/>
            <a:ext cx="6208395" cy="2984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51460" y="1637030"/>
            <a:ext cx="246126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+mj-ea"/>
            </a:pPr>
            <a:r>
              <a:rPr lang="zh-CN" altLang="en-US">
                <a:sym typeface="+mn-ea"/>
              </a:rPr>
              <a:t>气压突变产生的波浪。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79420"/>
            <a:ext cx="8229600" cy="857400"/>
          </a:xfrm>
        </p:spPr>
        <p:txBody>
          <a:bodyPr/>
          <a:p>
            <a:r>
              <a:rPr lang="en-US" altLang="zh-CN"/>
              <a:t>0.4 </a:t>
            </a:r>
            <a:r>
              <a:rPr lang="zh-CN" altLang="en-US"/>
              <a:t>波浪的</a:t>
            </a:r>
            <a:r>
              <a:rPr lang="zh-CN" altLang="en-US"/>
              <a:t>影响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9570" y="1636395"/>
            <a:ext cx="8404860" cy="2445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/>
              <a:t>影响船只航行、渔业作业、石油</a:t>
            </a:r>
            <a:r>
              <a:rPr lang="zh-CN" altLang="en-US"/>
              <a:t>开采；</a:t>
            </a:r>
            <a:endParaRPr lang="zh-CN" altLang="en-US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/>
              <a:t>有巨大能量.是海岸动力作用的重要因素.能引起海岸线的变迁和泥沙物质的迁移沉积；</a:t>
            </a:r>
            <a:endParaRPr lang="zh-CN" altLang="en-US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/>
              <a:t>海啸能毁坏沿海建筑.夷平村镇.破坏力极大；</a:t>
            </a:r>
            <a:endParaRPr lang="zh-CN" altLang="en-US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/>
              <a:t>波浪能</a:t>
            </a:r>
            <a:r>
              <a:rPr lang="zh-CN" altLang="en-US"/>
              <a:t>发电；</a:t>
            </a:r>
            <a:endParaRPr lang="zh-CN" altLang="en-US"/>
          </a:p>
          <a:p>
            <a:pPr marL="342900" indent="-342900">
              <a:buFont typeface="+mj-ea"/>
              <a:buAutoNum type="circleNumDbPlain"/>
            </a:pPr>
            <a:endParaRPr lang="zh-CN" alt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0.5 </a:t>
            </a:r>
            <a:r>
              <a:rPr lang="zh-CN" altLang="en-US"/>
              <a:t>学</a:t>
            </a:r>
            <a:r>
              <a:rPr lang="zh-CN" altLang="en-US"/>
              <a:t>什么？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05765" y="1564005"/>
            <a:ext cx="411924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  <a:buFont typeface="+mj-lt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波动方程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+mj-lt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线性波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理论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+mj-lt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非线性波浪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理论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+mj-lt"/>
            </a:pP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</a:t>
            </a:r>
            <a:r>
              <a:rPr lang="en-US" altLang="zh-CN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</a:t>
            </a:r>
            <a:r>
              <a:rPr lang="en-US" altLang="zh-CN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波浪的传播与变形</a:t>
            </a:r>
            <a:endParaRPr lang="zh-CN" altLang="en-US" sz="20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25010" y="1564005"/>
            <a:ext cx="448500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00000"/>
              </a:lnSpc>
              <a:buFont typeface="+mj-lt"/>
            </a:pP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</a:t>
            </a:r>
            <a:r>
              <a:rPr lang="en-US" altLang="zh-CN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</a:t>
            </a:r>
            <a:r>
              <a:rPr lang="en-US" altLang="zh-CN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随机波浪</a:t>
            </a: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理论</a:t>
            </a:r>
            <a:endParaRPr lang="zh-CN" altLang="en-US" sz="20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200000"/>
              </a:lnSpc>
              <a:buFont typeface="+mj-lt"/>
            </a:pP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</a:t>
            </a:r>
            <a:r>
              <a:rPr lang="en-US" altLang="zh-CN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</a:t>
            </a:r>
            <a:r>
              <a:rPr lang="en-US" altLang="zh-CN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作用在小尺度结构</a:t>
            </a: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上的波浪</a:t>
            </a: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力</a:t>
            </a:r>
            <a:endParaRPr lang="zh-CN" altLang="en-US" sz="20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200000"/>
              </a:lnSpc>
              <a:buFont typeface="+mj-lt"/>
            </a:pP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</a:t>
            </a:r>
            <a:r>
              <a:rPr lang="en-US" altLang="zh-CN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</a:t>
            </a:r>
            <a:r>
              <a:rPr lang="en-US" altLang="zh-CN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作用在</a:t>
            </a:r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大尺度结构上的波浪力</a:t>
            </a:r>
            <a:endParaRPr lang="zh-CN" altLang="en-US" sz="20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200000"/>
              </a:lnSpc>
              <a:buFont typeface="+mj-lt"/>
            </a:pPr>
            <a:endParaRPr lang="zh-CN" altLang="en-US" sz="20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0.6 </a:t>
            </a:r>
            <a:r>
              <a:rPr lang="zh-CN" altLang="en-US"/>
              <a:t>怎么</a:t>
            </a:r>
            <a:r>
              <a:rPr lang="zh-CN" altLang="en-US"/>
              <a:t>学？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331595" y="1645285"/>
            <a:ext cx="577278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  <a:buFont typeface="+mj-lt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了解基本概念：听课，阅读教材，查阅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资料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+mj-lt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②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理解基本原理：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观察，思考，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融会贯通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+mj-lt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③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掌握分析方法：理论分析法，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CFD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分析法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0.7 </a:t>
            </a:r>
            <a:r>
              <a:rPr lang="zh-CN" altLang="en-US"/>
              <a:t>怎么考核？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188085" y="1492250"/>
            <a:ext cx="577278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  <a:buFont typeface="+mj-lt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考核方式：闭卷笔试，课程结束后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+mj-lt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考核内容：第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~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+mj-lt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总成绩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=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平时成绩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*30%+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70%</a:t>
            </a: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+mj-lt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平时成绩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=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考勤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*50%+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作业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*50%</a:t>
            </a: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0.8 </a:t>
            </a:r>
            <a:r>
              <a:rPr lang="zh-CN" altLang="en-US"/>
              <a:t>教材和参考资料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海洋工程波浪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力学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8700" y="2602865"/>
            <a:ext cx="1688465" cy="23368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7200" y="1564005"/>
            <a:ext cx="7345680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/>
              <a:t>【</a:t>
            </a:r>
            <a:r>
              <a:rPr lang="en-US" altLang="zh-CN"/>
              <a:t>1</a:t>
            </a:r>
            <a:r>
              <a:rPr lang="zh-CN" altLang="en-US"/>
              <a:t>】王树青，梁丙臣</a:t>
            </a:r>
            <a:r>
              <a:rPr lang="en-US" altLang="zh-CN"/>
              <a:t>. </a:t>
            </a:r>
            <a:r>
              <a:rPr lang="zh-CN" altLang="en-US"/>
              <a:t>海洋工程波浪力学，中国海洋大学出版社，</a:t>
            </a:r>
            <a:r>
              <a:rPr lang="en-US" altLang="zh-CN"/>
              <a:t>2013</a:t>
            </a:r>
            <a:endParaRPr lang="en-US" altLang="zh-CN"/>
          </a:p>
          <a:p>
            <a:pPr algn="l">
              <a:lnSpc>
                <a:spcPct val="150000"/>
              </a:lnSpc>
            </a:pPr>
            <a:r>
              <a:rPr lang="zh-CN" altLang="en-US"/>
              <a:t>【</a:t>
            </a:r>
            <a:r>
              <a:rPr lang="en-US" altLang="zh-CN"/>
              <a:t>2</a:t>
            </a:r>
            <a:r>
              <a:rPr lang="zh-CN" altLang="en-US"/>
              <a:t>】</a:t>
            </a:r>
            <a:r>
              <a:rPr lang="zh-CN" altLang="en-US">
                <a:sym typeface="+mn-ea"/>
              </a:rPr>
              <a:t>海洋工程</a:t>
            </a:r>
            <a:r>
              <a:rPr lang="en-US" altLang="zh-CN">
                <a:sym typeface="+mn-ea"/>
              </a:rPr>
              <a:t>. </a:t>
            </a:r>
            <a:r>
              <a:rPr lang="zh-CN" altLang="en-US"/>
              <a:t>中国海洋学会主办</a:t>
            </a:r>
            <a:r>
              <a:rPr lang="en-US" altLang="zh-CN"/>
              <a:t> </a:t>
            </a:r>
            <a:endParaRPr lang="zh-CN" altLang="en-US"/>
          </a:p>
          <a:p>
            <a:pPr algn="l">
              <a:lnSpc>
                <a:spcPct val="150000"/>
              </a:lnSpc>
            </a:pPr>
            <a:r>
              <a:rPr lang="zh-CN" altLang="en-US"/>
              <a:t>【</a:t>
            </a:r>
            <a:r>
              <a:rPr lang="en-US" altLang="zh-CN"/>
              <a:t>3</a:t>
            </a:r>
            <a:r>
              <a:rPr lang="zh-CN" altLang="en-US"/>
              <a:t>】</a:t>
            </a:r>
            <a:r>
              <a:rPr lang="zh-CN" altLang="en-US">
                <a:sym typeface="+mn-ea"/>
              </a:rPr>
              <a:t>船舶力学</a:t>
            </a:r>
            <a:r>
              <a:rPr lang="en-US" altLang="zh-CN">
                <a:sym typeface="+mn-ea"/>
              </a:rPr>
              <a:t>.</a:t>
            </a:r>
            <a:r>
              <a:rPr lang="zh-CN" altLang="en-US"/>
              <a:t>中国船舶科学研究中心与中国造船工程学会主办</a:t>
            </a:r>
            <a:r>
              <a:rPr lang="en-US" altLang="zh-CN"/>
              <a:t>.</a:t>
            </a:r>
            <a:endParaRPr lang="zh-CN" altLang="en-US"/>
          </a:p>
          <a:p>
            <a:pPr algn="l">
              <a:lnSpc>
                <a:spcPct val="150000"/>
              </a:lnSpc>
            </a:pPr>
            <a:r>
              <a:rPr lang="zh-CN" altLang="en-US"/>
              <a:t>【</a:t>
            </a:r>
            <a:r>
              <a:rPr lang="en-US" altLang="zh-CN"/>
              <a:t>4</a:t>
            </a:r>
            <a:r>
              <a:rPr lang="zh-CN" altLang="en-US"/>
              <a:t>】百度百科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小结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0" y="4685030"/>
            <a:ext cx="2133600" cy="35687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z="105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z="1050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en-US" alt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361" name="Text Box 11"/>
          <p:cNvSpPr txBox="1"/>
          <p:nvPr/>
        </p:nvSpPr>
        <p:spPr>
          <a:xfrm>
            <a:off x="1142876" y="2122427"/>
            <a:ext cx="6858723" cy="169164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anchor="t">
            <a:spAutoFit/>
          </a:bodyPr>
          <a:p>
            <a:pPr algn="ctr">
              <a:buClrTx/>
              <a:buSzTx/>
            </a:pP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这一节，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 </a:t>
            </a: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绪论：认识波浪，了解课程内容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buClrTx/>
              <a:buSzTx/>
            </a:pP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下一节</a:t>
            </a: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第一章-液体表面波基本方程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3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PLACING_PICTURE_USER_VIEWPORT" val="{&quot;height&quot;:4751,&quot;width&quot;:6248}"/>
</p:tagLst>
</file>

<file path=ppt/tags/tag2.xml><?xml version="1.0" encoding="utf-8"?>
<p:tagLst xmlns:p="http://schemas.openxmlformats.org/presentationml/2006/main">
  <p:tag name="KSO_WM_DOC_GUID" val="{48a83471-d538-4ebe-9bfd-7d63727f39b6}"/>
  <p:tag name="COMMONDATA" val="eyJoZGlkIjoiYTc2ZGZiNzZiNDVlOGViOWVmM2JhOTY0NGJkNjUyYzgifQ=="/>
</p:tagLst>
</file>

<file path=ppt/theme/theme1.xml><?xml version="1.0" encoding="utf-8"?>
<a:theme xmlns:a="http://schemas.openxmlformats.org/drawingml/2006/main" name="3_新建 Microsoft PowerPoint 演示文稿 (2)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新建 Microsoft PowerPoint 演示文稿 (2)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新建 Microsoft PowerPoint 演示文稿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1255</Words>
  <Application>WPS 演示</Application>
  <PresentationFormat>全屏显示(4:3)</PresentationFormat>
  <Paragraphs>205</Paragraphs>
  <Slides>20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Arial</vt:lpstr>
      <vt:lpstr>宋体</vt:lpstr>
      <vt:lpstr>Wingdings</vt:lpstr>
      <vt:lpstr>微软雅黑</vt:lpstr>
      <vt:lpstr>黑体</vt:lpstr>
      <vt:lpstr>Calibri</vt:lpstr>
      <vt:lpstr>Arial Unicode MS</vt:lpstr>
      <vt:lpstr>3_新建 Microsoft PowerPoint 演示文稿 (2)</vt:lpstr>
      <vt:lpstr>PowerPoint 演示文稿</vt:lpstr>
      <vt:lpstr>绪论</vt:lpstr>
      <vt:lpstr>0.1 了解波浪</vt:lpstr>
      <vt:lpstr>0.1 了解波浪</vt:lpstr>
      <vt:lpstr>0.1 了解波浪</vt:lpstr>
      <vt:lpstr>0.1 了解波浪</vt:lpstr>
      <vt:lpstr>0.2 波浪的描述</vt:lpstr>
      <vt:lpstr>波峰线与波向线</vt:lpstr>
      <vt:lpstr>0.3 波浪分类</vt:lpstr>
      <vt:lpstr>① 风浪和涌浪</vt:lpstr>
      <vt:lpstr>② 内波</vt:lpstr>
      <vt:lpstr>③ 潮波</vt:lpstr>
      <vt:lpstr>④ 海啸</vt:lpstr>
      <vt:lpstr>⑥ 船行波</vt:lpstr>
      <vt:lpstr>0.4 波浪的影响</vt:lpstr>
      <vt:lpstr>0.5 学什么？</vt:lpstr>
      <vt:lpstr>0.6 怎么学？</vt:lpstr>
      <vt:lpstr>0.6 怎么学？</vt:lpstr>
      <vt:lpstr>0.7 怎么考核？</vt:lpstr>
      <vt:lpstr>小结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zx</dc:creator>
  <cp:lastModifiedBy> 袁绪龙</cp:lastModifiedBy>
  <cp:revision>1159</cp:revision>
  <dcterms:created xsi:type="dcterms:W3CDTF">2018-10-21T13:43:00Z</dcterms:created>
  <dcterms:modified xsi:type="dcterms:W3CDTF">2022-09-05T07:23:55Z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2052-11.1.0.12313</vt:lpwstr>
  </property>
  <property fmtid="{D5CDD505-2E9C-101B-9397-08002B2CF9AE}" pid="3" name="ICV">
    <vt:lpwstr>069C63435768456DB4E2E18A6ADE89A7</vt:lpwstr>
  </property>
</Properties>
</file>