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350" r:id="rId3"/>
    <p:sldId id="1423" r:id="rId5"/>
    <p:sldId id="1559" r:id="rId6"/>
    <p:sldId id="1560" r:id="rId7"/>
    <p:sldId id="1561" r:id="rId8"/>
    <p:sldId id="1563" r:id="rId9"/>
    <p:sldId id="1564" r:id="rId10"/>
    <p:sldId id="1566" r:id="rId11"/>
    <p:sldId id="1567" r:id="rId12"/>
    <p:sldId id="1569" r:id="rId13"/>
    <p:sldId id="1570" r:id="rId14"/>
    <p:sldId id="1568" r:id="rId15"/>
    <p:sldId id="1571" r:id="rId16"/>
    <p:sldId id="1572" r:id="rId17"/>
    <p:sldId id="1573" r:id="rId18"/>
    <p:sldId id="1574" r:id="rId19"/>
    <p:sldId id="1360" r:id="rId20"/>
  </p:sldIdLst>
  <p:sldSz cx="9144000" cy="5144135" type="screen16x9"/>
  <p:notesSz cx="9144000" cy="6858000"/>
  <p:custDataLst>
    <p:tags r:id="rId2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53A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/>
    <p:restoredTop sz="90878"/>
  </p:normalViewPr>
  <p:slideViewPr>
    <p:cSldViewPr showGuides="1">
      <p:cViewPr varScale="1">
        <p:scale>
          <a:sx n="106" d="100"/>
          <a:sy n="106" d="100"/>
        </p:scale>
        <p:origin x="822" y="78"/>
      </p:cViewPr>
      <p:guideLst>
        <p:guide orient="horz" pos="1625"/>
        <p:guide pos="2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603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BEF2A40B-AC6E-4691-801C-66EC7C432166}" type="datetimeFigureOut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en-US" altLang="zh-CN" strike="noStrike" noProof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F8B7EE7B-66DA-41E7-A991-28890DC1F31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7E75DAF9-96DB-40D9-8018-48FF28BD296B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286400" y="514350"/>
            <a:ext cx="4571200" cy="2571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CABCC65F-D9F5-4A1C-A46D-5C8509446EE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44040"/>
            <a:ext cx="9144000" cy="1200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787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690870" y="215265"/>
            <a:ext cx="2561590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>
                <a:sym typeface="+mn-ea"/>
              </a:rPr>
              <a:t>海洋工程</a:t>
            </a:r>
            <a:r>
              <a:rPr lang="zh-CN" altLang="en-US">
                <a:sym typeface="+mn-ea"/>
              </a:rPr>
              <a:t>波浪力学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2460" y="215265"/>
            <a:ext cx="662305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87675"/>
            <a:ext cx="8229600" cy="857400"/>
          </a:xfrm>
        </p:spPr>
        <p:txBody>
          <a:bodyPr/>
          <a:lstStyle>
            <a:lvl1pPr>
              <a:defRPr sz="2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 strike="noStrike" noProof="1"/>
              <a:t>超空泡航行体流体</a:t>
            </a:r>
            <a:r>
              <a:rPr lang="zh-CN" altLang="en-US" strike="noStrike" noProof="1"/>
              <a:t>动力学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lstStyle>
            <a:lvl1pPr algn="r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lvl="0" fontAlgn="base"/>
            <a:endParaRPr lang="zh-CN" altLang="en-US" strike="noStrike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6319961A-43E1-429C-815D-8C677243F8F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r>
              <a:rPr lang="zh-CN" altLang="zh-CN" strike="noStrike" noProof="1"/>
              <a:t>超空泡航行体流体动力学</a:t>
            </a:r>
            <a:endParaRPr lang="zh-CN" altLang="zh-CN" strike="noStrike" noProof="1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DCEAC8F8-FFDE-4034-B2A6-901C1191D55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rtl="0" eaLnBrk="0" fontAlgn="base" hangingPunct="0">
        <a:spcBef>
          <a:spcPct val="15000"/>
        </a:spcBef>
        <a:spcAft>
          <a:spcPct val="0"/>
        </a:spcAft>
        <a:buChar char="–"/>
        <a:defRPr sz="21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18865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94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23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52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5" name="Group 2"/>
          <p:cNvGrpSpPr>
            <a:grpSpLocks noChangeAspect="1"/>
          </p:cNvGrpSpPr>
          <p:nvPr/>
        </p:nvGrpSpPr>
        <p:grpSpPr>
          <a:xfrm>
            <a:off x="1142400" y="0"/>
            <a:ext cx="6859200" cy="1816021"/>
            <a:chOff x="0" y="0"/>
            <a:chExt cx="5760" cy="1797"/>
          </a:xfrm>
        </p:grpSpPr>
        <p:pic>
          <p:nvPicPr>
            <p:cNvPr id="11266" name="Picture 32"/>
            <p:cNvPicPr>
              <a:picLocks noChangeAspect="1"/>
            </p:cNvPicPr>
            <p:nvPr/>
          </p:nvPicPr>
          <p:blipFill>
            <a:blip r:embed="rId1"/>
            <a:srcRect t="28113" b="33043"/>
            <a:stretch>
              <a:fillRect/>
            </a:stretch>
          </p:blipFill>
          <p:spPr>
            <a:xfrm>
              <a:off x="0" y="799"/>
              <a:ext cx="5760" cy="9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67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760" cy="7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7826" name="矩形 5"/>
          <p:cNvSpPr>
            <a:spLocks noChangeArrowheads="1"/>
          </p:cNvSpPr>
          <p:nvPr/>
        </p:nvSpPr>
        <p:spPr bwMode="auto">
          <a:xfrm>
            <a:off x="1835781" y="1995675"/>
            <a:ext cx="562168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buClrTx/>
              <a:buSzTx/>
            </a:pPr>
            <a:r>
              <a:rPr lang="zh-CN" altLang="en-US"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海洋工程波浪力学习题课</a:t>
            </a:r>
            <a:r>
              <a:rPr lang="en-US" altLang="zh-CN"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1</a:t>
            </a:r>
            <a:endParaRPr lang="en-US" altLang="zh-CN" sz="3200" b="1" strike="noStrike" noProof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44" y="2644339"/>
            <a:ext cx="1905333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ts val="600"/>
              </a:spcBef>
              <a:buClrTx/>
              <a:buSzTx/>
            </a:pP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袁绪龙</a:t>
            </a:r>
            <a:r>
              <a:rPr lang="en-US" altLang="zh-CN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</a:t>
            </a: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副教授</a:t>
            </a:r>
            <a:endParaRPr lang="en-US" sz="1800" b="1" noProof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宋体" panose="02010600030101010101" pitchFamily="2" charset="-122"/>
              <a:cs typeface="+mj-lt"/>
            </a:endParaRPr>
          </a:p>
          <a:p>
            <a:pPr algn="ctr">
              <a:spcBef>
                <a:spcPts val="600"/>
              </a:spcBef>
              <a:buClrTx/>
              <a:buSzTx/>
            </a:pPr>
            <a:fld id="{BB962C8B-B14F-4D97-AF65-F5344CB8AC3E}" type="datetime1"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</a:fld>
            <a:endParaRPr lang="zh-CN" altLang="en-US" sz="18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+mj-lt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81405" y="3652520"/>
            <a:ext cx="6804025" cy="1401445"/>
            <a:chOff x="56" y="5184"/>
            <a:chExt cx="14296" cy="2846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660" y="5184"/>
              <a:ext cx="4693" cy="2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" y="5185"/>
              <a:ext cx="4414" cy="2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470" y="5185"/>
              <a:ext cx="5181" cy="284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第一</a:t>
            </a:r>
            <a:r>
              <a:rPr lang="zh-CN" altLang="en-US">
                <a:sym typeface="+mn-ea"/>
              </a:rPr>
              <a:t>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03985" y="1996440"/>
            <a:ext cx="6635750" cy="260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1 </a:t>
            </a:r>
            <a:r>
              <a:rPr lang="zh-CN" altLang="en-US">
                <a:sym typeface="+mn-ea"/>
              </a:rPr>
              <a:t>什么时流体运动的连续</a:t>
            </a:r>
            <a:r>
              <a:rPr lang="zh-CN" altLang="en-US">
                <a:sym typeface="+mn-ea"/>
              </a:rPr>
              <a:t>方程？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第一章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605" y="1564005"/>
            <a:ext cx="748728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/>
              <a:t>       </a:t>
            </a:r>
            <a:r>
              <a:rPr lang="zh-CN" altLang="en-US" sz="1600"/>
              <a:t>对于流场中任意选定的固定几何空间，单位时间内的流体质量增加，必然等于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altLang="en-US" sz="1600"/>
              <a:t>通过边界净流入的流体质量。</a:t>
            </a:r>
            <a:endParaRPr lang="zh-CN" altLang="en-US" sz="16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765" y="2572385"/>
            <a:ext cx="3790950" cy="476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560" y="2572385"/>
            <a:ext cx="1962150" cy="50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665" y="3292475"/>
            <a:ext cx="2171700" cy="571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85" y="3508375"/>
            <a:ext cx="1289050" cy="3429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" y="4156075"/>
            <a:ext cx="7372350" cy="565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32790" y="260540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一般</a:t>
            </a:r>
            <a:r>
              <a:rPr lang="zh-CN" altLang="en-US"/>
              <a:t>形式：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83260" y="341185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不可压</a:t>
            </a:r>
            <a:r>
              <a:rPr lang="zh-CN" altLang="en-US"/>
              <a:t>流体：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2 </a:t>
            </a:r>
            <a:r>
              <a:rPr lang="zh-CN" altLang="en-US">
                <a:sym typeface="+mn-ea"/>
              </a:rPr>
              <a:t>流体速度势函数的含义是什么？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第一章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3605" y="1537335"/>
            <a:ext cx="7498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/>
              <a:t>假设流体为理想、无旋流动，称为势流，那么存在速度势函数，满足拉普拉斯方程</a:t>
            </a:r>
            <a:endParaRPr lang="zh-CN" altLang="en-US" sz="16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730" y="2068195"/>
            <a:ext cx="2527300" cy="4699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630" y="3075940"/>
            <a:ext cx="3073400" cy="5143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71550" y="2608580"/>
            <a:ext cx="2824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流场的速度为势函数的梯度：</a:t>
            </a:r>
            <a:endParaRPr lang="zh-CN" altLang="en-US" sz="1600">
              <a:sym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40" y="4084320"/>
            <a:ext cx="4216400" cy="5207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43305" y="3580130"/>
            <a:ext cx="363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理想流体非定常无旋流动的积分方程：</a:t>
            </a:r>
            <a:endParaRPr lang="zh-CN" altLang="en-US" sz="1600"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83935" y="4160520"/>
            <a:ext cx="24180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据此可以求出压力场分布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3 </a:t>
            </a:r>
            <a:r>
              <a:rPr lang="zh-CN" altLang="en-US">
                <a:sym typeface="+mn-ea"/>
              </a:rPr>
              <a:t>波动的水底边界条件是什么</a:t>
            </a:r>
            <a:r>
              <a:rPr lang="zh-CN" altLang="en-US">
                <a:sym typeface="+mn-ea"/>
              </a:rPr>
              <a:t>？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第一章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305" y="1708150"/>
            <a:ext cx="7289800" cy="26416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4 </a:t>
            </a:r>
            <a:r>
              <a:rPr lang="zh-CN" altLang="en-US">
                <a:sym typeface="+mn-ea"/>
              </a:rPr>
              <a:t>波动的自由水面运动学边界条件和公式表示？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第一章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636395"/>
            <a:ext cx="7289800" cy="1282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48235"/>
          <a:stretch>
            <a:fillRect/>
          </a:stretch>
        </p:blipFill>
        <p:spPr>
          <a:xfrm>
            <a:off x="1115695" y="3761105"/>
            <a:ext cx="5746750" cy="5029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28040" y="3220085"/>
            <a:ext cx="4526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ym typeface="+mn-ea"/>
              </a:rPr>
              <a:t>自由水面运动学边界条件用速度势表示为：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43940" y="2644140"/>
            <a:ext cx="5616575" cy="28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5 </a:t>
            </a:r>
            <a:r>
              <a:rPr lang="zh-CN" altLang="en-US">
                <a:sym typeface="+mn-ea"/>
              </a:rPr>
              <a:t>波动的自由水面动力学边界条件和公式表示？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第一章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t="52288"/>
          <a:stretch>
            <a:fillRect/>
          </a:stretch>
        </p:blipFill>
        <p:spPr>
          <a:xfrm>
            <a:off x="898525" y="1859915"/>
            <a:ext cx="7346950" cy="11785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930" y="3868420"/>
            <a:ext cx="4216400" cy="5207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43940" y="3148330"/>
            <a:ext cx="363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理想流体非定常无旋流动的积分方程：</a:t>
            </a:r>
            <a:endParaRPr lang="zh-CN" altLang="en-US" sz="1600">
              <a:sym typeface="+mn-ea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348105"/>
            <a:ext cx="7009130" cy="34347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1564005"/>
            <a:ext cx="7543800" cy="2546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例</a:t>
            </a:r>
            <a:r>
              <a:rPr lang="en-US" altLang="zh-CN">
                <a:sym typeface="+mn-ea"/>
              </a:rPr>
              <a:t>2.2</a:t>
            </a:r>
            <a:endParaRPr lang="en-US" altLang="zh-CN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1564005"/>
            <a:ext cx="6495415" cy="31877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例</a:t>
            </a:r>
            <a:r>
              <a:rPr lang="en-US" altLang="zh-CN">
                <a:sym typeface="+mn-ea"/>
              </a:rPr>
              <a:t>2.2</a:t>
            </a:r>
            <a:endParaRPr lang="en-US" altLang="zh-CN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1564005"/>
            <a:ext cx="7188200" cy="18923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492250"/>
            <a:ext cx="7423150" cy="15938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57200" y="787400"/>
            <a:ext cx="2038985" cy="648335"/>
          </a:xfrm>
        </p:spPr>
        <p:txBody>
          <a:bodyPr/>
          <a:p>
            <a:r>
              <a:rPr lang="zh-CN" altLang="en-US">
                <a:sym typeface="+mn-ea"/>
              </a:rPr>
              <a:t>例</a:t>
            </a:r>
            <a:r>
              <a:rPr lang="en-US" altLang="zh-CN">
                <a:sym typeface="+mn-ea"/>
              </a:rPr>
              <a:t>2.3</a:t>
            </a:r>
            <a:endParaRPr lang="en-US" altLang="zh-CN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8220" y="973455"/>
            <a:ext cx="6106795" cy="39268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400" y="1420495"/>
            <a:ext cx="7569200" cy="3302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43930"/>
          <a:stretch>
            <a:fillRect/>
          </a:stretch>
        </p:blipFill>
        <p:spPr>
          <a:xfrm>
            <a:off x="683895" y="1492250"/>
            <a:ext cx="7407275" cy="28505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第二章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r>
              <a:rPr lang="en-US" altLang="zh-CN">
                <a:sym typeface="+mn-ea"/>
              </a:rPr>
              <a:t>1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636395"/>
            <a:ext cx="7334250" cy="21399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0" y="4685030"/>
            <a:ext cx="2133600" cy="35687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z="105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z="1050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习题课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" name="Text Box 11"/>
          <p:cNvSpPr txBox="1"/>
          <p:nvPr/>
        </p:nvSpPr>
        <p:spPr>
          <a:xfrm>
            <a:off x="1142876" y="2122427"/>
            <a:ext cx="6858723" cy="156845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>
              <a:lnSpc>
                <a:spcPct val="200000"/>
              </a:lnSpc>
              <a:buClrTx/>
              <a:buSzTx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这一节，复习第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1~3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  <a:buClrTx/>
              <a:buSzTx/>
            </a:pP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下一节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第四章 小尺度结构上的波浪力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PLACING_PICTURE_USER_VIEWPORT" val="{&quot;height&quot;:4100,&quot;width&quot;:10450}"/>
</p:tagLst>
</file>

<file path=ppt/tags/tag2.xml><?xml version="1.0" encoding="utf-8"?>
<p:tagLst xmlns:p="http://schemas.openxmlformats.org/presentationml/2006/main">
  <p:tag name="KSO_WM_DOC_GUID" val="{48a83471-d538-4ebe-9bfd-7d63727f39b6}"/>
  <p:tag name="COMMONDATA" val="eyJoZGlkIjoiYTc2ZGZiNzZiNDVlOGViOWVmM2JhOTY0NGJkNjUyYzgifQ=="/>
</p:tagLst>
</file>

<file path=ppt/theme/theme1.xml><?xml version="1.0" encoding="utf-8"?>
<a:theme xmlns:a="http://schemas.openxmlformats.org/drawingml/2006/main" name="3_新建 Microsoft PowerPoint 演示文稿 (2)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新建 Microsoft PowerPoint 演示文稿 (2)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新建 Microsoft PowerPoint 演示文稿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</Words>
  <Application>WPS 演示</Application>
  <PresentationFormat>全屏显示(4:3)</PresentationFormat>
  <Paragraphs>125</Paragraphs>
  <Slides>17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黑体</vt:lpstr>
      <vt:lpstr>Calibri</vt:lpstr>
      <vt:lpstr>Wingdings</vt:lpstr>
      <vt:lpstr>Arial Unicode MS</vt:lpstr>
      <vt:lpstr>3_新建 Microsoft PowerPoint 演示文稿 (2)</vt:lpstr>
      <vt:lpstr>PowerPoint 演示文稿</vt:lpstr>
      <vt:lpstr>第三章 非线性波理论</vt:lpstr>
      <vt:lpstr>第一章</vt:lpstr>
      <vt:lpstr>1 什么时流体运动的连续方程？</vt:lpstr>
      <vt:lpstr>2 流体速度势函数的含义是什么？</vt:lpstr>
      <vt:lpstr>4 波动的自由水面运动学边界条件和公式表示？</vt:lpstr>
      <vt:lpstr>4 波动的自由水面运动学边界条件和公式表示？</vt:lpstr>
      <vt:lpstr>第一章</vt:lpstr>
      <vt:lpstr>第二章</vt:lpstr>
      <vt:lpstr>第二章</vt:lpstr>
      <vt:lpstr>例2.2</vt:lpstr>
      <vt:lpstr>第二章</vt:lpstr>
      <vt:lpstr>第二章</vt:lpstr>
      <vt:lpstr>第二章</vt:lpstr>
      <vt:lpstr>第二章</vt:lpstr>
      <vt:lpstr>第二章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zx</dc:creator>
  <cp:lastModifiedBy> 袁绪龙</cp:lastModifiedBy>
  <cp:revision>1264</cp:revision>
  <dcterms:created xsi:type="dcterms:W3CDTF">2018-10-21T13:43:00Z</dcterms:created>
  <dcterms:modified xsi:type="dcterms:W3CDTF">2022-09-26T07:43:14Z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14CF28EA60C84C50883911249D09DF30</vt:lpwstr>
  </property>
</Properties>
</file>