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3"/>
  </p:handoutMasterIdLst>
  <p:sldIdLst>
    <p:sldId id="350" r:id="rId3"/>
    <p:sldId id="1423" r:id="rId5"/>
    <p:sldId id="1465" r:id="rId6"/>
    <p:sldId id="1466" r:id="rId7"/>
    <p:sldId id="1467" r:id="rId8"/>
    <p:sldId id="1468" r:id="rId9"/>
    <p:sldId id="1469" r:id="rId10"/>
    <p:sldId id="1470" r:id="rId11"/>
    <p:sldId id="1471" r:id="rId12"/>
    <p:sldId id="1472" r:id="rId13"/>
    <p:sldId id="1473" r:id="rId14"/>
    <p:sldId id="1474" r:id="rId15"/>
    <p:sldId id="1475" r:id="rId16"/>
    <p:sldId id="1476" r:id="rId17"/>
    <p:sldId id="1477" r:id="rId18"/>
    <p:sldId id="1483" r:id="rId19"/>
    <p:sldId id="1478" r:id="rId20"/>
    <p:sldId id="1479" r:id="rId21"/>
    <p:sldId id="1480" r:id="rId22"/>
    <p:sldId id="1481" r:id="rId23"/>
    <p:sldId id="1482" r:id="rId24"/>
    <p:sldId id="1484" r:id="rId25"/>
    <p:sldId id="1485" r:id="rId26"/>
    <p:sldId id="1486" r:id="rId27"/>
    <p:sldId id="1487" r:id="rId28"/>
    <p:sldId id="1488" r:id="rId29"/>
    <p:sldId id="1489" r:id="rId30"/>
    <p:sldId id="1490" r:id="rId31"/>
    <p:sldId id="1491" r:id="rId32"/>
    <p:sldId id="1492" r:id="rId33"/>
    <p:sldId id="1493" r:id="rId34"/>
    <p:sldId id="1494" r:id="rId35"/>
    <p:sldId id="1495" r:id="rId36"/>
    <p:sldId id="1496" r:id="rId37"/>
    <p:sldId id="1497" r:id="rId38"/>
    <p:sldId id="1498" r:id="rId39"/>
    <p:sldId id="1499" r:id="rId40"/>
    <p:sldId id="1500" r:id="rId41"/>
    <p:sldId id="1501" r:id="rId42"/>
    <p:sldId id="1502" r:id="rId43"/>
    <p:sldId id="1503" r:id="rId44"/>
    <p:sldId id="1504" r:id="rId45"/>
    <p:sldId id="1505" r:id="rId46"/>
    <p:sldId id="1506" r:id="rId47"/>
    <p:sldId id="1507" r:id="rId48"/>
    <p:sldId id="1508" r:id="rId49"/>
    <p:sldId id="1509" r:id="rId50"/>
    <p:sldId id="1510" r:id="rId51"/>
    <p:sldId id="1360" r:id="rId52"/>
  </p:sldIdLst>
  <p:sldSz cx="9144000" cy="5144135" type="screen16x9"/>
  <p:notesSz cx="9144000" cy="6858000"/>
  <p:custDataLst>
    <p:tags r:id="rId5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53A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59"/>
    <p:restoredTop sz="90878"/>
  </p:normalViewPr>
  <p:slideViewPr>
    <p:cSldViewPr showGuides="1">
      <p:cViewPr varScale="1">
        <p:scale>
          <a:sx n="106" d="100"/>
          <a:sy n="106" d="100"/>
        </p:scale>
        <p:origin x="822" y="78"/>
      </p:cViewPr>
      <p:guideLst>
        <p:guide orient="horz" pos="1592"/>
        <p:guide pos="28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603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7" Type="http://schemas.openxmlformats.org/officeDocument/2006/relationships/tags" Target="tags/tag1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handoutMaster" Target="handoutMasters/handoutMaster1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BEF2A40B-AC6E-4691-801C-66EC7C432166}" type="datetimeFigureOut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en-US" altLang="zh-CN" strike="noStrike" noProof="1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F8B7EE7B-66DA-41E7-A991-28890DC1F31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7E75DAF9-96DB-40D9-8018-48FF28BD296B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024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286400" y="514350"/>
            <a:ext cx="4571200" cy="257175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45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CABCC65F-D9F5-4A1C-A46D-5C8509446EEE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pitchFamily="34" charset="0"/>
              </a:rPr>
            </a:fld>
            <a:endParaRPr lang="zh-CN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44040"/>
            <a:ext cx="9144000" cy="1200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7871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690870" y="215265"/>
            <a:ext cx="2561590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>
                <a:sym typeface="+mn-ea"/>
              </a:rPr>
              <a:t>海洋工程</a:t>
            </a:r>
            <a:r>
              <a:rPr lang="zh-CN" altLang="en-US">
                <a:sym typeface="+mn-ea"/>
              </a:rPr>
              <a:t>波浪力学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2460" y="215265"/>
            <a:ext cx="662305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87675"/>
            <a:ext cx="8229600" cy="857400"/>
          </a:xfrm>
        </p:spPr>
        <p:txBody>
          <a:bodyPr/>
          <a:lstStyle>
            <a:lvl1pPr>
              <a:defRPr sz="28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 strike="noStrike" noProof="1"/>
              <a:t>超空泡航行体流体</a:t>
            </a:r>
            <a:r>
              <a:rPr lang="zh-CN" altLang="en-US" strike="noStrike" noProof="1"/>
              <a:t>动力学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lstStyle>
            <a:lvl1pPr algn="r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3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pPr lvl="0" fontAlgn="base"/>
            <a:endParaRPr lang="zh-CN" altLang="en-US" strike="noStrike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1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1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6319961A-43E1-429C-815D-8C677243F8F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r>
              <a:rPr lang="zh-CN" altLang="zh-CN" strike="noStrike" noProof="1"/>
              <a:t>超空泡航行体流体动力学</a:t>
            </a:r>
            <a:endParaRPr lang="zh-CN" altLang="zh-CN" strike="noStrike" noProof="1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DCEAC8F8-FFDE-4034-B2A6-901C1191D55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200360"/>
            <a:ext cx="8229600" cy="339506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15000"/>
        </a:spcBef>
        <a:spcAft>
          <a:spcPct val="0"/>
        </a:spcAft>
        <a:buChar char="•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rtl="0" eaLnBrk="0" fontAlgn="base" hangingPunct="0">
        <a:spcBef>
          <a:spcPct val="15000"/>
        </a:spcBef>
        <a:spcAft>
          <a:spcPct val="0"/>
        </a:spcAft>
        <a:buChar char="–"/>
        <a:defRPr sz="21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857250" indent="-171450" algn="l" rtl="0" eaLnBrk="0" fontAlgn="base" hangingPunct="0">
        <a:spcBef>
          <a:spcPct val="15000"/>
        </a:spcBef>
        <a:spcAft>
          <a:spcPct val="0"/>
        </a:spcAft>
        <a:buChar char="•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200150" indent="-171450" algn="l" rtl="0" eaLnBrk="0" fontAlgn="base" hangingPunct="0">
        <a:spcBef>
          <a:spcPct val="15000"/>
        </a:spcBef>
        <a:spcAft>
          <a:spcPct val="0"/>
        </a:spcAft>
        <a:buChar char="–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1543050" indent="-171450" algn="l" rtl="0" eaLnBrk="0" fontAlgn="base" hangingPunct="0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18865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94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23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52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65" name="Group 2"/>
          <p:cNvGrpSpPr>
            <a:grpSpLocks noChangeAspect="1"/>
          </p:cNvGrpSpPr>
          <p:nvPr/>
        </p:nvGrpSpPr>
        <p:grpSpPr>
          <a:xfrm>
            <a:off x="1142400" y="0"/>
            <a:ext cx="6859200" cy="1816021"/>
            <a:chOff x="0" y="0"/>
            <a:chExt cx="5760" cy="1797"/>
          </a:xfrm>
        </p:grpSpPr>
        <p:pic>
          <p:nvPicPr>
            <p:cNvPr id="11266" name="Picture 32"/>
            <p:cNvPicPr>
              <a:picLocks noChangeAspect="1"/>
            </p:cNvPicPr>
            <p:nvPr/>
          </p:nvPicPr>
          <p:blipFill>
            <a:blip r:embed="rId1"/>
            <a:srcRect t="28113" b="33043"/>
            <a:stretch>
              <a:fillRect/>
            </a:stretch>
          </p:blipFill>
          <p:spPr>
            <a:xfrm>
              <a:off x="0" y="799"/>
              <a:ext cx="5760" cy="9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67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760" cy="79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7826" name="矩形 5"/>
          <p:cNvSpPr>
            <a:spLocks noChangeArrowheads="1"/>
          </p:cNvSpPr>
          <p:nvPr/>
        </p:nvSpPr>
        <p:spPr bwMode="auto">
          <a:xfrm>
            <a:off x="1835781" y="1995675"/>
            <a:ext cx="5621686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buClrTx/>
              <a:buSzTx/>
            </a:pPr>
            <a:r>
              <a:rPr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第二章 线性波理论</a:t>
            </a:r>
            <a:endParaRPr sz="3200" b="1" strike="noStrike" noProof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黑体" panose="02010609060101010101" pitchFamily="49" charset="-122"/>
              <a:cs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64244" y="2644339"/>
            <a:ext cx="1905333" cy="721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ts val="600"/>
              </a:spcBef>
              <a:buClrTx/>
              <a:buSzTx/>
            </a:pP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袁绪龙</a:t>
            </a:r>
            <a:r>
              <a:rPr lang="en-US" altLang="zh-CN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 </a:t>
            </a: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副教授</a:t>
            </a:r>
            <a:endParaRPr lang="en-US" sz="1800" b="1" noProof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宋体" panose="02010600030101010101" pitchFamily="2" charset="-122"/>
              <a:cs typeface="+mj-lt"/>
            </a:endParaRPr>
          </a:p>
          <a:p>
            <a:pPr algn="ctr">
              <a:spcBef>
                <a:spcPts val="600"/>
              </a:spcBef>
              <a:buClrTx/>
              <a:buSzTx/>
            </a:pPr>
            <a:fld id="{BB962C8B-B14F-4D97-AF65-F5344CB8AC3E}" type="datetime1"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</a:fld>
            <a:endParaRPr lang="zh-CN" altLang="en-US" sz="18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+mj-lt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81405" y="3652520"/>
            <a:ext cx="6804025" cy="1401445"/>
            <a:chOff x="56" y="5184"/>
            <a:chExt cx="14296" cy="2846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9660" y="5184"/>
              <a:ext cx="4693" cy="2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6" y="5185"/>
              <a:ext cx="4414" cy="28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6" name="图片 10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470" y="5185"/>
              <a:ext cx="5181" cy="284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第二章 线性波理论</a:t>
            </a:r>
            <a:endParaRPr lang="zh-CN" altLang="en-US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59840" y="1645285"/>
            <a:ext cx="38900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2.1 常深度小振幅简单波动</a:t>
            </a:r>
            <a:endParaRPr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2.1.1 二维小振幅推进波的基本方程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2.1.2 二维小振幅推进波的速度势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2.1.3 二维小振幅推进波的一些特性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2.2 常深度小振幅简单波动的迭加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2.2.1 驻波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2.2.2 波群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683895" y="1779905"/>
            <a:ext cx="577215" cy="32258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796280" y="1708150"/>
            <a:ext cx="26581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2.3 倾斜海底上波浪的传播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2.3.1 波浪的浅水效应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2.3.2 波浪的折射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 常深度小振幅简单波动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9565" y="1564005"/>
            <a:ext cx="4292600" cy="21780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635760"/>
            <a:ext cx="3784600" cy="1784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2.1.1 二维小振幅推进波的基本方程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0" y="1348105"/>
            <a:ext cx="3989070" cy="21704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1341755"/>
            <a:ext cx="2100580" cy="13976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2739390"/>
            <a:ext cx="3716655" cy="7048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2.1.1 二维小振幅推进波的基本方程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245" y="1275715"/>
            <a:ext cx="3989070" cy="2170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" y="1160780"/>
            <a:ext cx="2884805" cy="12674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840" y="2432050"/>
            <a:ext cx="2087880" cy="1793875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V="1">
            <a:off x="2804160" y="1924050"/>
            <a:ext cx="327660" cy="481330"/>
          </a:xfrm>
          <a:prstGeom prst="straightConnector1">
            <a:avLst/>
          </a:prstGeom>
          <a:ln w="12700">
            <a:solidFill>
              <a:srgbClr val="CC0000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2.1.1 二维小振幅推进波的基本方程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6145" y="1226185"/>
            <a:ext cx="3989070" cy="21704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325245"/>
            <a:ext cx="4297680" cy="20713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2.1.1 二维小振幅推进波的基本方程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095" y="1275715"/>
            <a:ext cx="4722495" cy="15074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2715895"/>
            <a:ext cx="5813425" cy="16230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2.1.1 二维小振幅推进波的基本方程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730" y="1371600"/>
            <a:ext cx="4396740" cy="30143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2.1.1 二维小振幅推进波的基本方程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132205"/>
            <a:ext cx="4606290" cy="32454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790565" y="1463040"/>
            <a:ext cx="296481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速度势函数满足二维拉普拉斯方程</a:t>
            </a:r>
            <a:endParaRPr lang="zh-CN" altLang="en-US" sz="1400"/>
          </a:p>
          <a:p>
            <a:endParaRPr lang="zh-CN" altLang="en-US" sz="1400"/>
          </a:p>
          <a:p>
            <a:endParaRPr lang="zh-CN" altLang="en-US" sz="1400"/>
          </a:p>
          <a:p>
            <a:endParaRPr lang="zh-CN" altLang="en-US" sz="1400"/>
          </a:p>
          <a:p>
            <a:r>
              <a:rPr lang="zh-CN" altLang="en-US" sz="1400"/>
              <a:t>海底固定壁面边界条件</a:t>
            </a:r>
            <a:endParaRPr lang="zh-CN" altLang="en-US" sz="1400"/>
          </a:p>
          <a:p>
            <a:endParaRPr lang="zh-CN" altLang="en-US" sz="1400"/>
          </a:p>
          <a:p>
            <a:endParaRPr lang="zh-CN" altLang="en-US" sz="1400"/>
          </a:p>
          <a:p>
            <a:r>
              <a:rPr lang="zh-CN" altLang="en-US" sz="1400"/>
              <a:t>自由面运动边界条件</a:t>
            </a:r>
            <a:endParaRPr lang="zh-CN" altLang="en-US" sz="1400"/>
          </a:p>
          <a:p>
            <a:endParaRPr lang="zh-CN" altLang="en-US" sz="1400"/>
          </a:p>
          <a:p>
            <a:endParaRPr lang="zh-CN" altLang="en-US" sz="1400"/>
          </a:p>
          <a:p>
            <a:endParaRPr lang="zh-CN" altLang="en-US" sz="1400"/>
          </a:p>
          <a:p>
            <a:r>
              <a:rPr lang="zh-CN" altLang="en-US" sz="1400"/>
              <a:t>线性波的波动方程</a:t>
            </a:r>
            <a:endParaRPr lang="zh-CN" altLang="en-US" sz="140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995" y="1203960"/>
            <a:ext cx="5226050" cy="33813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156970"/>
            <a:ext cx="5531485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275715"/>
            <a:ext cx="4824730" cy="31064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348105"/>
            <a:ext cx="4520565" cy="29381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348105"/>
            <a:ext cx="4776470" cy="26352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203960"/>
            <a:ext cx="5158740" cy="30353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037455" y="1564005"/>
            <a:ext cx="3528695" cy="2882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252095" y="1564005"/>
            <a:ext cx="3208020" cy="29927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203960"/>
            <a:ext cx="4563745" cy="31610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2.1.2二维小振幅推进波的速度势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371600"/>
            <a:ext cx="3221990" cy="27254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276350"/>
            <a:ext cx="5654040" cy="32435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5512435" cy="3152775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2"/>
          <a:srcRect l="55676" t="19173" b="24568"/>
          <a:stretch>
            <a:fillRect/>
          </a:stretch>
        </p:blipFill>
        <p:spPr>
          <a:xfrm>
            <a:off x="6301105" y="1708150"/>
            <a:ext cx="2613660" cy="25196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276350"/>
            <a:ext cx="5547360" cy="32118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1348105"/>
            <a:ext cx="6362700" cy="31445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990" y="1276350"/>
            <a:ext cx="5008880" cy="32080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285" y="1371600"/>
            <a:ext cx="2570480" cy="5353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1203960"/>
            <a:ext cx="5454015" cy="29591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1353820"/>
            <a:ext cx="5043805" cy="32854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r="49500"/>
          <a:stretch>
            <a:fillRect/>
          </a:stretch>
        </p:blipFill>
        <p:spPr>
          <a:xfrm>
            <a:off x="4716145" y="3161030"/>
            <a:ext cx="3112770" cy="6610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l="50580"/>
          <a:stretch>
            <a:fillRect/>
          </a:stretch>
        </p:blipFill>
        <p:spPr>
          <a:xfrm>
            <a:off x="4806315" y="3822065"/>
            <a:ext cx="3192780" cy="6927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435" y="1882140"/>
            <a:ext cx="2781300" cy="6311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420495"/>
            <a:ext cx="4911090" cy="33699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371600"/>
            <a:ext cx="4568825" cy="29394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276350"/>
            <a:ext cx="5010785" cy="31369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371600"/>
            <a:ext cx="4867910" cy="29089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690" y="1276350"/>
            <a:ext cx="4996180" cy="31305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276350"/>
            <a:ext cx="5097780" cy="31972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371600"/>
            <a:ext cx="5176520" cy="33261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995" y="1203960"/>
            <a:ext cx="5713095" cy="36855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203960"/>
            <a:ext cx="5151755" cy="35229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6195" y="1420495"/>
            <a:ext cx="2997200" cy="23304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920" y="1420495"/>
            <a:ext cx="2997200" cy="23304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25" y="1420495"/>
            <a:ext cx="2997200" cy="23304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276350"/>
            <a:ext cx="4828540" cy="32835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249045"/>
            <a:ext cx="5687695" cy="32715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5830" y="1156970"/>
            <a:ext cx="5003800" cy="1924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3364230"/>
            <a:ext cx="6722745" cy="8909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" y="1636395"/>
            <a:ext cx="4378960" cy="2282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5004435" y="2068195"/>
            <a:ext cx="36360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当波动能穿过海水时，海水指点做圆周运动，能量从左往右闯过，但是海水质点还留在原地。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1420495"/>
            <a:ext cx="5941695" cy="34645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1348105"/>
            <a:ext cx="6428105" cy="35407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275715"/>
            <a:ext cx="5472430" cy="35782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156970"/>
            <a:ext cx="5614670" cy="3619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276350"/>
            <a:ext cx="6142355" cy="36042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348105"/>
            <a:ext cx="5104130" cy="32416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276350"/>
            <a:ext cx="5151120" cy="3365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347470"/>
            <a:ext cx="5288280" cy="35452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2.1.3 二维小振幅推进波的特性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46938" r="3654"/>
          <a:stretch>
            <a:fillRect/>
          </a:stretch>
        </p:blipFill>
        <p:spPr>
          <a:xfrm>
            <a:off x="395605" y="2716530"/>
            <a:ext cx="5976620" cy="13646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415" y="2140585"/>
            <a:ext cx="1609725" cy="4946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15595" y="1553845"/>
            <a:ext cx="71170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例题：从波高</a:t>
            </a:r>
            <a:r>
              <a:rPr lang="en-US" altLang="zh-CN"/>
              <a:t>2m</a:t>
            </a:r>
            <a:r>
              <a:rPr lang="zh-CN" altLang="en-US"/>
              <a:t>，周期</a:t>
            </a:r>
            <a:r>
              <a:rPr lang="en-US" altLang="zh-CN"/>
              <a:t>9s</a:t>
            </a:r>
            <a:r>
              <a:rPr lang="zh-CN" altLang="en-US"/>
              <a:t>，</a:t>
            </a:r>
            <a:r>
              <a:rPr lang="zh-CN" altLang="en-US">
                <a:sym typeface="+mn-ea"/>
              </a:rPr>
              <a:t>宽度</a:t>
            </a:r>
            <a:r>
              <a:rPr lang="en-US" altLang="zh-CN">
                <a:sym typeface="+mn-ea"/>
              </a:rPr>
              <a:t>1km</a:t>
            </a:r>
            <a:r>
              <a:rPr lang="zh-CN" altLang="en-US">
                <a:sym typeface="+mn-ea"/>
              </a:rPr>
              <a:t>的波浪场中能够获得多少能量？</a:t>
            </a:r>
            <a:endParaRPr lang="zh-CN" altLang="en-US">
              <a:sym typeface="+mn-ea"/>
            </a:endParaRPr>
          </a:p>
          <a:p>
            <a:pPr algn="l"/>
            <a:r>
              <a:rPr lang="zh-CN" altLang="en-US">
                <a:sym typeface="+mn-ea"/>
              </a:rPr>
              <a:t>（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）</a:t>
            </a:r>
            <a:r>
              <a:rPr lang="en-US" altLang="zh-CN">
                <a:sym typeface="+mn-ea"/>
              </a:rPr>
              <a:t>d=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米：浅水</a:t>
            </a:r>
            <a:endParaRPr lang="zh-CN" altLang="en-US">
              <a:sym typeface="+mn-ea"/>
            </a:endParaRPr>
          </a:p>
          <a:p>
            <a:pPr algn="l"/>
            <a:r>
              <a:rPr lang="zh-CN" altLang="en-US">
                <a:sym typeface="+mn-ea"/>
              </a:rPr>
              <a:t>（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）</a:t>
            </a:r>
            <a:r>
              <a:rPr lang="en-US" altLang="zh-CN">
                <a:sym typeface="+mn-ea"/>
              </a:rPr>
              <a:t>d=</a:t>
            </a:r>
            <a:r>
              <a:rPr lang="zh-CN" altLang="en-US">
                <a:sym typeface="+mn-ea"/>
              </a:rPr>
              <a:t>深度</a:t>
            </a:r>
            <a:endParaRPr lang="zh-CN" altLang="en-US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2788285"/>
            <a:ext cx="1562100" cy="5022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小结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0" y="4685030"/>
            <a:ext cx="2133600" cy="35687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z="105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z="1050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en-US" alt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61" name="Text Box 11"/>
          <p:cNvSpPr txBox="1"/>
          <p:nvPr/>
        </p:nvSpPr>
        <p:spPr>
          <a:xfrm>
            <a:off x="1142876" y="2122427"/>
            <a:ext cx="6858723" cy="119888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anchor="t">
            <a:spAutoFit/>
          </a:bodyPr>
          <a:p>
            <a:pPr algn="ctr">
              <a:buClrTx/>
              <a:buSzTx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这一节，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2.1 常深度小振幅简单波动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buClrTx/>
              <a:buSzTx/>
            </a:pP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下一节</a:t>
            </a: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2.2 常深度小振幅简单波动的叠加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OC_GUID" val="{48a83471-d538-4ebe-9bfd-7d63727f39b6}"/>
  <p:tag name="COMMONDATA" val="eyJoZGlkIjoiYTc2ZGZiNzZiNDVlOGViOWVmM2JhOTY0NGJkNjUyYzgifQ=="/>
</p:tagLst>
</file>

<file path=ppt/theme/theme1.xml><?xml version="1.0" encoding="utf-8"?>
<a:theme xmlns:a="http://schemas.openxmlformats.org/drawingml/2006/main" name="3_新建 Microsoft PowerPoint 演示文稿 (2)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新建 Microsoft PowerPoint 演示文稿 (2)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新建 Microsoft PowerPoint 演示文稿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1593</Words>
  <Application>WPS 演示</Application>
  <PresentationFormat>全屏显示(4:3)</PresentationFormat>
  <Paragraphs>331</Paragraphs>
  <Slides>49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7" baseType="lpstr">
      <vt:lpstr>Arial</vt:lpstr>
      <vt:lpstr>宋体</vt:lpstr>
      <vt:lpstr>Wingdings</vt:lpstr>
      <vt:lpstr>微软雅黑</vt:lpstr>
      <vt:lpstr>黑体</vt:lpstr>
      <vt:lpstr>Calibri</vt:lpstr>
      <vt:lpstr>Arial Unicode MS</vt:lpstr>
      <vt:lpstr>3_新建 Microsoft PowerPoint 演示文稿 (2)</vt:lpstr>
      <vt:lpstr>PowerPoint 演示文稿</vt:lpstr>
      <vt:lpstr>第二章 线性波理论</vt:lpstr>
      <vt:lpstr>2.1 常深度小振幅简单波动</vt:lpstr>
      <vt:lpstr>2.1.1 二维小振幅推进波的基本方程</vt:lpstr>
      <vt:lpstr>2.1.1 二维小振幅推进波的基本方程</vt:lpstr>
      <vt:lpstr>2.1.1 二维小振幅推进波的基本方程</vt:lpstr>
      <vt:lpstr>2.1.1 二维小振幅推进波的基本方程</vt:lpstr>
      <vt:lpstr>2.1.1 二维小振幅推进波的基本方程</vt:lpstr>
      <vt:lpstr>2.1.1 二维小振幅推进波的基本方程</vt:lpstr>
      <vt:lpstr>2.1.2二维小振幅推进波的速度势</vt:lpstr>
      <vt:lpstr>2.1.2二维小振幅推进波的速度势</vt:lpstr>
      <vt:lpstr>2.1.2二维小振幅推进波的速度势</vt:lpstr>
      <vt:lpstr>2.1.2二维小振幅推进波的速度势</vt:lpstr>
      <vt:lpstr>2.1.2二维小振幅推进波的速度势</vt:lpstr>
      <vt:lpstr>2.1.2二维小振幅推进波的速度势</vt:lpstr>
      <vt:lpstr>2.1.2二维小振幅推进波的速度势</vt:lpstr>
      <vt:lpstr>2.1.2二维小振幅推进波的速度势</vt:lpstr>
      <vt:lpstr>2.1.2二维小振幅推进波的速度势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2.1.3 二维小振幅推进波的特性</vt:lpstr>
      <vt:lpstr>小结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zx</dc:creator>
  <cp:lastModifiedBy> 袁绪龙</cp:lastModifiedBy>
  <cp:revision>1231</cp:revision>
  <dcterms:created xsi:type="dcterms:W3CDTF">2018-10-21T13:43:00Z</dcterms:created>
  <dcterms:modified xsi:type="dcterms:W3CDTF">2022-09-19T07:22:37Z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F613204C0BE24EC596E6544886712438</vt:lpwstr>
  </property>
</Properties>
</file>