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342" r:id="rId2"/>
    <p:sldId id="344" r:id="rId3"/>
    <p:sldId id="328" r:id="rId4"/>
    <p:sldId id="329" r:id="rId5"/>
    <p:sldId id="330" r:id="rId6"/>
    <p:sldId id="331" r:id="rId7"/>
    <p:sldId id="345" r:id="rId8"/>
    <p:sldId id="346" r:id="rId9"/>
    <p:sldId id="347" r:id="rId10"/>
    <p:sldId id="348" r:id="rId11"/>
    <p:sldId id="334" r:id="rId12"/>
    <p:sldId id="349" r:id="rId13"/>
    <p:sldId id="350" r:id="rId14"/>
    <p:sldId id="34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周 宁" initials="周" lastIdx="1" clrIdx="0"/>
  <p:cmAuthor id="2" name="zm7664" initials="z" lastIdx="1" clrIdx="1">
    <p:extLst>
      <p:ext uri="{19B8F6BF-5375-455C-9EA6-DF929625EA0E}">
        <p15:presenceInfo xmlns:p15="http://schemas.microsoft.com/office/powerpoint/2012/main" userId="zm7664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9"/>
    <a:srgbClr val="D1D7E3"/>
    <a:srgbClr val="9E9E9E"/>
    <a:srgbClr val="EFF0F3"/>
    <a:srgbClr val="FF2121"/>
    <a:srgbClr val="00FF00"/>
    <a:srgbClr val="F0F0F0"/>
    <a:srgbClr val="008000"/>
    <a:srgbClr val="FFF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9" autoAdjust="0"/>
    <p:restoredTop sz="76679" autoAdjust="0"/>
  </p:normalViewPr>
  <p:slideViewPr>
    <p:cSldViewPr snapToGrid="0">
      <p:cViewPr varScale="1">
        <p:scale>
          <a:sx n="78" d="100"/>
          <a:sy n="78" d="100"/>
        </p:scale>
        <p:origin x="990" y="8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5.wmf"/><Relationship Id="rId4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emf"/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23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24.wmf"/><Relationship Id="rId4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17.emf"/><Relationship Id="rId1" Type="http://schemas.openxmlformats.org/officeDocument/2006/relationships/image" Target="../media/image25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5" Type="http://schemas.openxmlformats.org/officeDocument/2006/relationships/image" Target="../media/image34.emf"/><Relationship Id="rId4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4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8C0E-A341-4B85-9AC1-90AE9F7719C5}" type="datetimeFigureOut">
              <a:rPr lang="zh-CN" altLang="en-US" smtClean="0"/>
              <a:t>2021/1/3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B9F22-A1E5-4106-B4BC-D7A07DEE04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5683964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843343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298375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8813385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5370903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458082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222963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951172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103056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156061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712882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631115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1090869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901294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 descr="图片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750"/>
            <a:ext cx="3214687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t>‹#›</a:t>
            </a:fld>
            <a:endParaRPr lang="zh-CN" altLang="en-US" dirty="0"/>
          </a:p>
        </p:txBody>
      </p:sp>
      <p:pic>
        <p:nvPicPr>
          <p:cNvPr id="7" name="图片 6" descr="图片3.png"/>
          <p:cNvPicPr>
            <a:picLocks noChangeAspect="1"/>
          </p:cNvPicPr>
          <p:nvPr userDrawn="1"/>
        </p:nvPicPr>
        <p:blipFill rotWithShape="1">
          <a:blip r:embed="rId4" cstate="print"/>
          <a:srcRect r="75661"/>
          <a:stretch>
            <a:fillRect/>
          </a:stretch>
        </p:blipFill>
        <p:spPr>
          <a:xfrm>
            <a:off x="8213917" y="158752"/>
            <a:ext cx="786797" cy="8413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E6FFF-3B58-43B9-8BFA-8DA81E2B0585}" type="datetimeFigureOut">
              <a:rPr lang="zh-CN" altLang="en-US" smtClean="0"/>
              <a:t>2021/1/3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34.emf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2.wmf"/><Relationship Id="rId12" Type="http://schemas.openxmlformats.org/officeDocument/2006/relationships/oleObject" Target="../embeddings/oleObject3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25.wmf"/><Relationship Id="rId5" Type="http://schemas.openxmlformats.org/officeDocument/2006/relationships/image" Target="../media/image31.wmf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29.bin"/><Relationship Id="rId9" Type="http://schemas.openxmlformats.org/officeDocument/2006/relationships/image" Target="../media/image33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5.bin"/><Relationship Id="rId11" Type="http://schemas.openxmlformats.org/officeDocument/2006/relationships/image" Target="../media/image28.wmf"/><Relationship Id="rId5" Type="http://schemas.openxmlformats.org/officeDocument/2006/relationships/image" Target="../media/image35.wmf"/><Relationship Id="rId10" Type="http://schemas.openxmlformats.org/officeDocument/2006/relationships/oleObject" Target="../embeddings/oleObject37.bin"/><Relationship Id="rId4" Type="http://schemas.openxmlformats.org/officeDocument/2006/relationships/oleObject" Target="../embeddings/oleObject34.bin"/><Relationship Id="rId9" Type="http://schemas.openxmlformats.org/officeDocument/2006/relationships/image" Target="../media/image37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8.bin"/><Relationship Id="rId11" Type="http://schemas.openxmlformats.org/officeDocument/2006/relationships/image" Target="../media/image39.wmf"/><Relationship Id="rId5" Type="http://schemas.openxmlformats.org/officeDocument/2006/relationships/image" Target="../media/image35.wmf"/><Relationship Id="rId10" Type="http://schemas.openxmlformats.org/officeDocument/2006/relationships/oleObject" Target="../embeddings/oleObject40.bin"/><Relationship Id="rId4" Type="http://schemas.openxmlformats.org/officeDocument/2006/relationships/oleObject" Target="../embeddings/oleObject34.bin"/><Relationship Id="rId9" Type="http://schemas.openxmlformats.org/officeDocument/2006/relationships/image" Target="../media/image38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11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10" Type="http://schemas.openxmlformats.org/officeDocument/2006/relationships/image" Target="../media/image7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7.e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6.wmf"/><Relationship Id="rId5" Type="http://schemas.openxmlformats.org/officeDocument/2006/relationships/image" Target="../media/image13.wmf"/><Relationship Id="rId15" Type="http://schemas.openxmlformats.org/officeDocument/2006/relationships/image" Target="../media/image18.e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15.wmf"/><Relationship Id="rId14" Type="http://schemas.openxmlformats.org/officeDocument/2006/relationships/oleObject" Target="../embeddings/oleObject1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png"/><Relationship Id="rId5" Type="http://schemas.openxmlformats.org/officeDocument/2006/relationships/image" Target="../media/image19.wmf"/><Relationship Id="rId10" Type="http://schemas.openxmlformats.org/officeDocument/2006/relationships/image" Target="../media/image21.wmf"/><Relationship Id="rId4" Type="http://schemas.openxmlformats.org/officeDocument/2006/relationships/oleObject" Target="../embeddings/oleObject13.bin"/><Relationship Id="rId9" Type="http://schemas.openxmlformats.org/officeDocument/2006/relationships/oleObject" Target="../embeddings/oleObject15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24.w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2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17.emf"/><Relationship Id="rId5" Type="http://schemas.openxmlformats.org/officeDocument/2006/relationships/image" Target="../media/image14.wmf"/><Relationship Id="rId15" Type="http://schemas.openxmlformats.org/officeDocument/2006/relationships/image" Target="../media/image19.wmf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6.bin"/><Relationship Id="rId9" Type="http://schemas.openxmlformats.org/officeDocument/2006/relationships/image" Target="../media/image16.wmf"/><Relationship Id="rId14" Type="http://schemas.openxmlformats.org/officeDocument/2006/relationships/oleObject" Target="../embeddings/oleObject2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image" Target="../media/image28.wmf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7.emf"/><Relationship Id="rId12" Type="http://schemas.openxmlformats.org/officeDocument/2006/relationships/oleObject" Target="../embeddings/oleObject2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27.wmf"/><Relationship Id="rId5" Type="http://schemas.openxmlformats.org/officeDocument/2006/relationships/image" Target="../media/image25.wmf"/><Relationship Id="rId10" Type="http://schemas.openxmlformats.org/officeDocument/2006/relationships/oleObject" Target="../embeddings/oleObject25.bin"/><Relationship Id="rId4" Type="http://schemas.openxmlformats.org/officeDocument/2006/relationships/oleObject" Target="../embeddings/oleObject22.bin"/><Relationship Id="rId9" Type="http://schemas.openxmlformats.org/officeDocument/2006/relationships/image" Target="../media/image26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6391CBC-6404-4BBA-9577-1647D9D3AA66}"/>
              </a:ext>
            </a:extLst>
          </p:cNvPr>
          <p:cNvSpPr txBox="1"/>
          <p:nvPr/>
        </p:nvSpPr>
        <p:spPr>
          <a:xfrm>
            <a:off x="965947" y="1993228"/>
            <a:ext cx="721210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6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物理光学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lvl="0" algn="ctr"/>
            <a:r>
              <a:rPr lang="en-US" altLang="zh-CN" sz="2800" dirty="0">
                <a:solidFill>
                  <a:prstClr val="black"/>
                </a:solidFill>
                <a:latin typeface="Gill Sans MT" panose="020B0502020104020203" pitchFamily="34" charset="0"/>
              </a:rPr>
              <a:t>Physical Optics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FAA166A-8181-41D7-A8D0-5D63FE7F7AC1}"/>
              </a:ext>
            </a:extLst>
          </p:cNvPr>
          <p:cNvSpPr txBox="1"/>
          <p:nvPr/>
        </p:nvSpPr>
        <p:spPr>
          <a:xfrm>
            <a:off x="435349" y="3532111"/>
            <a:ext cx="82733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/>
              <a:t>第</a:t>
            </a:r>
            <a:r>
              <a:rPr lang="en-US" altLang="zh-CN" sz="2400" dirty="0" smtClean="0"/>
              <a:t>17</a:t>
            </a:r>
            <a:r>
              <a:rPr lang="zh-CN" altLang="en-US" sz="2400" dirty="0" smtClean="0"/>
              <a:t>讲、菲涅尔衍射</a:t>
            </a:r>
            <a:endParaRPr lang="en-US" altLang="zh-CN" sz="2400" dirty="0"/>
          </a:p>
          <a:p>
            <a:pPr algn="ctr"/>
            <a:r>
              <a:rPr lang="en-US" altLang="zh-CN" sz="2400" dirty="0"/>
              <a:t>Lecture </a:t>
            </a:r>
            <a:r>
              <a:rPr lang="en-US" altLang="zh-CN" sz="2400" dirty="0" smtClean="0"/>
              <a:t>17. </a:t>
            </a:r>
            <a:r>
              <a:rPr lang="en-US" altLang="zh-CN" sz="2400" dirty="0"/>
              <a:t>Fresnel Diffraction</a:t>
            </a:r>
          </a:p>
        </p:txBody>
      </p:sp>
    </p:spTree>
    <p:extLst>
      <p:ext uri="{BB962C8B-B14F-4D97-AF65-F5344CB8AC3E}">
        <p14:creationId xmlns:p14="http://schemas.microsoft.com/office/powerpoint/2010/main" val="13684500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菲涅尔衍射与夫琅禾费衍射的联系</a:t>
            </a:r>
            <a:endParaRPr lang="en-US" altLang="zh-CN" sz="2800" b="1" dirty="0" smtClean="0"/>
          </a:p>
          <a:p>
            <a:pPr algn="ctr"/>
            <a:endParaRPr lang="en-US" altLang="zh-CN" sz="2800" b="1" dirty="0" smtClean="0"/>
          </a:p>
          <a:p>
            <a:pPr algn="ctr"/>
            <a:r>
              <a:rPr lang="zh-CN" altLang="en-US" b="1" dirty="0" smtClean="0"/>
              <a:t>随着衍射距离增加，</a:t>
            </a:r>
            <a:endParaRPr lang="en-US" altLang="zh-CN" b="1" dirty="0" smtClean="0"/>
          </a:p>
          <a:p>
            <a:pPr algn="ctr"/>
            <a:r>
              <a:rPr lang="zh-CN" altLang="en-US" b="1" dirty="0" smtClean="0"/>
              <a:t>菲</a:t>
            </a:r>
            <a:r>
              <a:rPr lang="zh-CN" altLang="en-US" b="1" dirty="0"/>
              <a:t>涅尔</a:t>
            </a:r>
            <a:r>
              <a:rPr lang="zh-CN" altLang="en-US" b="1" dirty="0" smtClean="0"/>
              <a:t>衍射逐渐过渡到夫琅禾费衍射</a:t>
            </a:r>
            <a:endParaRPr lang="en-US" altLang="zh-CN" b="1" dirty="0" smtClean="0"/>
          </a:p>
          <a:p>
            <a:pPr algn="ctr"/>
            <a:r>
              <a:rPr lang="zh-CN" altLang="en-US" b="1" dirty="0" smtClean="0"/>
              <a:t>（其实没有</a:t>
            </a:r>
            <a:r>
              <a:rPr lang="zh-CN" altLang="en-US" b="1" dirty="0" smtClean="0"/>
              <a:t>明确的衍射</a:t>
            </a:r>
            <a:r>
              <a:rPr lang="zh-CN" altLang="en-US" b="1" dirty="0"/>
              <a:t>距离</a:t>
            </a:r>
            <a:r>
              <a:rPr lang="zh-CN" altLang="en-US" b="1" dirty="0" smtClean="0"/>
              <a:t>分界线）</a:t>
            </a:r>
            <a:endParaRPr lang="zh-CN" altLang="en-US" b="1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7B87939-2B50-4BF7-ABDE-3289583B7F6B}"/>
              </a:ext>
            </a:extLst>
          </p:cNvPr>
          <p:cNvSpPr/>
          <p:nvPr/>
        </p:nvSpPr>
        <p:spPr>
          <a:xfrm>
            <a:off x="0" y="198641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THE FRESNEL REGION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868838" y="4484295"/>
            <a:ext cx="1860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菲涅尔</a:t>
            </a:r>
            <a:r>
              <a:rPr lang="zh-CN" altLang="en-US" b="1" dirty="0" smtClean="0"/>
              <a:t>衍射：</a:t>
            </a:r>
            <a:endParaRPr lang="en-US" altLang="zh-CN" b="1" dirty="0" smtClean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661813" y="5900050"/>
            <a:ext cx="1860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夫琅禾费</a:t>
            </a:r>
            <a:r>
              <a:rPr lang="zh-CN" altLang="en-US" b="1" dirty="0" smtClean="0"/>
              <a:t>衍射：</a:t>
            </a:r>
            <a:endParaRPr lang="en-US" altLang="zh-CN" b="1" dirty="0" smtClean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195544"/>
              </p:ext>
            </p:extLst>
          </p:nvPr>
        </p:nvGraphicFramePr>
        <p:xfrm>
          <a:off x="1470260" y="3655118"/>
          <a:ext cx="6203480" cy="620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4" name="Equation" r:id="rId4" imgW="3301920" imgH="330120" progId="Equation.DSMT4">
                  <p:embed/>
                </p:oleObj>
              </mc:Choice>
              <mc:Fallback>
                <p:oleObj name="Equation" r:id="rId4" imgW="3301920" imgH="330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70260" y="3655118"/>
                        <a:ext cx="6203480" cy="6203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BD91B7F4-61AC-4678-A015-76B522BEEB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0634202"/>
              </p:ext>
            </p:extLst>
          </p:nvPr>
        </p:nvGraphicFramePr>
        <p:xfrm>
          <a:off x="2522256" y="5678316"/>
          <a:ext cx="5624512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5" name="Equation" r:id="rId6" imgW="3340080" imgH="482400" progId="Equation.DSMT4">
                  <p:embed/>
                </p:oleObj>
              </mc:Choice>
              <mc:Fallback>
                <p:oleObj name="Equation" r:id="rId6" imgW="3340080" imgH="482400" progId="Equation.DSMT4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BD91B7F4-61AC-4678-A015-76B522BEEB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22256" y="5678316"/>
                        <a:ext cx="5624512" cy="81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0532721"/>
              </p:ext>
            </p:extLst>
          </p:nvPr>
        </p:nvGraphicFramePr>
        <p:xfrm>
          <a:off x="2445075" y="4262283"/>
          <a:ext cx="6448749" cy="813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6" name="Equation" r:id="rId8" imgW="4228920" imgH="533160" progId="Equation.DSMT4">
                  <p:embed/>
                </p:oleObj>
              </mc:Choice>
              <mc:Fallback>
                <p:oleObj name="Equation" r:id="rId8" imgW="4228920" imgH="533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445075" y="4262283"/>
                        <a:ext cx="6448749" cy="8133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900897B2-6B1C-4177-A4C6-415C400CFE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6118095"/>
              </p:ext>
            </p:extLst>
          </p:nvPr>
        </p:nvGraphicFramePr>
        <p:xfrm>
          <a:off x="2990346" y="3012389"/>
          <a:ext cx="3592513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7" name="Equation" r:id="rId10" imgW="2349360" imgH="431640" progId="Equation.DSMT4">
                  <p:embed/>
                </p:oleObj>
              </mc:Choice>
              <mc:Fallback>
                <p:oleObj name="Equation" r:id="rId10" imgW="2349360" imgH="43164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900897B2-6B1C-4177-A4C6-415C400CFE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990346" y="3012389"/>
                        <a:ext cx="3592513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文本框 16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470260" y="5224862"/>
            <a:ext cx="3126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若满足                        ，则</a:t>
            </a:r>
            <a:r>
              <a:rPr lang="zh-CN" altLang="en-US" b="1" dirty="0"/>
              <a:t>有</a:t>
            </a:r>
            <a:r>
              <a:rPr lang="zh-CN" altLang="en-US" b="1" dirty="0" smtClean="0"/>
              <a:t>：</a:t>
            </a:r>
            <a:endParaRPr lang="en-US" altLang="zh-CN" b="1" dirty="0" smtClean="0"/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4282424"/>
              </p:ext>
            </p:extLst>
          </p:nvPr>
        </p:nvGraphicFramePr>
        <p:xfrm>
          <a:off x="2400481" y="5118679"/>
          <a:ext cx="1105157" cy="613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8" name="Equation" r:id="rId12" imgW="1543232" imgH="857105" progId="Equation.DSMT4">
                  <p:embed/>
                </p:oleObj>
              </mc:Choice>
              <mc:Fallback>
                <p:oleObj name="Equation" r:id="rId12" imgW="1543232" imgH="857105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400481" y="5118679"/>
                        <a:ext cx="1105157" cy="6139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75018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E652D53-DFEC-4B4A-8CBC-D9598EB87D2E}"/>
              </a:ext>
            </a:extLst>
          </p:cNvPr>
          <p:cNvSpPr/>
          <p:nvPr/>
        </p:nvSpPr>
        <p:spPr>
          <a:xfrm>
            <a:off x="0" y="198641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 THE FRESNEL TRANSFORM</a:t>
            </a:r>
          </a:p>
        </p:txBody>
      </p:sp>
      <p:graphicFrame>
        <p:nvGraphicFramePr>
          <p:cNvPr id="2" name="对象 1">
            <a:extLst>
              <a:ext uri="{FF2B5EF4-FFF2-40B4-BE49-F238E27FC236}">
                <a16:creationId xmlns:a16="http://schemas.microsoft.com/office/drawing/2014/main" id="{8D01397E-6D49-4525-B203-D24427A319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2009424"/>
              </p:ext>
            </p:extLst>
          </p:nvPr>
        </p:nvGraphicFramePr>
        <p:xfrm>
          <a:off x="3000455" y="5049871"/>
          <a:ext cx="3143093" cy="4190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8" name="Equation" r:id="rId4" imgW="1714320" imgH="228600" progId="Equation.DSMT4">
                  <p:embed/>
                </p:oleObj>
              </mc:Choice>
              <mc:Fallback>
                <p:oleObj name="Equation" r:id="rId4" imgW="17143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00455" y="5049871"/>
                        <a:ext cx="3143093" cy="4190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4422251C-057A-4BEB-A98E-C59B3E066E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9695190"/>
              </p:ext>
            </p:extLst>
          </p:nvPr>
        </p:nvGraphicFramePr>
        <p:xfrm>
          <a:off x="2689260" y="3502276"/>
          <a:ext cx="3765478" cy="753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9" name="Equation" r:id="rId6" imgW="2412720" imgH="482400" progId="Equation.DSMT4">
                  <p:embed/>
                </p:oleObj>
              </mc:Choice>
              <mc:Fallback>
                <p:oleObj name="Equation" r:id="rId6" imgW="241272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89260" y="3502276"/>
                        <a:ext cx="3765478" cy="7530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150BFE22-69DC-4741-9C19-DD9A9D5B1B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1972332"/>
              </p:ext>
            </p:extLst>
          </p:nvPr>
        </p:nvGraphicFramePr>
        <p:xfrm>
          <a:off x="3435179" y="5667067"/>
          <a:ext cx="3624967" cy="649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10" name="Equation" r:id="rId8" imgW="1701720" imgH="304560" progId="Equation.DSMT4">
                  <p:embed/>
                </p:oleObj>
              </mc:Choice>
              <mc:Fallback>
                <p:oleObj name="Equation" r:id="rId8" imgW="1701720" imgH="304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435179" y="5667067"/>
                        <a:ext cx="3624967" cy="6492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菲涅尔</a:t>
            </a:r>
            <a:r>
              <a:rPr lang="zh-CN" altLang="en-US" sz="2800" b="1" smtClean="0"/>
              <a:t>变换</a:t>
            </a:r>
            <a:r>
              <a:rPr lang="zh-CN" altLang="en-US" sz="2800" b="1"/>
              <a:t>（</a:t>
            </a:r>
            <a:r>
              <a:rPr lang="zh-CN" altLang="en-US" sz="2800" b="1" smtClean="0"/>
              <a:t>菲涅尔积分）</a:t>
            </a:r>
            <a:endParaRPr lang="zh-CN" altLang="en-US" sz="2800" b="1" dirty="0"/>
          </a:p>
        </p:txBody>
      </p:sp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4EEDC3A8-E000-412A-99F8-CC0454A98E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4185718"/>
              </p:ext>
            </p:extLst>
          </p:nvPr>
        </p:nvGraphicFramePr>
        <p:xfrm>
          <a:off x="1986178" y="2130692"/>
          <a:ext cx="5270500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11" name="Equation" r:id="rId10" imgW="3352680" imgH="482400" progId="Equation.DSMT4">
                  <p:embed/>
                </p:oleObj>
              </mc:Choice>
              <mc:Fallback>
                <p:oleObj name="Equation" r:id="rId10" imgW="3352680" imgH="48240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4EEDC3A8-E000-412A-99F8-CC0454A98E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986178" y="2130692"/>
                        <a:ext cx="5270500" cy="757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470260" y="3132944"/>
            <a:ext cx="2607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若定义冲激响应函数：</a:t>
            </a:r>
            <a:endParaRPr lang="en-US" altLang="zh-CN" b="1" dirty="0" smtClean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470260" y="4482422"/>
            <a:ext cx="5786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则</a:t>
            </a:r>
            <a:r>
              <a:rPr lang="zh-CN" altLang="en-US" b="1" dirty="0"/>
              <a:t>菲涅</a:t>
            </a:r>
            <a:r>
              <a:rPr lang="zh-CN" altLang="en-US" b="1" dirty="0" smtClean="0"/>
              <a:t>尔衍射过程可以看作一</a:t>
            </a:r>
            <a:r>
              <a:rPr lang="zh-CN" altLang="en-US" b="1" dirty="0" smtClean="0"/>
              <a:t>个系统的卷积</a:t>
            </a:r>
            <a:r>
              <a:rPr lang="zh-CN" altLang="en-US" b="1" dirty="0" smtClean="0"/>
              <a:t>过程：</a:t>
            </a:r>
            <a:endParaRPr lang="en-US" altLang="zh-CN" b="1" dirty="0" smtClean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470260" y="5858589"/>
            <a:ext cx="2174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系统的传递函数：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36781970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E652D53-DFEC-4B4A-8CBC-D9598EB87D2E}"/>
              </a:ext>
            </a:extLst>
          </p:cNvPr>
          <p:cNvSpPr/>
          <p:nvPr/>
        </p:nvSpPr>
        <p:spPr>
          <a:xfrm>
            <a:off x="0" y="198641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 THE FRESNEL TRANSFORM</a:t>
            </a:r>
          </a:p>
        </p:txBody>
      </p:sp>
      <p:graphicFrame>
        <p:nvGraphicFramePr>
          <p:cNvPr id="2" name="对象 1">
            <a:extLst>
              <a:ext uri="{FF2B5EF4-FFF2-40B4-BE49-F238E27FC236}">
                <a16:creationId xmlns:a16="http://schemas.microsoft.com/office/drawing/2014/main" id="{8D01397E-6D49-4525-B203-D24427A319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4162713"/>
              </p:ext>
            </p:extLst>
          </p:nvPr>
        </p:nvGraphicFramePr>
        <p:xfrm>
          <a:off x="3000455" y="2071153"/>
          <a:ext cx="3143093" cy="4190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8" name="Equation" r:id="rId4" imgW="1714320" imgH="228600" progId="Equation.DSMT4">
                  <p:embed/>
                </p:oleObj>
              </mc:Choice>
              <mc:Fallback>
                <p:oleObj name="Equation" r:id="rId4" imgW="1714320" imgH="228600" progId="Equation.DSMT4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8D01397E-6D49-4525-B203-D24427A319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00455" y="2071153"/>
                        <a:ext cx="3143093" cy="4190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150BFE22-69DC-4741-9C19-DD9A9D5B1B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1045816"/>
              </p:ext>
            </p:extLst>
          </p:nvPr>
        </p:nvGraphicFramePr>
        <p:xfrm>
          <a:off x="2759516" y="3109597"/>
          <a:ext cx="3624967" cy="649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9" name="Equation" r:id="rId6" imgW="1701720" imgH="304560" progId="Equation.DSMT4">
                  <p:embed/>
                </p:oleObj>
              </mc:Choice>
              <mc:Fallback>
                <p:oleObj name="Equation" r:id="rId6" imgW="1701720" imgH="30456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150BFE22-69DC-4741-9C19-DD9A9D5B1B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59516" y="3109597"/>
                        <a:ext cx="3624967" cy="6492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角谱衍射与</a:t>
            </a:r>
            <a:r>
              <a:rPr lang="zh-CN" altLang="en-US" sz="2800" b="1" dirty="0"/>
              <a:t>菲涅尔衍射</a:t>
            </a:r>
            <a:endParaRPr lang="zh-CN" altLang="en-US" sz="28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470260" y="2706876"/>
            <a:ext cx="3348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菲涅尔衍射</a:t>
            </a:r>
            <a:r>
              <a:rPr lang="zh-CN" altLang="en-US" b="1" dirty="0" smtClean="0"/>
              <a:t>的系统传递函数：</a:t>
            </a:r>
            <a:endParaRPr lang="en-US" altLang="zh-CN" b="1" dirty="0" smtClean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0425496"/>
              </p:ext>
            </p:extLst>
          </p:nvPr>
        </p:nvGraphicFramePr>
        <p:xfrm>
          <a:off x="3035299" y="4481513"/>
          <a:ext cx="30734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0" name="Equation" r:id="rId8" imgW="3073320" imgH="583920" progId="Equation.DSMT4">
                  <p:embed/>
                </p:oleObj>
              </mc:Choice>
              <mc:Fallback>
                <p:oleObj name="Equation" r:id="rId8" imgW="3073320" imgH="5839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035299" y="4481513"/>
                        <a:ext cx="3073400" cy="58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470260" y="3935513"/>
            <a:ext cx="3348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角谱</a:t>
            </a:r>
            <a:r>
              <a:rPr lang="zh-CN" altLang="en-US" b="1" dirty="0" smtClean="0"/>
              <a:t>衍射</a:t>
            </a:r>
            <a:r>
              <a:rPr lang="zh-CN" altLang="en-US" b="1" dirty="0" smtClean="0"/>
              <a:t>的系统传递函数：</a:t>
            </a:r>
            <a:endParaRPr lang="en-US" altLang="zh-CN" b="1" dirty="0" smtClean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470260" y="5320440"/>
            <a:ext cx="2076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在傍轴近似条件下</a:t>
            </a:r>
            <a:r>
              <a:rPr lang="zh-CN" altLang="en-US" b="1" dirty="0" smtClean="0"/>
              <a:t>：</a:t>
            </a:r>
            <a:endParaRPr lang="en-US" altLang="zh-CN" b="1" dirty="0" smtClean="0"/>
          </a:p>
        </p:txBody>
      </p:sp>
      <p:graphicFrame>
        <p:nvGraphicFramePr>
          <p:cNvPr id="14" name="对象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719416"/>
              </p:ext>
            </p:extLst>
          </p:nvPr>
        </p:nvGraphicFramePr>
        <p:xfrm>
          <a:off x="2164406" y="5732261"/>
          <a:ext cx="44450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1" name="Equation" r:id="rId10" imgW="4444920" imgH="723600" progId="Equation.DSMT4">
                  <p:embed/>
                </p:oleObj>
              </mc:Choice>
              <mc:Fallback>
                <p:oleObj name="Equation" r:id="rId10" imgW="4444920" imgH="723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64406" y="5732261"/>
                        <a:ext cx="44450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76634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E652D53-DFEC-4B4A-8CBC-D9598EB87D2E}"/>
              </a:ext>
            </a:extLst>
          </p:cNvPr>
          <p:cNvSpPr/>
          <p:nvPr/>
        </p:nvSpPr>
        <p:spPr>
          <a:xfrm>
            <a:off x="0" y="198641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 THE FRESNEL TRANSFORM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2239578" y="2478402"/>
            <a:ext cx="46648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/>
              <a:t>角谱</a:t>
            </a:r>
            <a:r>
              <a:rPr lang="zh-CN" altLang="en-US" sz="2400" b="1" dirty="0" smtClean="0"/>
              <a:t>衍射</a:t>
            </a:r>
            <a:endParaRPr lang="en-US" altLang="zh-CN" sz="2400" b="1" dirty="0" smtClean="0"/>
          </a:p>
          <a:p>
            <a:pPr algn="ctr"/>
            <a:endParaRPr lang="en-US" altLang="zh-CN" sz="2400" b="1" dirty="0"/>
          </a:p>
          <a:p>
            <a:pPr algn="ctr"/>
            <a:r>
              <a:rPr lang="zh-CN" altLang="en-US" sz="2400" b="1" dirty="0"/>
              <a:t>在傍轴近似条件</a:t>
            </a:r>
            <a:r>
              <a:rPr lang="zh-CN" altLang="en-US" sz="2400" b="1" dirty="0" smtClean="0"/>
              <a:t>下，</a:t>
            </a:r>
            <a:r>
              <a:rPr lang="zh-CN" altLang="en-US" sz="2400" b="1" dirty="0"/>
              <a:t>得到</a:t>
            </a:r>
            <a:endParaRPr lang="en-US" altLang="zh-CN" sz="2400" b="1" dirty="0" smtClean="0"/>
          </a:p>
          <a:p>
            <a:pPr algn="ctr"/>
            <a:endParaRPr lang="en-US" altLang="zh-CN" sz="2400" b="1" dirty="0"/>
          </a:p>
          <a:p>
            <a:pPr algn="ctr"/>
            <a:r>
              <a:rPr lang="zh-CN" altLang="en-US" sz="2400" b="1" dirty="0" smtClean="0"/>
              <a:t>菲</a:t>
            </a:r>
            <a:r>
              <a:rPr lang="zh-CN" altLang="en-US" sz="2400" b="1" dirty="0"/>
              <a:t>涅尔衍射</a:t>
            </a:r>
            <a:endParaRPr lang="en-US" altLang="zh-CN" sz="2400" b="1" dirty="0"/>
          </a:p>
          <a:p>
            <a:pPr algn="ctr"/>
            <a:endParaRPr lang="en-US" altLang="zh-CN" sz="2400" b="1" dirty="0" smtClean="0"/>
          </a:p>
          <a:p>
            <a:pPr algn="ctr"/>
            <a:r>
              <a:rPr lang="zh-CN" altLang="en-US" sz="2400" b="1" dirty="0" smtClean="0"/>
              <a:t>继续增大衍射距离</a:t>
            </a:r>
            <a:r>
              <a:rPr lang="zh-CN" altLang="en-US" sz="2400" b="1" dirty="0"/>
              <a:t>，</a:t>
            </a:r>
            <a:r>
              <a:rPr lang="zh-CN" altLang="en-US" sz="2400" b="1" dirty="0" smtClean="0"/>
              <a:t>得到</a:t>
            </a:r>
            <a:endParaRPr lang="en-US" altLang="zh-CN" sz="2400" b="1" dirty="0" smtClean="0"/>
          </a:p>
          <a:p>
            <a:pPr algn="ctr"/>
            <a:endParaRPr lang="en-US" altLang="zh-CN" sz="2400" b="1" dirty="0"/>
          </a:p>
          <a:p>
            <a:pPr algn="ctr"/>
            <a:r>
              <a:rPr lang="zh-CN" altLang="en-US" sz="2400" b="1" dirty="0" smtClean="0"/>
              <a:t>夫琅禾费衍射</a:t>
            </a:r>
            <a:endParaRPr lang="zh-CN" altLang="en-US" sz="2400" b="1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角谱衍射、菲</a:t>
            </a:r>
            <a:r>
              <a:rPr lang="zh-CN" altLang="en-US" sz="2800" b="1" dirty="0"/>
              <a:t>涅尔</a:t>
            </a:r>
            <a:r>
              <a:rPr lang="zh-CN" altLang="en-US" sz="2800" b="1" dirty="0" smtClean="0"/>
              <a:t>衍射、</a:t>
            </a:r>
            <a:r>
              <a:rPr lang="zh-CN" altLang="en-US" sz="2800" b="1" dirty="0"/>
              <a:t>夫琅禾费衍射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430645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2963" y="3086842"/>
            <a:ext cx="803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谢谢！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40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953075C-DA52-40AA-8BEC-8AC64CA0A13E}"/>
              </a:ext>
            </a:extLst>
          </p:cNvPr>
          <p:cNvSpPr/>
          <p:nvPr/>
        </p:nvSpPr>
        <p:spPr>
          <a:xfrm>
            <a:off x="31025" y="292762"/>
            <a:ext cx="63003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 FRAUNHOFER DIFFRACTION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夫琅禾费衍射</a:t>
            </a:r>
            <a:endParaRPr lang="zh-CN" altLang="en-US" sz="2800" b="1" dirty="0"/>
          </a:p>
        </p:txBody>
      </p:sp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16DFF108-A846-4AEC-AEEB-25471EF9929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89552" y="1886373"/>
          <a:ext cx="4948237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66" name="Equation" r:id="rId4" imgW="2755800" imgH="495000" progId="Equation.DSMT4">
                  <p:embed/>
                </p:oleObj>
              </mc:Choice>
              <mc:Fallback>
                <p:oleObj name="Equation" r:id="rId4" imgW="2755800" imgH="495000" progId="Equation.DSMT4">
                  <p:embed/>
                  <p:pic>
                    <p:nvPicPr>
                      <p:cNvPr id="15" name="对象 14">
                        <a:extLst>
                          <a:ext uri="{FF2B5EF4-FFF2-40B4-BE49-F238E27FC236}">
                            <a16:creationId xmlns:a16="http://schemas.microsoft.com/office/drawing/2014/main" id="{16DFF108-A846-4AEC-AEEB-25471EF992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89552" y="1886373"/>
                        <a:ext cx="4948237" cy="890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665" y="3635141"/>
            <a:ext cx="4179766" cy="2466164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0" y="6197063"/>
            <a:ext cx="4731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err="1" smtClean="0"/>
              <a:t>z1</a:t>
            </a:r>
            <a:r>
              <a:rPr lang="zh-CN" altLang="en-US" b="1" dirty="0" smtClean="0"/>
              <a:t>平面上有限孔径（</a:t>
            </a:r>
            <a:r>
              <a:rPr lang="en-US" altLang="zh-CN" b="1" dirty="0" err="1" smtClean="0"/>
              <a:t>x1,y1</a:t>
            </a:r>
            <a:r>
              <a:rPr lang="zh-CN" altLang="en-US" b="1" dirty="0" smtClean="0"/>
              <a:t>有限积分区域）</a:t>
            </a:r>
            <a:endParaRPr lang="zh-CN" altLang="en-US" b="1" dirty="0"/>
          </a:p>
        </p:txBody>
      </p:sp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8B34DDF6-01D3-4F41-B34A-BD472FB580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0392858"/>
              </p:ext>
            </p:extLst>
          </p:nvPr>
        </p:nvGraphicFramePr>
        <p:xfrm>
          <a:off x="5661623" y="4558916"/>
          <a:ext cx="1759254" cy="5064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67" name="Equation" r:id="rId7" imgW="838080" imgH="241200" progId="Equation.DSMT4">
                  <p:embed/>
                </p:oleObj>
              </mc:Choice>
              <mc:Fallback>
                <p:oleObj name="Equation" r:id="rId7" imgW="838080" imgH="241200" progId="Equation.DSMT4">
                  <p:embed/>
                  <p:pic>
                    <p:nvPicPr>
                      <p:cNvPr id="18" name="对象 17">
                        <a:extLst>
                          <a:ext uri="{FF2B5EF4-FFF2-40B4-BE49-F238E27FC236}">
                            <a16:creationId xmlns:a16="http://schemas.microsoft.com/office/drawing/2014/main" id="{8B34DDF6-01D3-4F41-B34A-BD472FB580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661623" y="4558916"/>
                        <a:ext cx="1759254" cy="5064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901406B5-E8EF-430F-A5DB-DFEC4ECD44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9535237"/>
              </p:ext>
            </p:extLst>
          </p:nvPr>
        </p:nvGraphicFramePr>
        <p:xfrm>
          <a:off x="5697501" y="5065368"/>
          <a:ext cx="1551100" cy="8675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68" name="Equation" r:id="rId9" imgW="749160" imgH="419040" progId="Equation.DSMT4">
                  <p:embed/>
                </p:oleObj>
              </mc:Choice>
              <mc:Fallback>
                <p:oleObj name="Equation" r:id="rId9" imgW="749160" imgH="419040" progId="Equation.DSMT4">
                  <p:embed/>
                  <p:pic>
                    <p:nvPicPr>
                      <p:cNvPr id="20" name="对象 19">
                        <a:extLst>
                          <a:ext uri="{FF2B5EF4-FFF2-40B4-BE49-F238E27FC236}">
                            <a16:creationId xmlns:a16="http://schemas.microsoft.com/office/drawing/2014/main" id="{901406B5-E8EF-430F-A5DB-DFEC4ECD44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697501" y="5065368"/>
                        <a:ext cx="1551100" cy="8675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5334329" y="3889552"/>
            <a:ext cx="2277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夫琅禾费衍射条件：</a:t>
            </a:r>
            <a:endParaRPr lang="en-US" altLang="zh-CN" b="1" dirty="0" smtClean="0"/>
          </a:p>
          <a:p>
            <a:r>
              <a:rPr lang="zh-CN" altLang="en-US" b="1" dirty="0" smtClean="0"/>
              <a:t>（远场衍射）</a:t>
            </a:r>
            <a:endParaRPr lang="zh-CN" altLang="en-US" b="1" dirty="0"/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4101868"/>
              </p:ext>
            </p:extLst>
          </p:nvPr>
        </p:nvGraphicFramePr>
        <p:xfrm>
          <a:off x="3292475" y="2701925"/>
          <a:ext cx="474027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69" name="Equation" r:id="rId11" imgW="2730240" imgH="482400" progId="Equation.DSMT4">
                  <p:embed/>
                </p:oleObj>
              </mc:Choice>
              <mc:Fallback>
                <p:oleObj name="Equation" r:id="rId11" imgW="273024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292475" y="2701925"/>
                        <a:ext cx="4740275" cy="83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63989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2220424" y="2280693"/>
            <a:ext cx="51318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1</a:t>
            </a:r>
            <a:r>
              <a:rPr lang="zh-CN" altLang="en-US" b="1" dirty="0"/>
              <a:t>、球面波可以局部近似</a:t>
            </a:r>
            <a:r>
              <a:rPr lang="zh-CN" altLang="en-US" b="1" dirty="0" smtClean="0"/>
              <a:t>成平面波时</a:t>
            </a:r>
            <a:endParaRPr lang="en-US" altLang="zh-CN" b="1" dirty="0" smtClean="0"/>
          </a:p>
          <a:p>
            <a:endParaRPr lang="en-US" altLang="zh-CN" b="1" dirty="0" smtClean="0"/>
          </a:p>
          <a:p>
            <a:endParaRPr lang="en-US" altLang="zh-CN" b="1" dirty="0" smtClean="0"/>
          </a:p>
          <a:p>
            <a:r>
              <a:rPr lang="en-US" altLang="zh-CN" b="1" dirty="0" smtClean="0"/>
              <a:t>2</a:t>
            </a:r>
            <a:r>
              <a:rPr lang="zh-CN" altLang="en-US" b="1" dirty="0" smtClean="0"/>
              <a:t>、有限孔径的衍射光波场可以近似为球面波时</a:t>
            </a:r>
            <a:endParaRPr lang="en-US" altLang="zh-CN" b="1" dirty="0" smtClean="0"/>
          </a:p>
          <a:p>
            <a:endParaRPr lang="en-US" altLang="zh-CN" b="1" dirty="0" smtClean="0"/>
          </a:p>
          <a:p>
            <a:endParaRPr lang="en-US" altLang="zh-CN" b="1" dirty="0"/>
          </a:p>
          <a:p>
            <a:r>
              <a:rPr lang="en-US" altLang="zh-CN" b="1" dirty="0" smtClean="0"/>
              <a:t>3</a:t>
            </a:r>
            <a:r>
              <a:rPr lang="zh-CN" altLang="en-US" b="1" dirty="0" smtClean="0"/>
              <a:t>、光场强度随衍射距离线性衰减时</a:t>
            </a:r>
            <a:endParaRPr lang="en-US" altLang="zh-CN" b="1" dirty="0" smtClean="0"/>
          </a:p>
          <a:p>
            <a:endParaRPr lang="en-US" altLang="zh-CN" b="1" dirty="0" smtClean="0"/>
          </a:p>
          <a:p>
            <a:endParaRPr lang="en-US" altLang="zh-CN" b="1" dirty="0"/>
          </a:p>
          <a:p>
            <a:r>
              <a:rPr lang="en-US" altLang="zh-CN" b="1" dirty="0" smtClean="0"/>
              <a:t>4</a:t>
            </a:r>
            <a:r>
              <a:rPr lang="zh-CN" altLang="en-US" b="1" dirty="0" smtClean="0"/>
              <a:t>、光场分布只与光测角度有关时</a:t>
            </a:r>
            <a:endParaRPr lang="en-US" altLang="zh-CN" b="1" dirty="0" smtClean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7B87939-2B50-4BF7-ABDE-3289583B7F6B}"/>
              </a:ext>
            </a:extLst>
          </p:cNvPr>
          <p:cNvSpPr/>
          <p:nvPr/>
        </p:nvSpPr>
        <p:spPr>
          <a:xfrm>
            <a:off x="0" y="198641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THE FRESNEL REGION</a:t>
            </a:r>
          </a:p>
        </p:txBody>
      </p:sp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283C4DC3-F557-4F08-8E36-077AB885D7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5624725"/>
              </p:ext>
            </p:extLst>
          </p:nvPr>
        </p:nvGraphicFramePr>
        <p:xfrm>
          <a:off x="3750649" y="4169973"/>
          <a:ext cx="715056" cy="6157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6" name="Equation" r:id="rId4" imgW="457200" imgH="393480" progId="Equation.DSMT4">
                  <p:embed/>
                </p:oleObj>
              </mc:Choice>
              <mc:Fallback>
                <p:oleObj name="Equation" r:id="rId4" imgW="4572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50649" y="4169973"/>
                        <a:ext cx="715056" cy="6157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716A557E-F5D8-494F-B549-F6E84F4B1D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998285"/>
              </p:ext>
            </p:extLst>
          </p:nvPr>
        </p:nvGraphicFramePr>
        <p:xfrm>
          <a:off x="2785057" y="5143015"/>
          <a:ext cx="2646241" cy="666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7" name="Equation" r:id="rId6" imgW="1562040" imgH="393480" progId="Equation.DSMT4">
                  <p:embed/>
                </p:oleObj>
              </mc:Choice>
              <mc:Fallback>
                <p:oleObj name="Equation" r:id="rId6" imgW="15620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85057" y="5143015"/>
                        <a:ext cx="2646241" cy="6669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远场的定义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972746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7B87939-2B50-4BF7-ABDE-3289583B7F6B}"/>
              </a:ext>
            </a:extLst>
          </p:cNvPr>
          <p:cNvSpPr/>
          <p:nvPr/>
        </p:nvSpPr>
        <p:spPr>
          <a:xfrm>
            <a:off x="0" y="198641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THE FRESNEL REGION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17B0AB1-6EDA-46D4-9258-AAF4FEF9A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433" y="2191008"/>
            <a:ext cx="7011133" cy="4135652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菲涅尔域：</a:t>
            </a:r>
            <a:r>
              <a:rPr lang="zh-CN" altLang="en-US" sz="2400" b="1" dirty="0" smtClean="0"/>
              <a:t>近场与远场之间的区域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795986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7B87939-2B50-4BF7-ABDE-3289583B7F6B}"/>
              </a:ext>
            </a:extLst>
          </p:cNvPr>
          <p:cNvSpPr/>
          <p:nvPr/>
        </p:nvSpPr>
        <p:spPr>
          <a:xfrm>
            <a:off x="0" y="198641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THE FRESNEL REGION</a:t>
            </a: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0CE16833-130D-4244-A5CA-C22B095271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376203"/>
              </p:ext>
            </p:extLst>
          </p:nvPr>
        </p:nvGraphicFramePr>
        <p:xfrm>
          <a:off x="2876548" y="3075185"/>
          <a:ext cx="3390904" cy="857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64" name="Equation" r:id="rId4" imgW="2209680" imgH="558720" progId="Equation.DSMT4">
                  <p:embed/>
                </p:oleObj>
              </mc:Choice>
              <mc:Fallback>
                <p:oleObj name="Equation" r:id="rId4" imgW="2209680" imgH="55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76548" y="3075185"/>
                        <a:ext cx="3390904" cy="8574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900897B2-6B1C-4177-A4C6-415C400CFE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1743414"/>
              </p:ext>
            </p:extLst>
          </p:nvPr>
        </p:nvGraphicFramePr>
        <p:xfrm>
          <a:off x="1116013" y="4702175"/>
          <a:ext cx="691197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65" name="Equation" r:id="rId6" imgW="4520880" imgH="431640" progId="Equation.DSMT4">
                  <p:embed/>
                </p:oleObj>
              </mc:Choice>
              <mc:Fallback>
                <p:oleObj name="Equation" r:id="rId6" imgW="45208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16013" y="4702175"/>
                        <a:ext cx="6911975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028F5D29-AF7B-42D3-9BAC-DA4B30DDC4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4139999"/>
              </p:ext>
            </p:extLst>
          </p:nvPr>
        </p:nvGraphicFramePr>
        <p:xfrm>
          <a:off x="1703418" y="5537868"/>
          <a:ext cx="3819495" cy="7018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66" name="Equation" r:id="rId8" imgW="2349360" imgH="431640" progId="Equation.DSMT4">
                  <p:embed/>
                </p:oleObj>
              </mc:Choice>
              <mc:Fallback>
                <p:oleObj name="Equation" r:id="rId8" imgW="23493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703418" y="5537868"/>
                        <a:ext cx="3819495" cy="7018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887900B2-A1CB-4502-9F52-BB6D45FB18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6115616"/>
              </p:ext>
            </p:extLst>
          </p:nvPr>
        </p:nvGraphicFramePr>
        <p:xfrm>
          <a:off x="6279334" y="5707431"/>
          <a:ext cx="861541" cy="362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67" name="Equation" r:id="rId10" imgW="482400" imgH="203040" progId="Equation.DSMT4">
                  <p:embed/>
                </p:oleObj>
              </mc:Choice>
              <mc:Fallback>
                <p:oleObj name="Equation" r:id="rId10" imgW="4824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279334" y="5707431"/>
                        <a:ext cx="861541" cy="3627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菲涅尔域</a:t>
            </a:r>
            <a:endParaRPr lang="zh-CN" altLang="en-US" sz="2800" b="1" dirty="0"/>
          </a:p>
        </p:txBody>
      </p:sp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8042628"/>
              </p:ext>
            </p:extLst>
          </p:nvPr>
        </p:nvGraphicFramePr>
        <p:xfrm>
          <a:off x="2990346" y="2014067"/>
          <a:ext cx="49434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68" name="Equation" r:id="rId12" imgW="4943395" imgH="885858" progId="Equation.DSMT4">
                  <p:embed/>
                </p:oleObj>
              </mc:Choice>
              <mc:Fallback>
                <p:oleObj name="Equation" r:id="rId12" imgW="4943395" imgH="88585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990346" y="2014067"/>
                        <a:ext cx="4943475" cy="885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999830" y="3405175"/>
            <a:ext cx="990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其中：</a:t>
            </a:r>
            <a:endParaRPr lang="zh-CN" altLang="en-US" b="1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396724" y="2272313"/>
            <a:ext cx="259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惠更斯</a:t>
            </a:r>
            <a:r>
              <a:rPr lang="zh-CN" altLang="en-US" b="1" dirty="0"/>
              <a:t>－菲涅耳</a:t>
            </a:r>
            <a:r>
              <a:rPr lang="zh-CN" altLang="en-US" b="1" dirty="0" smtClean="0"/>
              <a:t>原理：</a:t>
            </a:r>
            <a:endParaRPr lang="en-US" altLang="zh-CN" b="1" dirty="0" smtClean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763792" y="4119363"/>
            <a:ext cx="6626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假设有                                                        ，进行泰勒展开：</a:t>
            </a:r>
            <a:endParaRPr lang="zh-CN" altLang="en-US" b="1" dirty="0"/>
          </a:p>
        </p:txBody>
      </p:sp>
      <p:graphicFrame>
        <p:nvGraphicFramePr>
          <p:cNvPr id="15" name="对象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9402920"/>
              </p:ext>
            </p:extLst>
          </p:nvPr>
        </p:nvGraphicFramePr>
        <p:xfrm>
          <a:off x="2584621" y="4094479"/>
          <a:ext cx="2590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69" name="Equation" r:id="rId14" imgW="2590861" imgH="419038" progId="Equation.DSMT4">
                  <p:embed/>
                </p:oleObj>
              </mc:Choice>
              <mc:Fallback>
                <p:oleObj name="Equation" r:id="rId14" imgW="2590861" imgH="419038" progId="Equation.DSMT4">
                  <p:embed/>
                  <p:pic>
                    <p:nvPicPr>
                      <p:cNvPr id="2" name="对象 1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584621" y="4094479"/>
                        <a:ext cx="25908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89860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7B87939-2B50-4BF7-ABDE-3289583B7F6B}"/>
              </a:ext>
            </a:extLst>
          </p:cNvPr>
          <p:cNvSpPr/>
          <p:nvPr/>
        </p:nvSpPr>
        <p:spPr>
          <a:xfrm>
            <a:off x="0" y="198641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THE FRESNEL REGION</a:t>
            </a:r>
          </a:p>
        </p:txBody>
      </p:sp>
      <p:graphicFrame>
        <p:nvGraphicFramePr>
          <p:cNvPr id="26" name="对象 25">
            <a:extLst>
              <a:ext uri="{FF2B5EF4-FFF2-40B4-BE49-F238E27FC236}">
                <a16:creationId xmlns:a16="http://schemas.microsoft.com/office/drawing/2014/main" id="{AEF9631E-5330-451C-BF7A-BA07E0D5A1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8576182"/>
              </p:ext>
            </p:extLst>
          </p:nvPr>
        </p:nvGraphicFramePr>
        <p:xfrm>
          <a:off x="3131863" y="2568201"/>
          <a:ext cx="3441970" cy="467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13" name="Equation" r:id="rId4" imgW="2057400" imgH="279360" progId="Equation.DSMT4">
                  <p:embed/>
                </p:oleObj>
              </mc:Choice>
              <mc:Fallback>
                <p:oleObj name="Equation" r:id="rId4" imgW="205740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31863" y="2568201"/>
                        <a:ext cx="3441970" cy="467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文本框 2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菲涅尔域</a:t>
            </a:r>
            <a:endParaRPr lang="zh-CN" altLang="en-US" sz="2800" b="1" dirty="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4392" y="3130111"/>
            <a:ext cx="4775216" cy="2972469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747149" y="6197063"/>
            <a:ext cx="6211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同时限制衍射孔径大小和观测视场大小（傍轴近似）</a:t>
            </a:r>
            <a:endParaRPr lang="zh-CN" altLang="en-US" b="1" dirty="0"/>
          </a:p>
        </p:txBody>
      </p:sp>
      <p:graphicFrame>
        <p:nvGraphicFramePr>
          <p:cNvPr id="18" name="对象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8767190"/>
              </p:ext>
            </p:extLst>
          </p:nvPr>
        </p:nvGraphicFramePr>
        <p:xfrm>
          <a:off x="2255563" y="1964822"/>
          <a:ext cx="17526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14" name="Equation" r:id="rId7" imgW="1752505" imgH="495150" progId="Equation.DSMT4">
                  <p:embed/>
                </p:oleObj>
              </mc:Choice>
              <mc:Fallback>
                <p:oleObj name="Equation" r:id="rId7" imgW="1752505" imgH="49515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255563" y="1964822"/>
                        <a:ext cx="1752600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对象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5310391"/>
              </p:ext>
            </p:extLst>
          </p:nvPr>
        </p:nvGraphicFramePr>
        <p:xfrm>
          <a:off x="5333999" y="1964822"/>
          <a:ext cx="1824786" cy="495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15" name="Equation" r:id="rId9" imgW="888840" imgH="241200" progId="Equation.DSMT4">
                  <p:embed/>
                </p:oleObj>
              </mc:Choice>
              <mc:Fallback>
                <p:oleObj name="Equation" r:id="rId9" imgW="888840" imgH="241200" progId="Equation.DSMT4">
                  <p:embed/>
                  <p:pic>
                    <p:nvPicPr>
                      <p:cNvPr id="18" name="对象 17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333999" y="1964822"/>
                        <a:ext cx="1824786" cy="4952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10218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7B87939-2B50-4BF7-ABDE-3289583B7F6B}"/>
              </a:ext>
            </a:extLst>
          </p:cNvPr>
          <p:cNvSpPr/>
          <p:nvPr/>
        </p:nvSpPr>
        <p:spPr>
          <a:xfrm>
            <a:off x="0" y="198641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THE FRESNEL REGION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900897B2-6B1C-4177-A4C6-415C400CFE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3829691"/>
              </p:ext>
            </p:extLst>
          </p:nvPr>
        </p:nvGraphicFramePr>
        <p:xfrm>
          <a:off x="1763792" y="3125269"/>
          <a:ext cx="691197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17" name="Equation" r:id="rId4" imgW="4520880" imgH="431640" progId="Equation.DSMT4">
                  <p:embed/>
                </p:oleObj>
              </mc:Choice>
              <mc:Fallback>
                <p:oleObj name="Equation" r:id="rId4" imgW="4520880" imgH="43164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900897B2-6B1C-4177-A4C6-415C400CFE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63792" y="3125269"/>
                        <a:ext cx="6911975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028F5D29-AF7B-42D3-9BAC-DA4B30DDC4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7821552"/>
              </p:ext>
            </p:extLst>
          </p:nvPr>
        </p:nvGraphicFramePr>
        <p:xfrm>
          <a:off x="858838" y="5341938"/>
          <a:ext cx="55118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18" name="Equation" r:id="rId6" imgW="3390840" imgH="495000" progId="Equation.DSMT4">
                  <p:embed/>
                </p:oleObj>
              </mc:Choice>
              <mc:Fallback>
                <p:oleObj name="Equation" r:id="rId6" imgW="3390840" imgH="4950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028F5D29-AF7B-42D3-9BAC-DA4B30DDC4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58838" y="5341938"/>
                        <a:ext cx="5511800" cy="80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887900B2-A1CB-4502-9F52-BB6D45FB18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4475940"/>
              </p:ext>
            </p:extLst>
          </p:nvPr>
        </p:nvGraphicFramePr>
        <p:xfrm>
          <a:off x="7255517" y="5563786"/>
          <a:ext cx="861541" cy="362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19" name="Equation" r:id="rId8" imgW="482400" imgH="203040" progId="Equation.DSMT4">
                  <p:embed/>
                </p:oleObj>
              </mc:Choice>
              <mc:Fallback>
                <p:oleObj name="Equation" r:id="rId8" imgW="482400" imgH="20304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887900B2-A1CB-4502-9F52-BB6D45FB18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255517" y="5563786"/>
                        <a:ext cx="861541" cy="3627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菲涅尔域</a:t>
            </a:r>
            <a:endParaRPr lang="zh-CN" altLang="en-US" sz="2800" b="1" dirty="0"/>
          </a:p>
        </p:txBody>
      </p:sp>
      <p:graphicFrame>
        <p:nvGraphicFramePr>
          <p:cNvPr id="10" name="对象 9"/>
          <p:cNvGraphicFramePr>
            <a:graphicFrameLocks noChangeAspect="1"/>
          </p:cNvGraphicFramePr>
          <p:nvPr/>
        </p:nvGraphicFramePr>
        <p:xfrm>
          <a:off x="2990346" y="2014067"/>
          <a:ext cx="49434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0" name="Equation" r:id="rId10" imgW="4943395" imgH="885858" progId="Equation.DSMT4">
                  <p:embed/>
                </p:oleObj>
              </mc:Choice>
              <mc:Fallback>
                <p:oleObj name="Equation" r:id="rId10" imgW="4943395" imgH="885858" progId="Equation.DSMT4">
                  <p:embed/>
                  <p:pic>
                    <p:nvPicPr>
                      <p:cNvPr id="10" name="对象 9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990346" y="2014067"/>
                        <a:ext cx="4943475" cy="885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940276" y="3265867"/>
            <a:ext cx="990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其中：</a:t>
            </a:r>
            <a:endParaRPr lang="zh-CN" altLang="en-US" b="1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396724" y="2272313"/>
            <a:ext cx="259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惠更斯</a:t>
            </a:r>
            <a:r>
              <a:rPr lang="zh-CN" altLang="en-US" b="1" dirty="0"/>
              <a:t>－菲涅耳</a:t>
            </a:r>
            <a:r>
              <a:rPr lang="zh-CN" altLang="en-US" b="1" dirty="0" smtClean="0"/>
              <a:t>原理：</a:t>
            </a:r>
            <a:endParaRPr lang="en-US" altLang="zh-CN" b="1" dirty="0" smtClean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763792" y="4119363"/>
            <a:ext cx="1226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若满足：</a:t>
            </a:r>
            <a:endParaRPr lang="zh-CN" altLang="en-US" b="1" dirty="0"/>
          </a:p>
        </p:txBody>
      </p:sp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4A07EC05-B521-422E-B390-951B80F018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2617867"/>
              </p:ext>
            </p:extLst>
          </p:nvPr>
        </p:nvGraphicFramePr>
        <p:xfrm>
          <a:off x="2876548" y="3823417"/>
          <a:ext cx="2278854" cy="828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1" name="Equation" r:id="rId12" imgW="1257120" imgH="457200" progId="Equation.DSMT4">
                  <p:embed/>
                </p:oleObj>
              </mc:Choice>
              <mc:Fallback>
                <p:oleObj name="Equation" r:id="rId12" imgW="1257120" imgH="4572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4A07EC05-B521-422E-B390-951B80F018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876548" y="3823417"/>
                        <a:ext cx="2278854" cy="8286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AEF9631E-5330-451C-BF7A-BA07E0D5A1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5597716"/>
              </p:ext>
            </p:extLst>
          </p:nvPr>
        </p:nvGraphicFramePr>
        <p:xfrm>
          <a:off x="2827642" y="4752071"/>
          <a:ext cx="3441970" cy="467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2" name="Equation" r:id="rId14" imgW="2057400" imgH="279360" progId="Equation.DSMT4">
                  <p:embed/>
                </p:oleObj>
              </mc:Choice>
              <mc:Fallback>
                <p:oleObj name="Equation" r:id="rId14" imgW="2057400" imgH="279360" progId="Equation.DSMT4">
                  <p:embed/>
                  <p:pic>
                    <p:nvPicPr>
                      <p:cNvPr id="26" name="对象 25">
                        <a:extLst>
                          <a:ext uri="{FF2B5EF4-FFF2-40B4-BE49-F238E27FC236}">
                            <a16:creationId xmlns:a16="http://schemas.microsoft.com/office/drawing/2014/main" id="{AEF9631E-5330-451C-BF7A-BA07E0D5A1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827642" y="4752071"/>
                        <a:ext cx="3441970" cy="467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本框 15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763792" y="4763371"/>
            <a:ext cx="1226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因为有：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582235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900897B2-6B1C-4177-A4C6-415C400CFE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2622136"/>
              </p:ext>
            </p:extLst>
          </p:nvPr>
        </p:nvGraphicFramePr>
        <p:xfrm>
          <a:off x="2990346" y="2967760"/>
          <a:ext cx="3592513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7" name="Equation" r:id="rId4" imgW="2349360" imgH="431640" progId="Equation.DSMT4">
                  <p:embed/>
                </p:oleObj>
              </mc:Choice>
              <mc:Fallback>
                <p:oleObj name="Equation" r:id="rId4" imgW="2349360" imgH="43164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900897B2-6B1C-4177-A4C6-415C400CFE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90346" y="2967760"/>
                        <a:ext cx="3592513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菲涅尔衍射</a:t>
            </a:r>
            <a:endParaRPr lang="zh-CN" altLang="en-US" sz="2800" b="1" dirty="0"/>
          </a:p>
        </p:txBody>
      </p:sp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657918"/>
              </p:ext>
            </p:extLst>
          </p:nvPr>
        </p:nvGraphicFramePr>
        <p:xfrm>
          <a:off x="2990346" y="2014067"/>
          <a:ext cx="49434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8" name="Equation" r:id="rId6" imgW="4943395" imgH="885858" progId="Equation.DSMT4">
                  <p:embed/>
                </p:oleObj>
              </mc:Choice>
              <mc:Fallback>
                <p:oleObj name="Equation" r:id="rId6" imgW="4943395" imgH="885858" progId="Equation.DSMT4">
                  <p:embed/>
                  <p:pic>
                    <p:nvPicPr>
                      <p:cNvPr id="10" name="对象 9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90346" y="2014067"/>
                        <a:ext cx="4943475" cy="885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999830" y="3107839"/>
            <a:ext cx="990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其中：</a:t>
            </a:r>
            <a:endParaRPr lang="zh-CN" altLang="en-US" b="1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396724" y="2272313"/>
            <a:ext cx="259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惠更斯</a:t>
            </a:r>
            <a:r>
              <a:rPr lang="zh-CN" altLang="en-US" b="1" dirty="0"/>
              <a:t>－菲涅耳</a:t>
            </a:r>
            <a:r>
              <a:rPr lang="zh-CN" altLang="en-US" b="1" dirty="0" smtClean="0"/>
              <a:t>原理：</a:t>
            </a:r>
            <a:endParaRPr lang="en-US" altLang="zh-CN" b="1" dirty="0" smtClean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858838" y="4681280"/>
            <a:ext cx="2709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在傍轴近似条件下，有：</a:t>
            </a:r>
            <a:endParaRPr lang="zh-CN" altLang="en-US" b="1" dirty="0"/>
          </a:p>
        </p:txBody>
      </p:sp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E4CC1359-D53C-432F-B35D-47172C4011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4361764"/>
              </p:ext>
            </p:extLst>
          </p:nvPr>
        </p:nvGraphicFramePr>
        <p:xfrm>
          <a:off x="3629988" y="4450344"/>
          <a:ext cx="1055687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9" name="Equation" r:id="rId8" imgW="571320" imgH="431640" progId="Equation.DSMT4">
                  <p:embed/>
                </p:oleObj>
              </mc:Choice>
              <mc:Fallback>
                <p:oleObj name="Equation" r:id="rId8" imgW="571320" imgH="43164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E4CC1359-D53C-432F-B35D-47172C4011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629988" y="4450344"/>
                        <a:ext cx="1055687" cy="798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9C9BD793-E8AD-4E8C-905D-83538B16A7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8945723"/>
              </p:ext>
            </p:extLst>
          </p:nvPr>
        </p:nvGraphicFramePr>
        <p:xfrm>
          <a:off x="2865438" y="3684588"/>
          <a:ext cx="384175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90" name="Equation" r:id="rId10" imgW="1815840" imgH="330120" progId="Equation.DSMT4">
                  <p:embed/>
                </p:oleObj>
              </mc:Choice>
              <mc:Fallback>
                <p:oleObj name="Equation" r:id="rId10" imgW="1815840" imgH="33012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9C9BD793-E8AD-4E8C-905D-83538B16A7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865438" y="3684588"/>
                        <a:ext cx="3841750" cy="698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4EEDC3A8-E000-412A-99F8-CC0454A98E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1892891"/>
              </p:ext>
            </p:extLst>
          </p:nvPr>
        </p:nvGraphicFramePr>
        <p:xfrm>
          <a:off x="2663321" y="5448300"/>
          <a:ext cx="5270500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91" name="Equation" r:id="rId12" imgW="3352680" imgH="482400" progId="Equation.DSMT4">
                  <p:embed/>
                </p:oleObj>
              </mc:Choice>
              <mc:Fallback>
                <p:oleObj name="Equation" r:id="rId12" imgW="3352680" imgH="4824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4EEDC3A8-E000-412A-99F8-CC0454A98E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663321" y="5448300"/>
                        <a:ext cx="5270500" cy="757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文本框 2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059725" y="5642253"/>
            <a:ext cx="1860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菲涅尔</a:t>
            </a:r>
            <a:r>
              <a:rPr lang="zh-CN" altLang="en-US" b="1" dirty="0" smtClean="0"/>
              <a:t>衍射：</a:t>
            </a:r>
            <a:endParaRPr lang="en-US" altLang="zh-CN" b="1" dirty="0" smtClean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7B87939-2B50-4BF7-ABDE-3289583B7F6B}"/>
              </a:ext>
            </a:extLst>
          </p:cNvPr>
          <p:cNvSpPr/>
          <p:nvPr/>
        </p:nvSpPr>
        <p:spPr>
          <a:xfrm>
            <a:off x="0" y="198641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THE FRESNEL REGION</a:t>
            </a:r>
          </a:p>
        </p:txBody>
      </p:sp>
    </p:spTree>
    <p:extLst>
      <p:ext uri="{BB962C8B-B14F-4D97-AF65-F5344CB8AC3E}">
        <p14:creationId xmlns:p14="http://schemas.microsoft.com/office/powerpoint/2010/main" val="23340044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菲涅尔衍射与夫琅禾费衍射的区别</a:t>
            </a:r>
            <a:endParaRPr lang="en-US" altLang="zh-CN" sz="2800" b="1" dirty="0" smtClean="0"/>
          </a:p>
          <a:p>
            <a:pPr algn="ctr"/>
            <a:endParaRPr lang="en-US" altLang="zh-CN" sz="2800" b="1" dirty="0" smtClean="0"/>
          </a:p>
          <a:p>
            <a:pPr algn="ctr"/>
            <a:r>
              <a:rPr lang="zh-CN" altLang="en-US" b="1" dirty="0" smtClean="0"/>
              <a:t>（点光源发出球面波的抛物面近似和平面近似）</a:t>
            </a:r>
            <a:endParaRPr lang="zh-CN" altLang="en-US" b="1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7B87939-2B50-4BF7-ABDE-3289583B7F6B}"/>
              </a:ext>
            </a:extLst>
          </p:cNvPr>
          <p:cNvSpPr/>
          <p:nvPr/>
        </p:nvSpPr>
        <p:spPr>
          <a:xfrm>
            <a:off x="0" y="198641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THE FRESNEL REGION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643" y="2609825"/>
            <a:ext cx="4857143" cy="3714286"/>
          </a:xfrm>
          <a:prstGeom prst="rect">
            <a:avLst/>
          </a:prstGeom>
        </p:spPr>
      </p:pic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4EEDC3A8-E000-412A-99F8-CC0454A98E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833264"/>
              </p:ext>
            </p:extLst>
          </p:nvPr>
        </p:nvGraphicFramePr>
        <p:xfrm>
          <a:off x="3528294" y="5705925"/>
          <a:ext cx="5270500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3" name="Equation" r:id="rId5" imgW="3352680" imgH="482400" progId="Equation.DSMT4">
                  <p:embed/>
                </p:oleObj>
              </mc:Choice>
              <mc:Fallback>
                <p:oleObj name="Equation" r:id="rId5" imgW="3352680" imgH="482400" progId="Equation.DSMT4">
                  <p:embed/>
                  <p:pic>
                    <p:nvPicPr>
                      <p:cNvPr id="20" name="对象 19">
                        <a:extLst>
                          <a:ext uri="{FF2B5EF4-FFF2-40B4-BE49-F238E27FC236}">
                            <a16:creationId xmlns:a16="http://schemas.microsoft.com/office/drawing/2014/main" id="{4EEDC3A8-E000-412A-99F8-CC0454A98E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528294" y="5705925"/>
                        <a:ext cx="5270500" cy="757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3528294" y="5267067"/>
            <a:ext cx="1860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菲涅尔</a:t>
            </a:r>
            <a:r>
              <a:rPr lang="zh-CN" altLang="en-US" b="1" dirty="0" smtClean="0"/>
              <a:t>衍射：</a:t>
            </a:r>
            <a:endParaRPr lang="en-US" altLang="zh-CN" b="1" dirty="0" smtClean="0"/>
          </a:p>
        </p:txBody>
      </p:sp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3BE40463-A39B-4500-9227-53F85E1580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455945"/>
              </p:ext>
            </p:extLst>
          </p:nvPr>
        </p:nvGraphicFramePr>
        <p:xfrm>
          <a:off x="3299694" y="4044045"/>
          <a:ext cx="5727700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4" name="Equation" r:id="rId7" imgW="4012920" imgH="787320" progId="Equation.DSMT4">
                  <p:embed/>
                </p:oleObj>
              </mc:Choice>
              <mc:Fallback>
                <p:oleObj name="Equation" r:id="rId7" imgW="4012920" imgH="78732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3BE40463-A39B-4500-9227-53F85E1580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299694" y="4044045"/>
                        <a:ext cx="5727700" cy="1123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文本框 17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3528294" y="3639950"/>
            <a:ext cx="1860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夫琅禾费</a:t>
            </a:r>
            <a:r>
              <a:rPr lang="zh-CN" altLang="en-US" b="1" dirty="0" smtClean="0"/>
              <a:t>衍射：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4587299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2342</TotalTime>
  <Words>396</Words>
  <Application>Microsoft Office PowerPoint</Application>
  <PresentationFormat>全屏显示(4:3)</PresentationFormat>
  <Paragraphs>80</Paragraphs>
  <Slides>14</Slides>
  <Notes>14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DejaVu Sans</vt:lpstr>
      <vt:lpstr>等线</vt:lpstr>
      <vt:lpstr>等线 Light</vt:lpstr>
      <vt:lpstr>黑体</vt:lpstr>
      <vt:lpstr>宋体</vt:lpstr>
      <vt:lpstr>微软雅黑</vt:lpstr>
      <vt:lpstr>Arial</vt:lpstr>
      <vt:lpstr>Calibri</vt:lpstr>
      <vt:lpstr>Calibri Light</vt:lpstr>
      <vt:lpstr>Gill Sans MT</vt:lpstr>
      <vt:lpstr>Office 主题</vt:lpstr>
      <vt:lpstr>Equation</vt:lpstr>
      <vt:lpstr>MathType 7.0 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Jiasong Sun</dc:creator>
  <cp:lastModifiedBy>孙 佳嵩</cp:lastModifiedBy>
  <cp:revision>2985</cp:revision>
  <dcterms:created xsi:type="dcterms:W3CDTF">2015-07-07T08:23:00Z</dcterms:created>
  <dcterms:modified xsi:type="dcterms:W3CDTF">2021-01-03T15:26:45Z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2052-11.1.0.9929</vt:lpwstr>
  </property>
</Properties>
</file>