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332" r:id="rId2"/>
    <p:sldId id="325" r:id="rId3"/>
    <p:sldId id="335" r:id="rId4"/>
    <p:sldId id="336" r:id="rId5"/>
    <p:sldId id="326" r:id="rId6"/>
    <p:sldId id="337" r:id="rId7"/>
    <p:sldId id="338" r:id="rId8"/>
    <p:sldId id="339" r:id="rId9"/>
    <p:sldId id="341" r:id="rId10"/>
    <p:sldId id="342" r:id="rId11"/>
    <p:sldId id="343" r:id="rId12"/>
    <p:sldId id="340" r:id="rId13"/>
    <p:sldId id="344" r:id="rId14"/>
    <p:sldId id="33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2" autoAdjust="0"/>
    <p:restoredTop sz="95214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10998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effectLst/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 </a:t>
            </a:r>
            <a:endParaRPr lang="zh-CN" altLang="zh-CN" sz="1800" dirty="0">
              <a:effectLst/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effectLst/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 </a:t>
            </a:r>
            <a:endParaRPr lang="zh-CN" altLang="zh-CN" sz="1800" dirty="0">
              <a:effectLst/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59725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effectLst/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 </a:t>
            </a:r>
            <a:endParaRPr lang="zh-CN" altLang="zh-CN" sz="1800" dirty="0">
              <a:effectLst/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6864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4923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>
            <a:fillRect/>
          </a:stretch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8.wmf"/><Relationship Id="rId11" Type="http://schemas.openxmlformats.org/officeDocument/2006/relationships/image" Target="../media/image41.png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png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7.wmf"/><Relationship Id="rId10" Type="http://schemas.openxmlformats.org/officeDocument/2006/relationships/image" Target="../media/image9.wmf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36.jpeg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 smtClean="0"/>
              <a:t>18</a:t>
            </a:r>
            <a:r>
              <a:rPr lang="zh-CN" altLang="en-US" sz="2400" dirty="0"/>
              <a:t>讲、圆形</a:t>
            </a:r>
            <a:r>
              <a:rPr lang="zh-CN" altLang="en-US" sz="2400" dirty="0" smtClean="0"/>
              <a:t>孔径</a:t>
            </a:r>
            <a:r>
              <a:rPr lang="zh-CN" altLang="en-US" sz="2400" dirty="0"/>
              <a:t>的</a:t>
            </a:r>
            <a:r>
              <a:rPr lang="zh-CN" altLang="en-US" sz="2400" dirty="0" smtClean="0"/>
              <a:t>菲</a:t>
            </a:r>
            <a:r>
              <a:rPr lang="zh-CN" altLang="en-US" sz="2400" dirty="0"/>
              <a:t>涅尔</a:t>
            </a:r>
            <a:r>
              <a:rPr lang="zh-CN" altLang="en-US" sz="2400" dirty="0" smtClean="0"/>
              <a:t>衍射</a:t>
            </a:r>
            <a:endParaRPr lang="en-US" altLang="zh-CN" sz="2400" dirty="0" smtClean="0"/>
          </a:p>
          <a:p>
            <a:pPr algn="ctr"/>
            <a:r>
              <a:rPr lang="en-US" altLang="zh-CN" sz="2400" dirty="0" smtClean="0"/>
              <a:t>Lecture 18. Fresnel Diffraction from Circular Apertures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69688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EFAE6FA5-7AB5-4F2A-943A-624C99E44F9E}"/>
              </a:ext>
            </a:extLst>
          </p:cNvPr>
          <p:cNvSpPr/>
          <p:nvPr/>
        </p:nvSpPr>
        <p:spPr>
          <a:xfrm>
            <a:off x="-5788" y="195691"/>
            <a:ext cx="8241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FRESNEL ZONES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菲涅尔半波带</a:t>
            </a:r>
            <a:endParaRPr lang="zh-CN" altLang="en-US" sz="2800" b="1" dirty="0"/>
          </a:p>
        </p:txBody>
      </p:sp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513111EC-AFAC-4848-B4B1-0E4D80457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355723"/>
              </p:ext>
            </p:extLst>
          </p:nvPr>
        </p:nvGraphicFramePr>
        <p:xfrm>
          <a:off x="990600" y="1973263"/>
          <a:ext cx="3317875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8" name="Equation" r:id="rId3" imgW="1854000" imgH="634680" progId="Equation.DSMT4">
                  <p:embed/>
                </p:oleObj>
              </mc:Choice>
              <mc:Fallback>
                <p:oleObj name="Equation" r:id="rId3" imgW="1854000" imgH="6346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513111EC-AFAC-4848-B4B1-0E4D80457E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600" y="1973263"/>
                        <a:ext cx="3317875" cy="1135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对象 30">
            <a:extLst>
              <a:ext uri="{FF2B5EF4-FFF2-40B4-BE49-F238E27FC236}">
                <a16:creationId xmlns:a16="http://schemas.microsoft.com/office/drawing/2014/main" id="{A9335CA9-A080-4A88-8295-A2E2EF309C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712514"/>
              </p:ext>
            </p:extLst>
          </p:nvPr>
        </p:nvGraphicFramePr>
        <p:xfrm>
          <a:off x="899383" y="3603625"/>
          <a:ext cx="222885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9" name="Equation" r:id="rId5" imgW="1091880" imgH="495000" progId="Equation.DSMT4">
                  <p:embed/>
                </p:oleObj>
              </mc:Choice>
              <mc:Fallback>
                <p:oleObj name="Equation" r:id="rId5" imgW="1091880" imgH="4950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A9335CA9-A080-4A88-8295-A2E2EF309C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9383" y="3603625"/>
                        <a:ext cx="2228850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对象 31">
            <a:extLst>
              <a:ext uri="{FF2B5EF4-FFF2-40B4-BE49-F238E27FC236}">
                <a16:creationId xmlns:a16="http://schemas.microsoft.com/office/drawing/2014/main" id="{DE4A3A29-69CD-4002-AAB9-E402BF818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352457"/>
              </p:ext>
            </p:extLst>
          </p:nvPr>
        </p:nvGraphicFramePr>
        <p:xfrm>
          <a:off x="3767440" y="3486150"/>
          <a:ext cx="1868488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0" name="Equation" r:id="rId7" imgW="952200" imgH="634680" progId="Equation.DSMT4">
                  <p:embed/>
                </p:oleObj>
              </mc:Choice>
              <mc:Fallback>
                <p:oleObj name="Equation" r:id="rId7" imgW="952200" imgH="63468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DE4A3A29-69CD-4002-AAB9-E402BF8185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67440" y="3486150"/>
                        <a:ext cx="1868488" cy="12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对象 34">
            <a:extLst>
              <a:ext uri="{FF2B5EF4-FFF2-40B4-BE49-F238E27FC236}">
                <a16:creationId xmlns:a16="http://schemas.microsoft.com/office/drawing/2014/main" id="{441567BD-CB04-44C5-9065-414B86A357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744773"/>
              </p:ext>
            </p:extLst>
          </p:nvPr>
        </p:nvGraphicFramePr>
        <p:xfrm>
          <a:off x="1686454" y="5157053"/>
          <a:ext cx="1505470" cy="700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1" name="Equation" r:id="rId9" imgW="736560" imgH="342720" progId="Equation.DSMT4">
                  <p:embed/>
                </p:oleObj>
              </mc:Choice>
              <mc:Fallback>
                <p:oleObj name="Equation" r:id="rId9" imgW="736560" imgH="34272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441567BD-CB04-44C5-9065-414B86A357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86454" y="5157053"/>
                        <a:ext cx="1505470" cy="700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2691" y="4730750"/>
            <a:ext cx="2369947" cy="182144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99418" y="3218861"/>
            <a:ext cx="1857143" cy="3333333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192513" y="2029209"/>
            <a:ext cx="2870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只保留</a:t>
            </a:r>
            <a:r>
              <a:rPr lang="en-US" altLang="zh-CN" b="1" dirty="0" smtClean="0"/>
              <a:t>n</a:t>
            </a:r>
            <a:r>
              <a:rPr lang="zh-CN" altLang="en-US" b="1" dirty="0" smtClean="0"/>
              <a:t>的奇数项，</a:t>
            </a:r>
            <a:endParaRPr lang="en-US" altLang="zh-CN" b="1" dirty="0" smtClean="0"/>
          </a:p>
          <a:p>
            <a:pPr algn="ctr"/>
            <a:r>
              <a:rPr lang="zh-CN" altLang="en-US" b="1" dirty="0"/>
              <a:t>滤</a:t>
            </a:r>
            <a:r>
              <a:rPr lang="zh-CN" altLang="en-US" b="1" dirty="0" smtClean="0"/>
              <a:t>除偶数项，</a:t>
            </a:r>
            <a:endParaRPr lang="en-US" altLang="zh-CN" b="1" dirty="0" smtClean="0"/>
          </a:p>
          <a:p>
            <a:pPr algn="ctr"/>
            <a:r>
              <a:rPr lang="zh-CN" altLang="en-US" b="1" dirty="0"/>
              <a:t>则可以振幅干涉</a:t>
            </a:r>
            <a:r>
              <a:rPr lang="zh-CN" altLang="en-US" b="1" dirty="0" smtClean="0"/>
              <a:t>叠加，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形成聚焦光斑</a:t>
            </a:r>
            <a:endParaRPr lang="en-US" altLang="zh-CN" b="1" dirty="0" smtClean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30713" y="5488543"/>
            <a:ext cx="1649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半波</a:t>
            </a:r>
            <a:r>
              <a:rPr lang="zh-CN" altLang="en-US" b="1" dirty="0" smtClean="0"/>
              <a:t>带半径</a:t>
            </a:r>
            <a:r>
              <a:rPr lang="en-US" altLang="zh-CN" b="1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9044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EFAE6FA5-7AB5-4F2A-943A-624C99E44F9E}"/>
              </a:ext>
            </a:extLst>
          </p:cNvPr>
          <p:cNvSpPr/>
          <p:nvPr/>
        </p:nvSpPr>
        <p:spPr>
          <a:xfrm>
            <a:off x="-5788" y="195691"/>
            <a:ext cx="8241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FRESNEL ZONES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菲涅尔波带片（一</a:t>
            </a:r>
            <a:r>
              <a:rPr lang="zh-CN" altLang="en-US" sz="2800" b="1" dirty="0"/>
              <a:t>种</a:t>
            </a:r>
            <a:r>
              <a:rPr lang="zh-CN" altLang="en-US" sz="2800" b="1" dirty="0" smtClean="0"/>
              <a:t>特殊的透镜）</a:t>
            </a:r>
            <a:endParaRPr lang="zh-CN" altLang="en-US" sz="28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401" y="2023265"/>
            <a:ext cx="3961767" cy="3954013"/>
          </a:xfrm>
          <a:prstGeom prst="rect">
            <a:avLst/>
          </a:prstGeom>
        </p:spPr>
      </p:pic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41567BD-CB04-44C5-9065-414B86A357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564547"/>
              </p:ext>
            </p:extLst>
          </p:nvPr>
        </p:nvGraphicFramePr>
        <p:xfrm>
          <a:off x="3205442" y="5887245"/>
          <a:ext cx="1505470" cy="700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name="Equation" r:id="rId4" imgW="736560" imgH="342720" progId="Equation.DSMT4">
                  <p:embed/>
                </p:oleObj>
              </mc:Choice>
              <mc:Fallback>
                <p:oleObj name="Equation" r:id="rId4" imgW="736560" imgH="342720" progId="Equation.DSMT4">
                  <p:embed/>
                  <p:pic>
                    <p:nvPicPr>
                      <p:cNvPr id="35" name="对象 34">
                        <a:extLst>
                          <a:ext uri="{FF2B5EF4-FFF2-40B4-BE49-F238E27FC236}">
                            <a16:creationId xmlns:a16="http://schemas.microsoft.com/office/drawing/2014/main" id="{441567BD-CB04-44C5-9065-414B86A357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5442" y="5887245"/>
                        <a:ext cx="1505470" cy="700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749701" y="6218735"/>
            <a:ext cx="1649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半波</a:t>
            </a:r>
            <a:r>
              <a:rPr lang="zh-CN" altLang="en-US" b="1" dirty="0" smtClean="0"/>
              <a:t>带半径</a:t>
            </a:r>
            <a:r>
              <a:rPr lang="en-US" altLang="zh-CN" b="1" dirty="0" smtClean="0"/>
              <a:t>: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9418" y="3218861"/>
            <a:ext cx="1857143" cy="333333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192513" y="2029209"/>
            <a:ext cx="2870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只保留</a:t>
            </a:r>
            <a:r>
              <a:rPr lang="en-US" altLang="zh-CN" b="1" dirty="0" smtClean="0"/>
              <a:t>n</a:t>
            </a:r>
            <a:r>
              <a:rPr lang="zh-CN" altLang="en-US" b="1" dirty="0" smtClean="0"/>
              <a:t>的奇数项，</a:t>
            </a:r>
            <a:endParaRPr lang="en-US" altLang="zh-CN" b="1" dirty="0" smtClean="0"/>
          </a:p>
          <a:p>
            <a:pPr algn="ctr"/>
            <a:r>
              <a:rPr lang="zh-CN" altLang="en-US" b="1" dirty="0"/>
              <a:t>滤</a:t>
            </a:r>
            <a:r>
              <a:rPr lang="zh-CN" altLang="en-US" b="1" dirty="0" smtClean="0"/>
              <a:t>除偶数项，</a:t>
            </a:r>
            <a:endParaRPr lang="en-US" altLang="zh-CN" b="1" dirty="0" smtClean="0"/>
          </a:p>
          <a:p>
            <a:pPr algn="ctr"/>
            <a:r>
              <a:rPr lang="zh-CN" altLang="en-US" b="1" dirty="0"/>
              <a:t>则可以振幅干涉</a:t>
            </a:r>
            <a:r>
              <a:rPr lang="zh-CN" altLang="en-US" b="1" dirty="0" smtClean="0"/>
              <a:t>叠加，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形成聚焦光斑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19282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EFAE6FA5-7AB5-4F2A-943A-624C99E44F9E}"/>
              </a:ext>
            </a:extLst>
          </p:cNvPr>
          <p:cNvSpPr/>
          <p:nvPr/>
        </p:nvSpPr>
        <p:spPr>
          <a:xfrm>
            <a:off x="-5788" y="195691"/>
            <a:ext cx="8241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FRESNEL ZONES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</a:t>
            </a:r>
            <a:r>
              <a:rPr lang="zh-CN" altLang="en-US" sz="2800" b="1" dirty="0"/>
              <a:t>波带片与</a:t>
            </a:r>
            <a:r>
              <a:rPr lang="zh-CN" altLang="en-US" sz="2800" b="1" dirty="0" smtClean="0"/>
              <a:t>菲涅尔透镜的区别</a:t>
            </a:r>
            <a:endParaRPr lang="zh-CN" altLang="en-US" sz="2800" b="1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2071690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菲涅尔波带片：振幅调制</a:t>
            </a:r>
            <a:r>
              <a:rPr lang="en-US" altLang="zh-CN" sz="2000" b="1" dirty="0"/>
              <a:t> </a:t>
            </a:r>
            <a:r>
              <a:rPr lang="en-US" altLang="zh-CN" sz="2000" b="1" dirty="0" smtClean="0"/>
              <a:t>                         </a:t>
            </a:r>
            <a:r>
              <a:rPr lang="zh-CN" altLang="en-US" sz="2000" b="1" dirty="0" smtClean="0"/>
              <a:t>菲涅尔透镜：相位调制</a:t>
            </a:r>
            <a:endParaRPr lang="zh-CN" altLang="en-US" sz="20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851" y="2754864"/>
            <a:ext cx="3397160" cy="339051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435" y="2754864"/>
            <a:ext cx="2308580" cy="33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0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EFAE6FA5-7AB5-4F2A-943A-624C99E44F9E}"/>
              </a:ext>
            </a:extLst>
          </p:cNvPr>
          <p:cNvSpPr/>
          <p:nvPr/>
        </p:nvSpPr>
        <p:spPr>
          <a:xfrm>
            <a:off x="-5788" y="195691"/>
            <a:ext cx="8241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FRESNEL ZONES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</a:t>
            </a:r>
            <a:r>
              <a:rPr lang="zh-CN" altLang="en-US" sz="2800" b="1" dirty="0"/>
              <a:t>波带片</a:t>
            </a:r>
            <a:r>
              <a:rPr lang="zh-CN" altLang="en-US" sz="2800" b="1" dirty="0" smtClean="0"/>
              <a:t>与普通透镜的区别</a:t>
            </a:r>
            <a:endParaRPr lang="zh-CN" altLang="en-US" sz="2800" b="1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2430035"/>
            <a:ext cx="41232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1</a:t>
            </a:r>
            <a:r>
              <a:rPr lang="zh-CN" altLang="en-US" sz="2000" b="1" dirty="0" smtClean="0"/>
              <a:t>、</a:t>
            </a:r>
            <a:r>
              <a:rPr lang="zh-CN" altLang="en-US" sz="2000" b="1" dirty="0"/>
              <a:t>菲涅尔</a:t>
            </a:r>
            <a:r>
              <a:rPr lang="zh-CN" altLang="en-US" sz="2000" b="1" dirty="0" smtClean="0"/>
              <a:t>波带片</a:t>
            </a:r>
            <a:r>
              <a:rPr lang="zh-CN" altLang="en-US" sz="2000" b="1" dirty="0"/>
              <a:t>除了主焦点外，还有一系列次焦点；除了实焦点， </a:t>
            </a:r>
          </a:p>
          <a:p>
            <a:r>
              <a:rPr lang="zh-CN" altLang="en-US" sz="2000" b="1" dirty="0"/>
              <a:t> 还有与实焦点位置对称的虚焦点</a:t>
            </a:r>
            <a:r>
              <a:rPr lang="zh-CN" altLang="en-US" sz="2000" b="1" dirty="0" smtClean="0"/>
              <a:t>。</a:t>
            </a:r>
            <a:endParaRPr lang="en-US" altLang="zh-CN" sz="2000" b="1" dirty="0" smtClean="0"/>
          </a:p>
          <a:p>
            <a:endParaRPr lang="en-US" altLang="zh-CN" sz="2000" b="1" dirty="0" smtClean="0"/>
          </a:p>
          <a:p>
            <a:endParaRPr lang="en-US" altLang="zh-CN" sz="2000" b="1" dirty="0"/>
          </a:p>
          <a:p>
            <a:r>
              <a:rPr lang="en-US" altLang="zh-CN" sz="2000" b="1" dirty="0"/>
              <a:t>2.</a:t>
            </a:r>
            <a:r>
              <a:rPr lang="zh-CN" altLang="en-US" sz="2000" b="1" dirty="0"/>
              <a:t>波带片色差较大，其焦距与波长成</a:t>
            </a:r>
            <a:r>
              <a:rPr lang="zh-CN" altLang="en-US" sz="2000" b="1" dirty="0" smtClean="0"/>
              <a:t>反比。</a:t>
            </a:r>
            <a:endParaRPr lang="en-US" altLang="zh-CN" sz="2000" b="1" dirty="0" smtClean="0"/>
          </a:p>
          <a:p>
            <a:endParaRPr lang="en-US" altLang="zh-CN" sz="2000" b="1" dirty="0" smtClean="0"/>
          </a:p>
          <a:p>
            <a:endParaRPr lang="en-US" altLang="zh-CN" sz="2000" b="1" dirty="0" smtClean="0"/>
          </a:p>
          <a:p>
            <a:endParaRPr lang="en-US" altLang="zh-CN" sz="2000" b="1" dirty="0"/>
          </a:p>
          <a:p>
            <a:r>
              <a:rPr lang="en-US" altLang="zh-CN" sz="2000" b="1" dirty="0"/>
              <a:t>3 .</a:t>
            </a:r>
            <a:r>
              <a:rPr lang="zh-CN" altLang="en-US" sz="2000" b="1" dirty="0"/>
              <a:t>波带片适用的波段范围广，从紫外到软</a:t>
            </a:r>
            <a:r>
              <a:rPr lang="en-US" altLang="zh-CN" sz="2000" b="1" dirty="0"/>
              <a:t>X</a:t>
            </a:r>
            <a:r>
              <a:rPr lang="zh-CN" altLang="en-US" sz="2000" b="1" dirty="0"/>
              <a:t>射线均可适用。 </a:t>
            </a:r>
          </a:p>
        </p:txBody>
      </p:sp>
      <p:pic>
        <p:nvPicPr>
          <p:cNvPr id="8" name="Picture 10" descr="3t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613" y="2430035"/>
            <a:ext cx="3592683" cy="203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441567BD-CB04-44C5-9065-414B86A357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245398"/>
              </p:ext>
            </p:extLst>
          </p:nvPr>
        </p:nvGraphicFramePr>
        <p:xfrm>
          <a:off x="1712976" y="4476749"/>
          <a:ext cx="1505470" cy="700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Equation" r:id="rId4" imgW="736560" imgH="342720" progId="Equation.DSMT4">
                  <p:embed/>
                </p:oleObj>
              </mc:Choice>
              <mc:Fallback>
                <p:oleObj name="Equation" r:id="rId4" imgW="736560" imgH="342720" progId="Equation.DSMT4">
                  <p:embed/>
                  <p:pic>
                    <p:nvPicPr>
                      <p:cNvPr id="35" name="对象 34">
                        <a:extLst>
                          <a:ext uri="{FF2B5EF4-FFF2-40B4-BE49-F238E27FC236}">
                            <a16:creationId xmlns:a16="http://schemas.microsoft.com/office/drawing/2014/main" id="{441567BD-CB04-44C5-9065-414B86A357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2976" y="4476749"/>
                        <a:ext cx="1505470" cy="700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65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399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2D7A4ECE-1F9A-4296-8B03-A81643518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164938"/>
              </p:ext>
            </p:extLst>
          </p:nvPr>
        </p:nvGraphicFramePr>
        <p:xfrm>
          <a:off x="908050" y="2060747"/>
          <a:ext cx="73279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name="Equation" r:id="rId4" imgW="4546440" imgH="482400" progId="Equation.DSMT4">
                  <p:embed/>
                </p:oleObj>
              </mc:Choice>
              <mc:Fallback>
                <p:oleObj name="Equation" r:id="rId4" imgW="454644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8050" y="2060747"/>
                        <a:ext cx="7327900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49627" y="3136482"/>
            <a:ext cx="5844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考察一个特殊情况：</a:t>
            </a:r>
            <a:endParaRPr lang="en-US" altLang="zh-CN" b="1" dirty="0" smtClean="0"/>
          </a:p>
          <a:p>
            <a:r>
              <a:rPr lang="zh-CN" altLang="en-US" b="1" dirty="0" smtClean="0"/>
              <a:t>圆形孔径的入射光场由光轴上一个点光源产生，</a:t>
            </a:r>
            <a:endParaRPr lang="en-US" altLang="zh-CN" b="1" dirty="0" smtClean="0"/>
          </a:p>
          <a:p>
            <a:r>
              <a:rPr lang="zh-CN" altLang="en-US" b="1" dirty="0" smtClean="0"/>
              <a:t>试求出观测平面原点位置（光轴上）的复振幅大小。</a:t>
            </a:r>
            <a:endParaRPr lang="en-US" altLang="zh-CN" b="1" dirty="0" smtClean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C9DF13-4422-4CFA-8FD1-71E55A3DDA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065" y="4059812"/>
            <a:ext cx="4986887" cy="247648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2D7A4ECE-1F9A-4296-8B03-A81643518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29380"/>
              </p:ext>
            </p:extLst>
          </p:nvPr>
        </p:nvGraphicFramePr>
        <p:xfrm>
          <a:off x="1157288" y="2330450"/>
          <a:ext cx="73279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2" name="Equation" r:id="rId4" imgW="4546440" imgH="482400" progId="Equation.DSMT4">
                  <p:embed/>
                </p:oleObj>
              </mc:Choice>
              <mc:Fallback>
                <p:oleObj name="Equation" r:id="rId4" imgW="4546440" imgH="482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2D7A4ECE-1F9A-4296-8B03-A816435186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7288" y="2330450"/>
                        <a:ext cx="7327900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C9DF13-4422-4CFA-8FD1-71E55A3DDA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632" y="4059812"/>
            <a:ext cx="4986887" cy="2476482"/>
          </a:xfrm>
          <a:prstGeom prst="rect">
            <a:avLst/>
          </a:prstGeom>
        </p:spPr>
      </p:pic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37C9C53-4EE0-422D-9C0A-41811E3189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097885"/>
              </p:ext>
            </p:extLst>
          </p:nvPr>
        </p:nvGraphicFramePr>
        <p:xfrm>
          <a:off x="5435852" y="4144035"/>
          <a:ext cx="2713038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3" name="Equation" r:id="rId7" imgW="1790640" imgH="253800" progId="Equation.DSMT4">
                  <p:embed/>
                </p:oleObj>
              </mc:Choice>
              <mc:Fallback>
                <p:oleObj name="Equation" r:id="rId7" imgW="1790640" imgH="2538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B37C9C53-4EE0-422D-9C0A-41811E3189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35852" y="4144035"/>
                        <a:ext cx="2713038" cy="38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8E8CC560-2B94-410D-9D2B-63C1E1F325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794229"/>
              </p:ext>
            </p:extLst>
          </p:nvPr>
        </p:nvGraphicFramePr>
        <p:xfrm>
          <a:off x="5571519" y="5016009"/>
          <a:ext cx="2864739" cy="77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4" name="Equation" r:id="rId9" imgW="1777680" imgH="482400" progId="Equation.DSMT4">
                  <p:embed/>
                </p:oleObj>
              </mc:Choice>
              <mc:Fallback>
                <p:oleObj name="Equation" r:id="rId9" imgW="1777680" imgH="4824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8E8CC560-2B94-410D-9D2B-63C1E1F325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71519" y="5016009"/>
                        <a:ext cx="2864739" cy="7775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652320" y="4635503"/>
            <a:ext cx="2583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傍轴近似下的球面波：</a:t>
            </a:r>
            <a:endParaRPr lang="en-US" altLang="zh-CN" b="1" dirty="0" smtClean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418029"/>
              </p:ext>
            </p:extLst>
          </p:nvPr>
        </p:nvGraphicFramePr>
        <p:xfrm>
          <a:off x="1666081" y="3187425"/>
          <a:ext cx="5811838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5" name="Equation" r:id="rId11" imgW="3593880" imgH="482400" progId="Equation.DSMT4">
                  <p:embed/>
                </p:oleObj>
              </mc:Choice>
              <mc:Fallback>
                <p:oleObj name="Equation" r:id="rId11" imgW="359388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66081" y="3187425"/>
                        <a:ext cx="5811838" cy="78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412818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2D7A4ECE-1F9A-4296-8B03-A81643518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766621"/>
              </p:ext>
            </p:extLst>
          </p:nvPr>
        </p:nvGraphicFramePr>
        <p:xfrm>
          <a:off x="1270000" y="1941513"/>
          <a:ext cx="7102475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Equation" r:id="rId4" imgW="4406760" imgH="965160" progId="Equation.DSMT4">
                  <p:embed/>
                </p:oleObj>
              </mc:Choice>
              <mc:Fallback>
                <p:oleObj name="Equation" r:id="rId4" imgW="4406760" imgH="96516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2D7A4ECE-1F9A-4296-8B03-A816435186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70000" y="1941513"/>
                        <a:ext cx="7102475" cy="155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387613"/>
              </p:ext>
            </p:extLst>
          </p:nvPr>
        </p:nvGraphicFramePr>
        <p:xfrm>
          <a:off x="1419559" y="4583925"/>
          <a:ext cx="6815828" cy="787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Equation" r:id="rId6" imgW="4394160" imgH="507960" progId="Equation.DSMT4">
                  <p:embed/>
                </p:oleObj>
              </mc:Choice>
              <mc:Fallback>
                <p:oleObj name="Equation" r:id="rId6" imgW="439416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19559" y="4583925"/>
                        <a:ext cx="6815828" cy="7879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B37C9C53-4EE0-422D-9C0A-41811E3189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604335"/>
              </p:ext>
            </p:extLst>
          </p:nvPr>
        </p:nvGraphicFramePr>
        <p:xfrm>
          <a:off x="2849562" y="3674675"/>
          <a:ext cx="3444875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6" name="Equation" r:id="rId8" imgW="2273040" imgH="482400" progId="Equation.DSMT4">
                  <p:embed/>
                </p:oleObj>
              </mc:Choice>
              <mc:Fallback>
                <p:oleObj name="Equation" r:id="rId8" imgW="2273040" imgH="4824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37C9C53-4EE0-422D-9C0A-41811E3189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49562" y="3674675"/>
                        <a:ext cx="3444875" cy="731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805867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C7D1CA4-38FB-4A31-B1F7-CA9AC19255F3}"/>
              </a:ext>
            </a:extLst>
          </p:cNvPr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AE6A900-5B14-4B2C-BEBB-A74B69203C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198948"/>
              </p:ext>
            </p:extLst>
          </p:nvPr>
        </p:nvGraphicFramePr>
        <p:xfrm>
          <a:off x="1804987" y="4020631"/>
          <a:ext cx="55324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" name="Equation" r:id="rId3" imgW="3149280" imgH="469800" progId="Equation.DSMT4">
                  <p:embed/>
                </p:oleObj>
              </mc:Choice>
              <mc:Fallback>
                <p:oleObj name="Equation" r:id="rId3" imgW="314928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4987" y="4020631"/>
                        <a:ext cx="5532438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7A46A0FB-9BAF-4F8A-857A-46D7B9FDAD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657651"/>
              </p:ext>
            </p:extLst>
          </p:nvPr>
        </p:nvGraphicFramePr>
        <p:xfrm>
          <a:off x="3749069" y="5013325"/>
          <a:ext cx="2798762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" name="Equation" r:id="rId5" imgW="1955520" imgH="838080" progId="Equation.DSMT4">
                  <p:embed/>
                </p:oleObj>
              </mc:Choice>
              <mc:Fallback>
                <p:oleObj name="Equation" r:id="rId5" imgW="1955520" imgH="838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49069" y="5013325"/>
                        <a:ext cx="2798762" cy="1201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01798" y="3398699"/>
            <a:ext cx="443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由于轴对称，转换到极坐标下表示，令：</a:t>
            </a:r>
            <a:endParaRPr lang="en-US" altLang="zh-CN" b="1" dirty="0" smtClean="0"/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490915"/>
              </p:ext>
            </p:extLst>
          </p:nvPr>
        </p:nvGraphicFramePr>
        <p:xfrm>
          <a:off x="1143000" y="2146300"/>
          <a:ext cx="685641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" name="Equation" r:id="rId7" imgW="4394160" imgH="507960" progId="Equation.DSMT4">
                  <p:embed/>
                </p:oleObj>
              </mc:Choice>
              <mc:Fallback>
                <p:oleObj name="Equation" r:id="rId7" imgW="4394160" imgH="507960" progId="Equation.DSMT4">
                  <p:embed/>
                  <p:pic>
                    <p:nvPicPr>
                      <p:cNvPr id="4" name="对象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43000" y="2146300"/>
                        <a:ext cx="6856413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037533" y="5429494"/>
            <a:ext cx="187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圆形孔径函数：</a:t>
            </a:r>
            <a:endParaRPr lang="en-US" altLang="zh-CN" b="1" dirty="0" smtClean="0"/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01911"/>
              </p:ext>
            </p:extLst>
          </p:nvPr>
        </p:nvGraphicFramePr>
        <p:xfrm>
          <a:off x="5260947" y="3274551"/>
          <a:ext cx="1286884" cy="698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" name="Equation" r:id="rId9" imgW="888840" imgH="482400" progId="Equation.DSMT4">
                  <p:embed/>
                </p:oleObj>
              </mc:Choice>
              <mc:Fallback>
                <p:oleObj name="Equation" r:id="rId9" imgW="88884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60947" y="3274551"/>
                        <a:ext cx="1286884" cy="6985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9744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C7D1CA4-38FB-4A31-B1F7-CA9AC19255F3}"/>
              </a:ext>
            </a:extLst>
          </p:cNvPr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AE6A900-5B14-4B2C-BEBB-A74B69203C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804240"/>
              </p:ext>
            </p:extLst>
          </p:nvPr>
        </p:nvGraphicFramePr>
        <p:xfrm>
          <a:off x="1805781" y="2027467"/>
          <a:ext cx="5532437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2" name="Equation" r:id="rId3" imgW="3149280" imgH="469800" progId="Equation.DSMT4">
                  <p:embed/>
                </p:oleObj>
              </mc:Choice>
              <mc:Fallback>
                <p:oleObj name="Equation" r:id="rId3" imgW="3149280" imgH="469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AE6A900-5B14-4B2C-BEBB-A74B69203C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5781" y="2027467"/>
                        <a:ext cx="5532437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B20C4409-FC5A-4FD7-A320-CBA69BE317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204504"/>
              </p:ext>
            </p:extLst>
          </p:nvPr>
        </p:nvGraphicFramePr>
        <p:xfrm>
          <a:off x="2598738" y="2944813"/>
          <a:ext cx="39449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3" name="Equation" r:id="rId5" imgW="2438280" imgH="558720" progId="Equation.DSMT4">
                  <p:embed/>
                </p:oleObj>
              </mc:Choice>
              <mc:Fallback>
                <p:oleObj name="Equation" r:id="rId5" imgW="2438280" imgH="55872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B20C4409-FC5A-4FD7-A320-CBA69BE317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8738" y="2944813"/>
                        <a:ext cx="3944937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D214D5F5-A42D-481D-AED6-081C76E9B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500222"/>
              </p:ext>
            </p:extLst>
          </p:nvPr>
        </p:nvGraphicFramePr>
        <p:xfrm>
          <a:off x="4056856" y="4000413"/>
          <a:ext cx="10302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4" name="Equation" r:id="rId7" imgW="583920" imgH="431640" progId="Equation.DSMT4">
                  <p:embed/>
                </p:oleObj>
              </mc:Choice>
              <mc:Fallback>
                <p:oleObj name="Equation" r:id="rId7" imgW="583920" imgH="43164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D214D5F5-A42D-481D-AED6-081C76E9B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56856" y="4000413"/>
                        <a:ext cx="1030288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176588" y="4196747"/>
            <a:ext cx="744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令：</a:t>
            </a:r>
            <a:endParaRPr lang="en-US" altLang="zh-CN" b="1" dirty="0" smtClean="0"/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679C5C1B-0830-49B5-BA33-96A02AED7E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193941"/>
              </p:ext>
            </p:extLst>
          </p:nvPr>
        </p:nvGraphicFramePr>
        <p:xfrm>
          <a:off x="2777314" y="4762413"/>
          <a:ext cx="1542916" cy="771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5" name="Equation" r:id="rId9" imgW="914400" imgH="457200" progId="Equation.DSMT4">
                  <p:embed/>
                </p:oleObj>
              </mc:Choice>
              <mc:Fallback>
                <p:oleObj name="Equation" r:id="rId9" imgW="914400" imgH="4572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679C5C1B-0830-49B5-BA33-96A02AED7E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77314" y="4762413"/>
                        <a:ext cx="1542916" cy="771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60525" y="4928703"/>
            <a:ext cx="83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则</a:t>
            </a:r>
            <a:r>
              <a:rPr lang="zh-CN" altLang="en-US" b="1" dirty="0" smtClean="0"/>
              <a:t>有：</a:t>
            </a:r>
            <a:endParaRPr lang="en-US" altLang="zh-CN" b="1" dirty="0" smtClean="0"/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630C22EB-3786-4FA3-94E2-A45B03494F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699067"/>
              </p:ext>
            </p:extLst>
          </p:nvPr>
        </p:nvGraphicFramePr>
        <p:xfrm>
          <a:off x="4859997" y="4733956"/>
          <a:ext cx="147955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6" name="Equation" r:id="rId11" imgW="939600" imgH="482400" progId="Equation.DSMT4">
                  <p:embed/>
                </p:oleObj>
              </mc:Choice>
              <mc:Fallback>
                <p:oleObj name="Equation" r:id="rId11" imgW="939600" imgH="4824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630C22EB-3786-4FA3-94E2-A45B03494F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859997" y="4733956"/>
                        <a:ext cx="1479550" cy="758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F54AF87A-3533-4EB3-A189-D553903090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030033"/>
              </p:ext>
            </p:extLst>
          </p:nvPr>
        </p:nvGraphicFramePr>
        <p:xfrm>
          <a:off x="3397579" y="5640388"/>
          <a:ext cx="39449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7" name="Equation" r:id="rId13" imgW="2323800" imgH="545760" progId="Equation.DSMT4">
                  <p:embed/>
                </p:oleObj>
              </mc:Choice>
              <mc:Fallback>
                <p:oleObj name="Equation" r:id="rId13" imgW="2323800" imgH="5457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F54AF87A-3533-4EB3-A189-D553903090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397579" y="5640388"/>
                        <a:ext cx="3944937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08069" y="5919272"/>
            <a:ext cx="178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替换积分变量：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77933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C7D1CA4-38FB-4A31-B1F7-CA9AC19255F3}"/>
              </a:ext>
            </a:extLst>
          </p:cNvPr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F54AF87A-3533-4EB3-A189-D553903090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659834"/>
              </p:ext>
            </p:extLst>
          </p:nvPr>
        </p:nvGraphicFramePr>
        <p:xfrm>
          <a:off x="2599531" y="2093999"/>
          <a:ext cx="39449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4" name="Equation" r:id="rId3" imgW="2323800" imgH="545760" progId="Equation.DSMT4">
                  <p:embed/>
                </p:oleObj>
              </mc:Choice>
              <mc:Fallback>
                <p:oleObj name="Equation" r:id="rId3" imgW="2323800" imgH="54576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F54AF87A-3533-4EB3-A189-D553903090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9531" y="2093999"/>
                        <a:ext cx="3944937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513111EC-AFAC-4848-B4B1-0E4D80457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63765"/>
              </p:ext>
            </p:extLst>
          </p:nvPr>
        </p:nvGraphicFramePr>
        <p:xfrm>
          <a:off x="2700338" y="3176588"/>
          <a:ext cx="350043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5" name="Equation" r:id="rId5" imgW="1955520" imgH="533160" progId="Equation.DSMT4">
                  <p:embed/>
                </p:oleObj>
              </mc:Choice>
              <mc:Fallback>
                <p:oleObj name="Equation" r:id="rId5" imgW="1955520" imgH="53316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513111EC-AFAC-4848-B4B1-0E4D80457E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00338" y="3176588"/>
                        <a:ext cx="3500437" cy="954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组合 21">
            <a:extLst>
              <a:ext uri="{FF2B5EF4-FFF2-40B4-BE49-F238E27FC236}">
                <a16:creationId xmlns:a16="http://schemas.microsoft.com/office/drawing/2014/main" id="{1AE29CF6-0D57-4075-B5A3-CEC5745FA410}"/>
              </a:ext>
            </a:extLst>
          </p:cNvPr>
          <p:cNvGrpSpPr/>
          <p:nvPr/>
        </p:nvGrpSpPr>
        <p:grpSpPr>
          <a:xfrm>
            <a:off x="1885449" y="4455965"/>
            <a:ext cx="3738894" cy="1475374"/>
            <a:chOff x="2627532" y="3269717"/>
            <a:chExt cx="3738894" cy="1475374"/>
          </a:xfrm>
        </p:grpSpPr>
        <p:graphicFrame>
          <p:nvGraphicFramePr>
            <p:cNvPr id="23" name="对象 22">
              <a:extLst>
                <a:ext uri="{FF2B5EF4-FFF2-40B4-BE49-F238E27FC236}">
                  <a16:creationId xmlns:a16="http://schemas.microsoft.com/office/drawing/2014/main" id="{E02CDB5F-6506-4359-8CE1-B5A7F3A3D17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62070"/>
                </p:ext>
              </p:extLst>
            </p:nvPr>
          </p:nvGraphicFramePr>
          <p:xfrm>
            <a:off x="2627532" y="3454383"/>
            <a:ext cx="2970739" cy="9541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36" name="Equation" r:id="rId7" imgW="1739880" imgH="558720" progId="Equation.DSMT4">
                    <p:embed/>
                  </p:oleObj>
                </mc:Choice>
                <mc:Fallback>
                  <p:oleObj name="Equation" r:id="rId7" imgW="1739880" imgH="558720" progId="Equation.DSMT4">
                    <p:embed/>
                    <p:pic>
                      <p:nvPicPr>
                        <p:cNvPr id="5" name="对象 4">
                          <a:extLst>
                            <a:ext uri="{FF2B5EF4-FFF2-40B4-BE49-F238E27FC236}">
                              <a16:creationId xmlns:a16="http://schemas.microsoft.com/office/drawing/2014/main" id="{E02CDB5F-6506-4359-8CE1-B5A7F3A3D17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627532" y="3454383"/>
                          <a:ext cx="2970739" cy="9541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D0D8DE97-3F41-45CC-8D9A-FD0EF3C98024}"/>
                </a:ext>
              </a:extLst>
            </p:cNvPr>
            <p:cNvCxnSpPr/>
            <p:nvPr/>
          </p:nvCxnSpPr>
          <p:spPr>
            <a:xfrm>
              <a:off x="5683170" y="3454383"/>
              <a:ext cx="0" cy="11060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348E31D-210C-42A3-A125-A4BEBCB554DF}"/>
                </a:ext>
              </a:extLst>
            </p:cNvPr>
            <p:cNvSpPr txBox="1"/>
            <p:nvPr/>
          </p:nvSpPr>
          <p:spPr>
            <a:xfrm>
              <a:off x="5683170" y="3269717"/>
              <a:ext cx="652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a/2</a:t>
              </a:r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D6620819-F7E4-44E1-BE96-6DBB0726AAAB}"/>
                </a:ext>
              </a:extLst>
            </p:cNvPr>
            <p:cNvSpPr txBox="1"/>
            <p:nvPr/>
          </p:nvSpPr>
          <p:spPr>
            <a:xfrm>
              <a:off x="5714220" y="4375759"/>
              <a:ext cx="652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0</a:t>
              </a:r>
              <a:endParaRPr lang="zh-CN" altLang="en-US" dirty="0"/>
            </a:p>
          </p:txBody>
        </p:sp>
      </p:grpSp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AB3DAE31-06F4-4273-86D1-8D86C12D27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062750"/>
              </p:ext>
            </p:extLst>
          </p:nvPr>
        </p:nvGraphicFramePr>
        <p:xfrm>
          <a:off x="5586723" y="4528551"/>
          <a:ext cx="1915490" cy="133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7" name="Equation" r:id="rId9" imgW="914400" imgH="634680" progId="Equation.DSMT4">
                  <p:embed/>
                </p:oleObj>
              </mc:Choice>
              <mc:Fallback>
                <p:oleObj name="Equation" r:id="rId9" imgW="914400" imgH="63468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AB3DAE31-06F4-4273-86D1-8D86C12D27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86723" y="4528551"/>
                        <a:ext cx="1915490" cy="1330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833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C7D1CA4-38FB-4A31-B1F7-CA9AC19255F3}"/>
              </a:ext>
            </a:extLst>
          </p:cNvPr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513111EC-AFAC-4848-B4B1-0E4D80457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044841"/>
              </p:ext>
            </p:extLst>
          </p:nvPr>
        </p:nvGraphicFramePr>
        <p:xfrm>
          <a:off x="2700338" y="2063006"/>
          <a:ext cx="350043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" name="Equation" r:id="rId3" imgW="1955520" imgH="533160" progId="Equation.DSMT4">
                  <p:embed/>
                </p:oleObj>
              </mc:Choice>
              <mc:Fallback>
                <p:oleObj name="Equation" r:id="rId3" imgW="1955520" imgH="5331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513111EC-AFAC-4848-B4B1-0E4D80457E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00338" y="2063006"/>
                        <a:ext cx="3500437" cy="954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22155056-9008-49CE-A1A4-4892D21642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297770"/>
              </p:ext>
            </p:extLst>
          </p:nvPr>
        </p:nvGraphicFramePr>
        <p:xfrm>
          <a:off x="3676408" y="3283799"/>
          <a:ext cx="3379787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1" name="Equation" r:id="rId5" imgW="1574640" imgH="634680" progId="Equation.DSMT4">
                  <p:embed/>
                </p:oleObj>
              </mc:Choice>
              <mc:Fallback>
                <p:oleObj name="Equation" r:id="rId5" imgW="1574640" imgH="63468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22155056-9008-49CE-A1A4-4892D21642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76408" y="3283799"/>
                        <a:ext cx="3379787" cy="1362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C0B6F064-84F9-4A1D-B4B4-5C7AC18B86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386757"/>
              </p:ext>
            </p:extLst>
          </p:nvPr>
        </p:nvGraphicFramePr>
        <p:xfrm>
          <a:off x="3734957" y="4803775"/>
          <a:ext cx="2890837" cy="136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" name="Equation" r:id="rId7" imgW="1346040" imgH="634680" progId="Equation.DSMT4">
                  <p:embed/>
                </p:oleObj>
              </mc:Choice>
              <mc:Fallback>
                <p:oleObj name="Equation" r:id="rId7" imgW="1346040" imgH="6346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C0B6F064-84F9-4A1D-B4B4-5C7AC18B86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34957" y="4803775"/>
                        <a:ext cx="2890837" cy="136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902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C7D1CA4-38FB-4A31-B1F7-CA9AC19255F3}"/>
              </a:ext>
            </a:extLst>
          </p:cNvPr>
          <p:cNvSpPr/>
          <p:nvPr/>
        </p:nvSpPr>
        <p:spPr>
          <a:xfrm>
            <a:off x="-5788" y="195691"/>
            <a:ext cx="82411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CASTING THE FRESNEL INTEGRAL IN POLAR COORDINATES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圆形孔径的菲涅尔衍射</a:t>
            </a:r>
            <a:endParaRPr lang="zh-CN" altLang="en-US" sz="28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513111EC-AFAC-4848-B4B1-0E4D80457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484930"/>
              </p:ext>
            </p:extLst>
          </p:nvPr>
        </p:nvGraphicFramePr>
        <p:xfrm>
          <a:off x="2049463" y="1973263"/>
          <a:ext cx="3317875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5" name="Equation" r:id="rId3" imgW="1854000" imgH="634680" progId="Equation.DSMT4">
                  <p:embed/>
                </p:oleObj>
              </mc:Choice>
              <mc:Fallback>
                <p:oleObj name="Equation" r:id="rId3" imgW="1854000" imgH="6346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513111EC-AFAC-4848-B4B1-0E4D80457E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9463" y="1973263"/>
                        <a:ext cx="3317875" cy="1135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A9335CA9-A080-4A88-8295-A2E2EF309C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889690"/>
              </p:ext>
            </p:extLst>
          </p:nvPr>
        </p:nvGraphicFramePr>
        <p:xfrm>
          <a:off x="1081394" y="3603625"/>
          <a:ext cx="23844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6" name="Equation" r:id="rId5" imgW="1168200" imgH="495000" progId="Equation.DSMT4">
                  <p:embed/>
                </p:oleObj>
              </mc:Choice>
              <mc:Fallback>
                <p:oleObj name="Equation" r:id="rId5" imgW="1168200" imgH="4950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A9335CA9-A080-4A88-8295-A2E2EF309C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81394" y="3603625"/>
                        <a:ext cx="2384425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DE4A3A29-69CD-4002-AAB9-E402BF818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826713"/>
              </p:ext>
            </p:extLst>
          </p:nvPr>
        </p:nvGraphicFramePr>
        <p:xfrm>
          <a:off x="3965533" y="3486193"/>
          <a:ext cx="1668462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7" name="Equation" r:id="rId7" imgW="850680" imgH="634680" progId="Equation.DSMT4">
                  <p:embed/>
                </p:oleObj>
              </mc:Choice>
              <mc:Fallback>
                <p:oleObj name="Equation" r:id="rId7" imgW="850680" imgH="6346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DE4A3A29-69CD-4002-AAB9-E402BF8185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65533" y="3486193"/>
                        <a:ext cx="1668462" cy="12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A9335CA9-A080-4A88-8295-A2E2EF309C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853946"/>
              </p:ext>
            </p:extLst>
          </p:nvPr>
        </p:nvGraphicFramePr>
        <p:xfrm>
          <a:off x="692456" y="5043488"/>
          <a:ext cx="277336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8" name="Equation" r:id="rId9" imgW="1358640" imgH="495000" progId="Equation.DSMT4">
                  <p:embed/>
                </p:oleObj>
              </mc:Choice>
              <mc:Fallback>
                <p:oleObj name="Equation" r:id="rId9" imgW="1358640" imgH="4950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A9335CA9-A080-4A88-8295-A2E2EF309C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2456" y="5043488"/>
                        <a:ext cx="2773363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DE4A3A29-69CD-4002-AAB9-E402BF818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250657"/>
              </p:ext>
            </p:extLst>
          </p:nvPr>
        </p:nvGraphicFramePr>
        <p:xfrm>
          <a:off x="4102100" y="4926013"/>
          <a:ext cx="1666875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9" name="Equation" r:id="rId11" imgW="850680" imgH="634680" progId="Equation.DSMT4">
                  <p:embed/>
                </p:oleObj>
              </mc:Choice>
              <mc:Fallback>
                <p:oleObj name="Equation" r:id="rId11" imgW="850680" imgH="63468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DE4A3A29-69CD-4002-AAB9-E402BF8185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02100" y="4926013"/>
                        <a:ext cx="1666875" cy="12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59" name="Picture 23" descr="https://ss3.bdstatic.com/70cFv8Sh_Q1YnxGkpoWK1HF6hhy/it/u=802066175,1502631220&amp;fm=26&amp;gp=0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710" y="3661805"/>
            <a:ext cx="1902940" cy="190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804710" y="5639699"/>
            <a:ext cx="187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泊松亮</a:t>
            </a:r>
            <a:r>
              <a:rPr lang="zh-CN" altLang="en-US" b="1" dirty="0" smtClean="0"/>
              <a:t>斑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1038307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</TotalTime>
  <Words>400</Words>
  <Application>Microsoft Office PowerPoint</Application>
  <PresentationFormat>全屏显示(4:3)</PresentationFormat>
  <Paragraphs>70</Paragraphs>
  <Slides>14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Georgia</vt:lpstr>
      <vt:lpstr>Gill Sans MT</vt:lpstr>
      <vt:lpstr>Times New Roman</vt:lpstr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2953</cp:revision>
  <dcterms:created xsi:type="dcterms:W3CDTF">2015-07-07T08:23:00Z</dcterms:created>
  <dcterms:modified xsi:type="dcterms:W3CDTF">2021-01-03T17:47:45Z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2052-11.1.0.9929</vt:lpwstr>
  </property>
</Properties>
</file>