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332" r:id="rId2"/>
    <p:sldId id="334" r:id="rId3"/>
    <p:sldId id="335" r:id="rId4"/>
    <p:sldId id="336" r:id="rId5"/>
    <p:sldId id="337" r:id="rId6"/>
    <p:sldId id="338" r:id="rId7"/>
    <p:sldId id="351" r:id="rId8"/>
    <p:sldId id="352" r:id="rId9"/>
    <p:sldId id="356" r:id="rId10"/>
    <p:sldId id="340" r:id="rId11"/>
    <p:sldId id="357" r:id="rId12"/>
    <p:sldId id="358" r:id="rId13"/>
    <p:sldId id="359" r:id="rId14"/>
    <p:sldId id="360" r:id="rId15"/>
    <p:sldId id="344" r:id="rId16"/>
    <p:sldId id="361" r:id="rId17"/>
    <p:sldId id="362" r:id="rId18"/>
    <p:sldId id="33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5214" autoAdjust="0"/>
  </p:normalViewPr>
  <p:slideViewPr>
    <p:cSldViewPr snapToGrid="0">
      <p:cViewPr>
        <p:scale>
          <a:sx n="66" d="100"/>
          <a:sy n="66" d="100"/>
        </p:scale>
        <p:origin x="1320" y="33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6.wmf"/><Relationship Id="rId1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49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wmf"/><Relationship Id="rId5" Type="http://schemas.openxmlformats.org/officeDocument/2006/relationships/image" Target="../media/image66.wmf"/><Relationship Id="rId4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7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10998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34388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845025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301969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755394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99651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34199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726133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48010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49235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96849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47445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12646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4635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55260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0357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7279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51285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>
            <a:fillRect/>
          </a:stretch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37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1.wmf"/><Relationship Id="rId4" Type="http://schemas.openxmlformats.org/officeDocument/2006/relationships/image" Target="../media/image44.png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4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3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4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54.wmf"/><Relationship Id="rId5" Type="http://schemas.openxmlformats.org/officeDocument/2006/relationships/image" Target="../media/image49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4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49.bin"/><Relationship Id="rId9" Type="http://schemas.openxmlformats.org/officeDocument/2006/relationships/image" Target="../media/image5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3.bin"/><Relationship Id="rId11" Type="http://schemas.openxmlformats.org/officeDocument/2006/relationships/image" Target="../media/image61.wmf"/><Relationship Id="rId5" Type="http://schemas.openxmlformats.org/officeDocument/2006/relationships/image" Target="../media/image58.wmf"/><Relationship Id="rId10" Type="http://schemas.openxmlformats.org/officeDocument/2006/relationships/oleObject" Target="../embeddings/oleObject55.bin"/><Relationship Id="rId4" Type="http://schemas.openxmlformats.org/officeDocument/2006/relationships/oleObject" Target="../embeddings/oleObject52.bin"/><Relationship Id="rId9" Type="http://schemas.openxmlformats.org/officeDocument/2006/relationships/image" Target="../media/image6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13" Type="http://schemas.openxmlformats.org/officeDocument/2006/relationships/oleObject" Target="../embeddings/oleObject60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6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4.emf"/><Relationship Id="rId4" Type="http://schemas.openxmlformats.org/officeDocument/2006/relationships/image" Target="../media/image67.png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6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10" Type="http://schemas.openxmlformats.org/officeDocument/2006/relationships/image" Target="../media/image7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0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7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4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3.wmf"/><Relationship Id="rId4" Type="http://schemas.openxmlformats.org/officeDocument/2006/relationships/image" Target="../media/image28.png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33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5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37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2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4.wmf"/><Relationship Id="rId5" Type="http://schemas.openxmlformats.org/officeDocument/2006/relationships/image" Target="../media/image30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3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19</a:t>
            </a:r>
            <a:r>
              <a:rPr lang="zh-CN" altLang="en-US" sz="2400" dirty="0" smtClean="0"/>
              <a:t>讲</a:t>
            </a:r>
            <a:r>
              <a:rPr lang="zh-CN" altLang="en-US" sz="2400" dirty="0"/>
              <a:t>、透镜的傅立叶变换</a:t>
            </a:r>
            <a:r>
              <a:rPr lang="zh-CN" altLang="en-US" sz="2400" dirty="0" smtClean="0"/>
              <a:t>特性</a:t>
            </a:r>
            <a:endParaRPr lang="en-US" altLang="zh-CN" sz="2400" dirty="0" smtClean="0"/>
          </a:p>
          <a:p>
            <a:pPr algn="ctr"/>
            <a:r>
              <a:rPr lang="en-US" altLang="zh-CN" sz="2400" dirty="0" smtClean="0"/>
              <a:t>Lecture 19. </a:t>
            </a:r>
            <a:r>
              <a:rPr lang="en-US" altLang="zh-CN" sz="2400" dirty="0"/>
              <a:t>Fourier Transforming Properties of </a:t>
            </a:r>
            <a:r>
              <a:rPr lang="en-US" altLang="zh-CN" sz="2400" dirty="0" smtClean="0"/>
              <a:t>Lenses</a:t>
            </a:r>
          </a:p>
          <a:p>
            <a:pPr algn="ctr"/>
            <a:r>
              <a:rPr lang="en-US" altLang="zh-CN" sz="2400" dirty="0" smtClean="0"/>
              <a:t> </a:t>
            </a:r>
            <a:r>
              <a:rPr lang="zh-CN" altLang="en-US" sz="2400" dirty="0" smtClean="0"/>
              <a:t>（</a:t>
            </a:r>
            <a:r>
              <a:rPr lang="en-US" altLang="zh-CN" sz="2400" dirty="0" smtClean="0"/>
              <a:t>and Gaussian Cavities</a:t>
            </a:r>
            <a:r>
              <a:rPr lang="zh-CN" altLang="en-US" sz="2400" dirty="0" smtClean="0"/>
              <a:t>）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69688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86" y="2294846"/>
            <a:ext cx="4012303" cy="339442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F789611C-0F83-40DA-84DD-CFF885BF34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156804"/>
              </p:ext>
            </p:extLst>
          </p:nvPr>
        </p:nvGraphicFramePr>
        <p:xfrm>
          <a:off x="2601097" y="5447970"/>
          <a:ext cx="34544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19" name="Equation" r:id="rId5" imgW="3454200" imgH="660240" progId="Equation.DSMT4">
                  <p:embed/>
                </p:oleObj>
              </mc:Choice>
              <mc:Fallback>
                <p:oleObj name="Equation" r:id="rId5" imgW="3454200" imgH="66024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F789611C-0F83-40DA-84DD-CFF885BF34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1097" y="5447970"/>
                        <a:ext cx="34544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D235B4E1-5376-4811-BE89-678B10C20E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029659"/>
              </p:ext>
            </p:extLst>
          </p:nvPr>
        </p:nvGraphicFramePr>
        <p:xfrm>
          <a:off x="4494781" y="3321834"/>
          <a:ext cx="1295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20" name="Equation" r:id="rId7" imgW="1295280" imgH="419040" progId="Equation.DSMT4">
                  <p:embed/>
                </p:oleObj>
              </mc:Choice>
              <mc:Fallback>
                <p:oleObj name="Equation" r:id="rId7" imgW="1295280" imgH="41904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D235B4E1-5376-4811-BE89-678B10C20E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4781" y="3321834"/>
                        <a:ext cx="12954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CC5B79FA-62BF-40EC-9B58-5954E744A6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526734"/>
              </p:ext>
            </p:extLst>
          </p:nvPr>
        </p:nvGraphicFramePr>
        <p:xfrm>
          <a:off x="2416947" y="4484617"/>
          <a:ext cx="368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21" name="Equation" r:id="rId9" imgW="368280" imgH="380880" progId="Equation.DSMT4">
                  <p:embed/>
                </p:oleObj>
              </mc:Choice>
              <mc:Fallback>
                <p:oleObj name="Equation" r:id="rId9" imgW="368280" imgH="38088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CC5B79FA-62BF-40EC-9B58-5954E744A6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16947" y="4484617"/>
                        <a:ext cx="368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</a:t>
            </a:r>
            <a:r>
              <a:rPr lang="zh-CN" altLang="en-US" b="1" dirty="0" smtClean="0"/>
              <a:t>、物体紧贴在的薄透镜前表面，用平面波垂直照射物体，在透镜后焦面成像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431789" y="3740934"/>
            <a:ext cx="3957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后</a:t>
            </a:r>
            <a:r>
              <a:rPr lang="zh-CN" altLang="en-US" b="1" dirty="0" smtClean="0"/>
              <a:t>焦面的光场：</a:t>
            </a:r>
            <a:endParaRPr lang="en-US" altLang="zh-CN" b="1" dirty="0" smtClean="0"/>
          </a:p>
          <a:p>
            <a:r>
              <a:rPr lang="zh-CN" altLang="en-US" b="1" dirty="0" smtClean="0"/>
              <a:t>透镜后表面的光场开始自由空间衍射</a:t>
            </a:r>
            <a:endParaRPr lang="en-US" altLang="zh-CN" b="1" dirty="0" smtClean="0"/>
          </a:p>
          <a:p>
            <a:r>
              <a:rPr lang="zh-CN" altLang="en-US" b="1" dirty="0" smtClean="0"/>
              <a:t>经过焦距</a:t>
            </a:r>
            <a:r>
              <a:rPr lang="en-US" altLang="zh-CN" b="1" dirty="0" smtClean="0"/>
              <a:t>f</a:t>
            </a:r>
            <a:r>
              <a:rPr lang="zh-CN" altLang="en-US" b="1" dirty="0" smtClean="0"/>
              <a:t>之后，得到的菲涅尔衍射场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727683"/>
              </p:ext>
            </p:extLst>
          </p:nvPr>
        </p:nvGraphicFramePr>
        <p:xfrm>
          <a:off x="904875" y="5689600"/>
          <a:ext cx="1333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22" name="Equation" r:id="rId11" imgW="1333440" imgH="838080" progId="Equation.DSMT4">
                  <p:embed/>
                </p:oleObj>
              </mc:Choice>
              <mc:Fallback>
                <p:oleObj name="Equation" r:id="rId11" imgW="133344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04875" y="5689600"/>
                        <a:ext cx="13335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42203"/>
              </p:ext>
            </p:extLst>
          </p:nvPr>
        </p:nvGraphicFramePr>
        <p:xfrm>
          <a:off x="1806575" y="4511675"/>
          <a:ext cx="266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23" name="Equation" r:id="rId13" imgW="266400" imgH="380880" progId="Equation.DSMT4">
                  <p:embed/>
                </p:oleObj>
              </mc:Choice>
              <mc:Fallback>
                <p:oleObj name="Equation" r:id="rId13" imgW="2664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06575" y="4511675"/>
                        <a:ext cx="266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1790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</a:t>
            </a:r>
            <a:r>
              <a:rPr lang="zh-CN" altLang="en-US" b="1" dirty="0" smtClean="0"/>
              <a:t>、物体紧贴在的薄透镜前表面，用平面波垂直照射物体，在透镜后焦面成像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1606E636-9FFF-4435-82F2-0BE8F067B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11222"/>
              </p:ext>
            </p:extLst>
          </p:nvPr>
        </p:nvGraphicFramePr>
        <p:xfrm>
          <a:off x="869950" y="2439988"/>
          <a:ext cx="7011307" cy="3752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6" name="Equation" r:id="rId4" imgW="7403760" imgH="3962160" progId="Equation.DSMT4">
                  <p:embed/>
                </p:oleObj>
              </mc:Choice>
              <mc:Fallback>
                <p:oleObj name="Equation" r:id="rId4" imgW="7403760" imgH="396216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1606E636-9FFF-4435-82F2-0BE8F067B4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9950" y="2439988"/>
                        <a:ext cx="7011307" cy="3752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2E4EE515-5B1E-4F29-8752-260946866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4991311"/>
              </p:ext>
            </p:extLst>
          </p:nvPr>
        </p:nvGraphicFramePr>
        <p:xfrm>
          <a:off x="6679160" y="5366680"/>
          <a:ext cx="2006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7" name="Equation" r:id="rId6" imgW="2006280" imgH="825480" progId="Equation.DSMT4">
                  <p:embed/>
                </p:oleObj>
              </mc:Choice>
              <mc:Fallback>
                <p:oleObj name="Equation" r:id="rId6" imgW="2006280" imgH="8254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2E4EE515-5B1E-4F29-8752-260946866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79160" y="5366680"/>
                        <a:ext cx="2006600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本框 2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56168" y="6192180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注意：这不是一个标准的傅立叶变换关系，因为多了二次抛物面相位因子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1140667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</a:t>
            </a:r>
            <a:r>
              <a:rPr lang="zh-CN" altLang="en-US" b="1" dirty="0" smtClean="0"/>
              <a:t>、物体紧贴在的薄透镜前表面，用平面波垂直照射物体，在透镜后焦面成像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1606E636-9FFF-4435-82F2-0BE8F067B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305159"/>
              </p:ext>
            </p:extLst>
          </p:nvPr>
        </p:nvGraphicFramePr>
        <p:xfrm>
          <a:off x="1669143" y="2680750"/>
          <a:ext cx="407670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0" name="Equation" r:id="rId4" imgW="4305240" imgH="825480" progId="Equation.DSMT4">
                  <p:embed/>
                </p:oleObj>
              </mc:Choice>
              <mc:Fallback>
                <p:oleObj name="Equation" r:id="rId4" imgW="4305240" imgH="82548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1606E636-9FFF-4435-82F2-0BE8F067B4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9143" y="2680750"/>
                        <a:ext cx="4076700" cy="782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2E4EE515-5B1E-4F29-8752-260946866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996402"/>
              </p:ext>
            </p:extLst>
          </p:nvPr>
        </p:nvGraphicFramePr>
        <p:xfrm>
          <a:off x="6446932" y="2659319"/>
          <a:ext cx="2006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1" name="Equation" r:id="rId6" imgW="2006280" imgH="825480" progId="Equation.DSMT4">
                  <p:embed/>
                </p:oleObj>
              </mc:Choice>
              <mc:Fallback>
                <p:oleObj name="Equation" r:id="rId6" imgW="2006280" imgH="82548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2E4EE515-5B1E-4F29-8752-260946866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6932" y="2659319"/>
                        <a:ext cx="2006600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本框 2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69142" y="3874212"/>
            <a:ext cx="6560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注意：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这不是一个标准的傅立叶变换关系，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因为多了二次抛物面相位因子，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但光强分布是和频谱的模的平方线性相关的。</a:t>
            </a:r>
            <a:endParaRPr lang="en-US" altLang="zh-CN" sz="2400" b="1" dirty="0" smtClean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553135"/>
              </p:ext>
            </p:extLst>
          </p:nvPr>
        </p:nvGraphicFramePr>
        <p:xfrm>
          <a:off x="2981758" y="5443872"/>
          <a:ext cx="3594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2" name="Equation" r:id="rId8" imgW="3593880" imgH="927000" progId="Equation.DSMT4">
                  <p:embed/>
                </p:oleObj>
              </mc:Choice>
              <mc:Fallback>
                <p:oleObj name="Equation" r:id="rId8" imgW="3593880" imgH="9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81758" y="5443872"/>
                        <a:ext cx="359410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7770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</a:t>
            </a:r>
            <a:r>
              <a:rPr lang="zh-CN" altLang="en-US" b="1" dirty="0" smtClean="0"/>
              <a:t>、物体放在薄透镜前一段距离，用平面波垂直照射物体，在透镜后焦面成像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483" y="2407635"/>
            <a:ext cx="4209034" cy="3148384"/>
          </a:xfrm>
          <a:prstGeom prst="rect">
            <a:avLst/>
          </a:prstGeom>
        </p:spPr>
      </p:pic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C3FF4049-5E2B-4804-B8DE-309617F0FA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494275"/>
              </p:ext>
            </p:extLst>
          </p:nvPr>
        </p:nvGraphicFramePr>
        <p:xfrm>
          <a:off x="1641908" y="5624393"/>
          <a:ext cx="6273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Equation" r:id="rId5" imgW="6273720" imgH="914400" progId="Equation.DSMT4">
                  <p:embed/>
                </p:oleObj>
              </mc:Choice>
              <mc:Fallback>
                <p:oleObj name="Equation" r:id="rId5" imgW="6273720" imgH="914400" progId="Equation.DSMT4">
                  <p:embed/>
                  <p:pic>
                    <p:nvPicPr>
                      <p:cNvPr id="31" name="对象 30">
                        <a:extLst>
                          <a:ext uri="{FF2B5EF4-FFF2-40B4-BE49-F238E27FC236}">
                            <a16:creationId xmlns:a16="http://schemas.microsoft.com/office/drawing/2014/main" id="{C3FF4049-5E2B-4804-B8DE-309617F0FA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41908" y="5624393"/>
                        <a:ext cx="62738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4BF45D1A-02E2-46EE-A3D0-F9BB2ACACD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966434"/>
              </p:ext>
            </p:extLst>
          </p:nvPr>
        </p:nvGraphicFramePr>
        <p:xfrm>
          <a:off x="7678421" y="4481766"/>
          <a:ext cx="3810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Equation" r:id="rId7" imgW="3809880" imgH="507960" progId="Equation.DSMT4">
                  <p:embed/>
                </p:oleObj>
              </mc:Choice>
              <mc:Fallback>
                <p:oleObj name="Equation" r:id="rId7" imgW="3809880" imgH="507960" progId="Equation.DSMT4">
                  <p:embed/>
                  <p:pic>
                    <p:nvPicPr>
                      <p:cNvPr id="32" name="对象 31">
                        <a:extLst>
                          <a:ext uri="{FF2B5EF4-FFF2-40B4-BE49-F238E27FC236}">
                            <a16:creationId xmlns:a16="http://schemas.microsoft.com/office/drawing/2014/main" id="{4BF45D1A-02E2-46EE-A3D0-F9BB2ACACD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678421" y="4481766"/>
                        <a:ext cx="38100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232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</a:t>
            </a:r>
            <a:r>
              <a:rPr lang="zh-CN" altLang="en-US" b="1" dirty="0" smtClean="0"/>
              <a:t>、物体放在薄透镜前一段距离，用平面波垂直照射物体，在透镜后焦面成像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C3FF4049-5E2B-4804-B8DE-309617F0FA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894021"/>
              </p:ext>
            </p:extLst>
          </p:nvPr>
        </p:nvGraphicFramePr>
        <p:xfrm>
          <a:off x="1641908" y="2424739"/>
          <a:ext cx="6273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4" name="Equation" r:id="rId4" imgW="6273720" imgH="914400" progId="Equation.DSMT4">
                  <p:embed/>
                </p:oleObj>
              </mc:Choice>
              <mc:Fallback>
                <p:oleObj name="Equation" r:id="rId4" imgW="6273720" imgH="9144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C3FF4049-5E2B-4804-B8DE-309617F0FA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1908" y="2424739"/>
                        <a:ext cx="62738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4BF45D1A-02E2-46EE-A3D0-F9BB2ACACD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316910"/>
              </p:ext>
            </p:extLst>
          </p:nvPr>
        </p:nvGraphicFramePr>
        <p:xfrm>
          <a:off x="3692525" y="3494088"/>
          <a:ext cx="3924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5" name="Equation" r:id="rId6" imgW="3924000" imgH="507960" progId="Equation.DSMT4">
                  <p:embed/>
                </p:oleObj>
              </mc:Choice>
              <mc:Fallback>
                <p:oleObj name="Equation" r:id="rId6" imgW="3924000" imgH="50796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4BF45D1A-02E2-46EE-A3D0-F9BB2ACACD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92525" y="3494088"/>
                        <a:ext cx="39243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F0192F5-CF55-4F4E-8208-CA12BB225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844099"/>
              </p:ext>
            </p:extLst>
          </p:nvPr>
        </p:nvGraphicFramePr>
        <p:xfrm>
          <a:off x="1295400" y="4502150"/>
          <a:ext cx="3213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6" name="Equation" r:id="rId8" imgW="3213000" imgH="380880" progId="Equation.DSMT4">
                  <p:embed/>
                </p:oleObj>
              </mc:Choice>
              <mc:Fallback>
                <p:oleObj name="Equation" r:id="rId8" imgW="3213000" imgH="3808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BF0192F5-CF55-4F4E-8208-CA12BB225D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95400" y="4502150"/>
                        <a:ext cx="32131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C2FC6A37-D760-439A-8E1D-B0EA01386B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923402"/>
              </p:ext>
            </p:extLst>
          </p:nvPr>
        </p:nvGraphicFramePr>
        <p:xfrm>
          <a:off x="5386388" y="4205288"/>
          <a:ext cx="3009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7" name="Equation" r:id="rId10" imgW="3009600" imgH="914400" progId="Equation.DSMT4">
                  <p:embed/>
                </p:oleObj>
              </mc:Choice>
              <mc:Fallback>
                <p:oleObj name="Equation" r:id="rId10" imgW="3009600" imgH="9144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C2FC6A37-D760-439A-8E1D-B0EA01386B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386388" y="4205288"/>
                        <a:ext cx="30099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B72A91F2-6D28-4C6E-A3B7-5ABCF4FEA2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447789"/>
              </p:ext>
            </p:extLst>
          </p:nvPr>
        </p:nvGraphicFramePr>
        <p:xfrm>
          <a:off x="1197408" y="5491163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8" name="Equation" r:id="rId12" imgW="3581280" imgH="431640" progId="Equation.DSMT4">
                  <p:embed/>
                </p:oleObj>
              </mc:Choice>
              <mc:Fallback>
                <p:oleObj name="Equation" r:id="rId12" imgW="358128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B72A91F2-6D28-4C6E-A3B7-5ABCF4FEA2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197408" y="5491163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475DB3D7-A444-42D0-B7F7-1260249766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324782"/>
              </p:ext>
            </p:extLst>
          </p:nvPr>
        </p:nvGraphicFramePr>
        <p:xfrm>
          <a:off x="5386388" y="5352717"/>
          <a:ext cx="3302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9" name="Equation" r:id="rId14" imgW="3301920" imgH="558720" progId="Equation.DSMT4">
                  <p:embed/>
                </p:oleObj>
              </mc:Choice>
              <mc:Fallback>
                <p:oleObj name="Equation" r:id="rId14" imgW="3301920" imgH="558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475DB3D7-A444-42D0-B7F7-1260249766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386388" y="5352717"/>
                        <a:ext cx="33020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3689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1606E636-9FFF-4435-82F2-0BE8F067B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768881"/>
              </p:ext>
            </p:extLst>
          </p:nvPr>
        </p:nvGraphicFramePr>
        <p:xfrm>
          <a:off x="1814945" y="3210109"/>
          <a:ext cx="5927725" cy="344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84" name="Equation" r:id="rId4" imgW="6260760" imgH="3632040" progId="Equation.DSMT4">
                  <p:embed/>
                </p:oleObj>
              </mc:Choice>
              <mc:Fallback>
                <p:oleObj name="Equation" r:id="rId4" imgW="6260760" imgH="363204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1606E636-9FFF-4435-82F2-0BE8F067B4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4945" y="3210109"/>
                        <a:ext cx="5927725" cy="344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</a:t>
            </a:r>
            <a:r>
              <a:rPr lang="zh-CN" altLang="en-US" b="1" dirty="0" smtClean="0"/>
              <a:t>、物体放在薄透镜前一段距离，用平面波垂直照射物体，在透镜后焦面成像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B72A91F2-6D28-4C6E-A3B7-5ABCF4FEA2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69954"/>
              </p:ext>
            </p:extLst>
          </p:nvPr>
        </p:nvGraphicFramePr>
        <p:xfrm>
          <a:off x="1197408" y="2599064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85" name="Equation" r:id="rId6" imgW="3581280" imgH="431640" progId="Equation.DSMT4">
                  <p:embed/>
                </p:oleObj>
              </mc:Choice>
              <mc:Fallback>
                <p:oleObj name="Equation" r:id="rId6" imgW="3581280" imgH="4316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B72A91F2-6D28-4C6E-A3B7-5ABCF4FEA2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7408" y="2599064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475DB3D7-A444-42D0-B7F7-1260249766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876970"/>
              </p:ext>
            </p:extLst>
          </p:nvPr>
        </p:nvGraphicFramePr>
        <p:xfrm>
          <a:off x="5386388" y="2460618"/>
          <a:ext cx="3302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86" name="Equation" r:id="rId8" imgW="3301920" imgH="558720" progId="Equation.DSMT4">
                  <p:embed/>
                </p:oleObj>
              </mc:Choice>
              <mc:Fallback>
                <p:oleObj name="Equation" r:id="rId8" imgW="3301920" imgH="55872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475DB3D7-A444-42D0-B7F7-1260249766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86388" y="2460618"/>
                        <a:ext cx="33020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0459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1606E636-9FFF-4435-82F2-0BE8F067B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098098"/>
              </p:ext>
            </p:extLst>
          </p:nvPr>
        </p:nvGraphicFramePr>
        <p:xfrm>
          <a:off x="2349500" y="2608177"/>
          <a:ext cx="48577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2" name="Equation" r:id="rId4" imgW="5130720" imgH="863280" progId="Equation.DSMT4">
                  <p:embed/>
                </p:oleObj>
              </mc:Choice>
              <mc:Fallback>
                <p:oleObj name="Equation" r:id="rId4" imgW="5130720" imgH="86328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1606E636-9FFF-4435-82F2-0BE8F067B4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49500" y="2608177"/>
                        <a:ext cx="485775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</a:t>
            </a:r>
            <a:r>
              <a:rPr lang="zh-CN" altLang="en-US" sz="2800" b="1" dirty="0" smtClean="0"/>
              <a:t>对复振幅物体的</a:t>
            </a:r>
            <a:r>
              <a:rPr lang="zh-CN" altLang="en-US" sz="2800" b="1" dirty="0" smtClean="0"/>
              <a:t>成像过程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1900595"/>
            <a:ext cx="808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</a:t>
            </a:r>
            <a:r>
              <a:rPr lang="zh-CN" altLang="en-US" b="1" dirty="0" smtClean="0"/>
              <a:t>、物体放在薄透镜前一段距离，用平面波垂直照射物体，在透镜后焦面成像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459" y="3714217"/>
            <a:ext cx="32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当物体放在薄透镜前焦面时：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316914"/>
              </p:ext>
            </p:extLst>
          </p:nvPr>
        </p:nvGraphicFramePr>
        <p:xfrm>
          <a:off x="3994220" y="3609363"/>
          <a:ext cx="675545" cy="579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3" name="Equation" r:id="rId6" imgW="444240" imgH="380880" progId="Equation.DSMT4">
                  <p:embed/>
                </p:oleObj>
              </mc:Choice>
              <mc:Fallback>
                <p:oleObj name="Equation" r:id="rId6" imgW="44424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94220" y="3609363"/>
                        <a:ext cx="675545" cy="579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172748"/>
              </p:ext>
            </p:extLst>
          </p:nvPr>
        </p:nvGraphicFramePr>
        <p:xfrm>
          <a:off x="2674938" y="4227513"/>
          <a:ext cx="331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4" name="Equation" r:id="rId8" imgW="3314520" imgH="850680" progId="Equation.DSMT4">
                  <p:embed/>
                </p:oleObj>
              </mc:Choice>
              <mc:Fallback>
                <p:oleObj name="Equation" r:id="rId8" imgW="3314520" imgH="850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74938" y="4227513"/>
                        <a:ext cx="33147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459" y="5189572"/>
            <a:ext cx="7692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注意：这是一个标准的傅立叶变换关系，代表了透镜的傅立叶变换性质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426867"/>
              </p:ext>
            </p:extLst>
          </p:nvPr>
        </p:nvGraphicFramePr>
        <p:xfrm>
          <a:off x="2774950" y="5626815"/>
          <a:ext cx="3594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Equation" r:id="rId10" imgW="3593880" imgH="927000" progId="Equation.DSMT4">
                  <p:embed/>
                </p:oleObj>
              </mc:Choice>
              <mc:Fallback>
                <p:oleObj name="Equation" r:id="rId10" imgW="3593880" imgH="927000" progId="Equation.DSMT4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774950" y="5626815"/>
                        <a:ext cx="359410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3192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84632" y="3448650"/>
            <a:ext cx="7974837" cy="3029814"/>
            <a:chOff x="584632" y="3610121"/>
            <a:chExt cx="7974837" cy="302981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D19A0FA-432F-4BF1-BB21-41F7F493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4632" y="3610121"/>
              <a:ext cx="7974837" cy="2732414"/>
            </a:xfrm>
            <a:prstGeom prst="rect">
              <a:avLst/>
            </a:prstGeom>
          </p:spPr>
        </p:pic>
        <p:graphicFrame>
          <p:nvGraphicFramePr>
            <p:cNvPr id="19" name="对象 18">
              <a:extLst>
                <a:ext uri="{FF2B5EF4-FFF2-40B4-BE49-F238E27FC236}">
                  <a16:creationId xmlns:a16="http://schemas.microsoft.com/office/drawing/2014/main" id="{C9B810E2-CA25-4682-8BA9-897DC1F32EC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13125723"/>
                </p:ext>
              </p:extLst>
            </p:nvPr>
          </p:nvGraphicFramePr>
          <p:xfrm>
            <a:off x="2040143" y="6255913"/>
            <a:ext cx="254000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9" name="Equation" r:id="rId5" imgW="253800" imgH="342720" progId="Equation.DSMT4">
                    <p:embed/>
                  </p:oleObj>
                </mc:Choice>
                <mc:Fallback>
                  <p:oleObj name="Equation" r:id="rId5" imgW="253800" imgH="342720" progId="Equation.DSMT4">
                    <p:embed/>
                    <p:pic>
                      <p:nvPicPr>
                        <p:cNvPr id="11" name="对象 10">
                          <a:extLst>
                            <a:ext uri="{FF2B5EF4-FFF2-40B4-BE49-F238E27FC236}">
                              <a16:creationId xmlns:a16="http://schemas.microsoft.com/office/drawing/2014/main" id="{C9B810E2-CA25-4682-8BA9-897DC1F32EC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040143" y="6255913"/>
                          <a:ext cx="254000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对象 19">
              <a:extLst>
                <a:ext uri="{FF2B5EF4-FFF2-40B4-BE49-F238E27FC236}">
                  <a16:creationId xmlns:a16="http://schemas.microsoft.com/office/drawing/2014/main" id="{F3462CA2-733E-4DEE-808F-5B789A1E30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40952709"/>
                </p:ext>
              </p:extLst>
            </p:nvPr>
          </p:nvGraphicFramePr>
          <p:xfrm>
            <a:off x="3648053" y="6269112"/>
            <a:ext cx="254000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80" name="Equation" r:id="rId7" imgW="254539" imgH="343092" progId="Equation.DSMT4">
                    <p:embed/>
                  </p:oleObj>
                </mc:Choice>
                <mc:Fallback>
                  <p:oleObj name="Equation" r:id="rId7" imgW="254539" imgH="343092" progId="Equation.DSMT4">
                    <p:embed/>
                    <p:pic>
                      <p:nvPicPr>
                        <p:cNvPr id="8" name="对象 7">
                          <a:extLst>
                            <a:ext uri="{FF2B5EF4-FFF2-40B4-BE49-F238E27FC236}">
                              <a16:creationId xmlns:a16="http://schemas.microsoft.com/office/drawing/2014/main" id="{F3462CA2-733E-4DEE-808F-5B789A1E30F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648053" y="6269112"/>
                          <a:ext cx="254000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对象 20">
              <a:extLst>
                <a:ext uri="{FF2B5EF4-FFF2-40B4-BE49-F238E27FC236}">
                  <a16:creationId xmlns:a16="http://schemas.microsoft.com/office/drawing/2014/main" id="{B859813B-0F96-4A26-9405-49D05677B28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35018651"/>
                </p:ext>
              </p:extLst>
            </p:nvPr>
          </p:nvGraphicFramePr>
          <p:xfrm>
            <a:off x="5255963" y="6297035"/>
            <a:ext cx="254000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81" name="Equation" r:id="rId9" imgW="254539" imgH="343092" progId="Equation.DSMT4">
                    <p:embed/>
                  </p:oleObj>
                </mc:Choice>
                <mc:Fallback>
                  <p:oleObj name="Equation" r:id="rId9" imgW="254539" imgH="343092" progId="Equation.DSMT4">
                    <p:embed/>
                    <p:pic>
                      <p:nvPicPr>
                        <p:cNvPr id="12" name="对象 11">
                          <a:extLst>
                            <a:ext uri="{FF2B5EF4-FFF2-40B4-BE49-F238E27FC236}">
                              <a16:creationId xmlns:a16="http://schemas.microsoft.com/office/drawing/2014/main" id="{B859813B-0F96-4A26-9405-49D05677B28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255963" y="6297035"/>
                          <a:ext cx="254000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对象 21">
              <a:extLst>
                <a:ext uri="{FF2B5EF4-FFF2-40B4-BE49-F238E27FC236}">
                  <a16:creationId xmlns:a16="http://schemas.microsoft.com/office/drawing/2014/main" id="{AEF0FEC5-0B40-48F6-BAAC-CF09D64649A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8198332"/>
                </p:ext>
              </p:extLst>
            </p:nvPr>
          </p:nvGraphicFramePr>
          <p:xfrm>
            <a:off x="6863874" y="6269614"/>
            <a:ext cx="254000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82" name="Equation" r:id="rId11" imgW="254539" imgH="343092" progId="Equation.DSMT4">
                    <p:embed/>
                  </p:oleObj>
                </mc:Choice>
                <mc:Fallback>
                  <p:oleObj name="Equation" r:id="rId11" imgW="254539" imgH="343092" progId="Equation.DSMT4">
                    <p:embed/>
                    <p:pic>
                      <p:nvPicPr>
                        <p:cNvPr id="13" name="对象 12">
                          <a:extLst>
                            <a:ext uri="{FF2B5EF4-FFF2-40B4-BE49-F238E27FC236}">
                              <a16:creationId xmlns:a16="http://schemas.microsoft.com/office/drawing/2014/main" id="{AEF0FEC5-0B40-48F6-BAAC-CF09D64649A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863874" y="6269614"/>
                          <a:ext cx="254000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薄透镜的傅立叶变换</a:t>
            </a:r>
            <a:r>
              <a:rPr lang="zh-CN" altLang="en-US" sz="2800" b="1" dirty="0" smtClean="0"/>
              <a:t>性质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39047" y="1936394"/>
            <a:ext cx="6208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 smtClean="0"/>
              <a:t>4f</a:t>
            </a:r>
            <a:r>
              <a:rPr lang="zh-CN" altLang="en-US" b="1" dirty="0" smtClean="0"/>
              <a:t>光学系统</a:t>
            </a:r>
            <a:r>
              <a:rPr lang="zh-CN" altLang="en-US" b="1" dirty="0" smtClean="0"/>
              <a:t>：最典型的频域传递函数光学调制系统。</a:t>
            </a:r>
            <a:endParaRPr lang="en-US" altLang="zh-CN" b="1" dirty="0" smtClean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699640"/>
              </p:ext>
            </p:extLst>
          </p:nvPr>
        </p:nvGraphicFramePr>
        <p:xfrm>
          <a:off x="3121458" y="2479234"/>
          <a:ext cx="331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3" name="Equation" r:id="rId13" imgW="3314520" imgH="850680" progId="Equation.DSMT4">
                  <p:embed/>
                </p:oleObj>
              </mc:Choice>
              <mc:Fallback>
                <p:oleObj name="Equation" r:id="rId13" imgW="3314520" imgH="850680" progId="Equation.DSMT4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121458" y="2479234"/>
                        <a:ext cx="33147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文本框 2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376141" y="3397811"/>
            <a:ext cx="4026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频谱面插入滤波器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3060540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39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3012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228EC920-B454-458A-9581-0408CFB0B9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402252"/>
              </p:ext>
            </p:extLst>
          </p:nvPr>
        </p:nvGraphicFramePr>
        <p:xfrm>
          <a:off x="4850712" y="4304579"/>
          <a:ext cx="1917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4" name="Equation" r:id="rId4" imgW="1917360" imgH="419040" progId="Equation.DSMT4">
                  <p:embed/>
                </p:oleObj>
              </mc:Choice>
              <mc:Fallback>
                <p:oleObj name="Equation" r:id="rId4" imgW="1917360" imgH="41904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228EC920-B454-458A-9581-0408CFB0B9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0712" y="4304579"/>
                        <a:ext cx="19177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27C736D3-CA7A-4285-9FC8-BD2AB31E4F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088762"/>
              </p:ext>
            </p:extLst>
          </p:nvPr>
        </p:nvGraphicFramePr>
        <p:xfrm>
          <a:off x="4850712" y="4749673"/>
          <a:ext cx="3657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5" name="Equation" r:id="rId6" imgW="3657600" imgH="380880" progId="Equation.DSMT4">
                  <p:embed/>
                </p:oleObj>
              </mc:Choice>
              <mc:Fallback>
                <p:oleObj name="Equation" r:id="rId6" imgW="3657600" imgH="3808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27C736D3-CA7A-4285-9FC8-BD2AB31E4F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50712" y="4749673"/>
                        <a:ext cx="36576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:a16="http://schemas.microsoft.com/office/drawing/2014/main" id="{296002CD-1662-4EA6-8B7D-B85BAA7789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88" y="2010652"/>
            <a:ext cx="4170777" cy="458785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薄透镜的物理光学描述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800600" y="2241281"/>
            <a:ext cx="39356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考察一个双凸球面薄透镜：</a:t>
            </a:r>
            <a:endParaRPr lang="en-US" altLang="zh-CN" b="1" dirty="0" smtClean="0"/>
          </a:p>
          <a:p>
            <a:r>
              <a:rPr lang="zh-CN" altLang="en-US" b="1" dirty="0" smtClean="0"/>
              <a:t>透镜的聚光作用来源于不同空间位置的相位延迟。</a:t>
            </a:r>
            <a:endParaRPr lang="en-US" altLang="zh-CN" b="1" dirty="0" smtClean="0"/>
          </a:p>
          <a:p>
            <a:r>
              <a:rPr lang="zh-CN" altLang="en-US" b="1" dirty="0" smtClean="0"/>
              <a:t>（假设透镜足够薄，即刚入射和刚出射的光波场有相同的</a:t>
            </a:r>
            <a:r>
              <a:rPr lang="en-US" altLang="zh-CN" b="1" dirty="0" err="1" smtClean="0"/>
              <a:t>xy</a:t>
            </a:r>
            <a:r>
              <a:rPr lang="zh-CN" altLang="en-US" b="1" dirty="0" smtClean="0"/>
              <a:t>坐标）</a:t>
            </a:r>
            <a:endParaRPr lang="en-US" altLang="zh-CN" b="1" dirty="0" smtClean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800599" y="3918649"/>
            <a:ext cx="3935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薄透镜的复透过率：</a:t>
            </a:r>
            <a:endParaRPr lang="en-US" altLang="zh-CN" b="1" dirty="0" smtClean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800599" y="5223033"/>
            <a:ext cx="3935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其中，</a:t>
            </a:r>
            <a:r>
              <a:rPr lang="en-US" altLang="zh-CN" b="1" dirty="0" smtClean="0"/>
              <a:t>n</a:t>
            </a:r>
            <a:r>
              <a:rPr lang="zh-CN" altLang="en-US" b="1" dirty="0" smtClean="0"/>
              <a:t>为透镜介质折射率，</a:t>
            </a:r>
            <a:endParaRPr lang="en-US" altLang="zh-CN" b="1" dirty="0" smtClean="0"/>
          </a:p>
          <a:p>
            <a:r>
              <a:rPr lang="zh-CN" altLang="en-US" b="1" dirty="0" smtClean="0"/>
              <a:t>                     为透镜厚度。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776590"/>
              </p:ext>
            </p:extLst>
          </p:nvPr>
        </p:nvGraphicFramePr>
        <p:xfrm>
          <a:off x="5060777" y="5546198"/>
          <a:ext cx="889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6" name="Equation" r:id="rId9" imgW="888840" imgH="342720" progId="Equation.DSMT4">
                  <p:embed/>
                </p:oleObj>
              </mc:Choice>
              <mc:Fallback>
                <p:oleObj name="Equation" r:id="rId9" imgW="8888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60777" y="5546198"/>
                        <a:ext cx="889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37495" y="2938962"/>
            <a:ext cx="200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注意</a:t>
            </a:r>
            <a:r>
              <a:rPr lang="en-US" altLang="zh-CN" b="1" dirty="0" err="1" smtClean="0"/>
              <a:t>R</a:t>
            </a:r>
            <a:r>
              <a:rPr lang="en-US" altLang="zh-CN" b="1" baseline="-25000" dirty="0" err="1" smtClean="0"/>
              <a:t>2</a:t>
            </a:r>
            <a:r>
              <a:rPr lang="zh-CN" altLang="en-US" b="1" dirty="0" smtClean="0"/>
              <a:t>是负数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3574763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C8AF8117-7B2D-4E78-B11E-BB1BD0DA47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93533"/>
              </p:ext>
            </p:extLst>
          </p:nvPr>
        </p:nvGraphicFramePr>
        <p:xfrm>
          <a:off x="4572000" y="2297204"/>
          <a:ext cx="3697288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4" name="Equation" r:id="rId4" imgW="4749480" imgH="1981080" progId="Equation.DSMT4">
                  <p:embed/>
                </p:oleObj>
              </mc:Choice>
              <mc:Fallback>
                <p:oleObj name="Equation" r:id="rId4" imgW="4749480" imgH="19810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8AF8117-7B2D-4E78-B11E-BB1BD0DA47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0" y="2297204"/>
                        <a:ext cx="3697288" cy="1544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EA971316-B6C2-48A0-9F84-67C4EDC282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744818"/>
              </p:ext>
            </p:extLst>
          </p:nvPr>
        </p:nvGraphicFramePr>
        <p:xfrm>
          <a:off x="4572000" y="4022339"/>
          <a:ext cx="390525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5" name="Equation" r:id="rId6" imgW="5016240" imgH="2908080" progId="Equation.DSMT4">
                  <p:embed/>
                </p:oleObj>
              </mc:Choice>
              <mc:Fallback>
                <p:oleObj name="Equation" r:id="rId6" imgW="5016240" imgH="29080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EA971316-B6C2-48A0-9F84-67C4EDC282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72000" y="4022339"/>
                        <a:ext cx="3905250" cy="226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双凸球面薄透镜</a:t>
            </a:r>
            <a:r>
              <a:rPr lang="zh-CN" altLang="en-US" sz="2800" b="1" dirty="0" smtClean="0"/>
              <a:t>的厚度方程</a:t>
            </a:r>
            <a:endParaRPr lang="zh-CN" altLang="en-US" sz="28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316" y="1875254"/>
            <a:ext cx="3503139" cy="42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66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D3AB1E5-35E6-49A8-B120-80C03191E2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655073"/>
              </p:ext>
            </p:extLst>
          </p:nvPr>
        </p:nvGraphicFramePr>
        <p:xfrm>
          <a:off x="3874037" y="1875254"/>
          <a:ext cx="2739196" cy="69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8" name="Equation" r:id="rId4" imgW="3352680" imgH="850680" progId="Equation.DSMT4">
                  <p:embed/>
                </p:oleObj>
              </mc:Choice>
              <mc:Fallback>
                <p:oleObj name="Equation" r:id="rId4" imgW="3352680" imgH="8506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D3AB1E5-35E6-49A8-B120-80C03191E2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74037" y="1875254"/>
                        <a:ext cx="2739196" cy="69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7D3DFE3D-164D-4FE3-BEA6-C3AC99CAA6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772756"/>
              </p:ext>
            </p:extLst>
          </p:nvPr>
        </p:nvGraphicFramePr>
        <p:xfrm>
          <a:off x="1671981" y="2943955"/>
          <a:ext cx="5807075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9" name="Equation" r:id="rId6" imgW="7353000" imgH="939600" progId="Equation.DSMT4">
                  <p:embed/>
                </p:oleObj>
              </mc:Choice>
              <mc:Fallback>
                <p:oleObj name="Equation" r:id="rId6" imgW="7353000" imgH="9396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7D3DFE3D-164D-4FE3-BEA6-C3AC99CAA6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71981" y="2943955"/>
                        <a:ext cx="5807075" cy="74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43AB925-59C8-4331-9220-033830ECB9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303755"/>
              </p:ext>
            </p:extLst>
          </p:nvPr>
        </p:nvGraphicFramePr>
        <p:xfrm>
          <a:off x="1666875" y="3978275"/>
          <a:ext cx="58166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0" name="Equation" r:id="rId8" imgW="7492680" imgH="939600" progId="Equation.DSMT4">
                  <p:embed/>
                </p:oleObj>
              </mc:Choice>
              <mc:Fallback>
                <p:oleObj name="Equation" r:id="rId8" imgW="7492680" imgH="9396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343AB925-59C8-4331-9220-033830ECB9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66875" y="3978275"/>
                        <a:ext cx="5816600" cy="728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AAC08D62-2971-4ECB-A9AB-8EA65273FD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341792"/>
              </p:ext>
            </p:extLst>
          </p:nvPr>
        </p:nvGraphicFramePr>
        <p:xfrm>
          <a:off x="1671981" y="5001054"/>
          <a:ext cx="5769406" cy="911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1" name="Equation" r:id="rId10" imgW="5626080" imgH="888840" progId="Equation.DSMT4">
                  <p:embed/>
                </p:oleObj>
              </mc:Choice>
              <mc:Fallback>
                <p:oleObj name="Equation" r:id="rId10" imgW="5626080" imgH="88884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AAC08D62-2971-4ECB-A9AB-8EA65273FD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71981" y="5001054"/>
                        <a:ext cx="5769406" cy="911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双凸球面薄透镜</a:t>
            </a:r>
            <a:r>
              <a:rPr lang="zh-CN" altLang="en-US" sz="2800" b="1" dirty="0" smtClean="0"/>
              <a:t>的厚度方程</a:t>
            </a:r>
            <a:endParaRPr lang="zh-CN" altLang="en-US" sz="28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17256" y="2038175"/>
            <a:ext cx="253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在傍轴近似条件下：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689206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E2C6F11A-C138-47D1-8980-F40FFABBF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729791"/>
              </p:ext>
            </p:extLst>
          </p:nvPr>
        </p:nvGraphicFramePr>
        <p:xfrm>
          <a:off x="2449719" y="1980025"/>
          <a:ext cx="56261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6" name="Equation" r:id="rId4" imgW="5626080" imgH="2400120" progId="Equation.DSMT4">
                  <p:embed/>
                </p:oleObj>
              </mc:Choice>
              <mc:Fallback>
                <p:oleObj name="Equation" r:id="rId4" imgW="5626080" imgH="240012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E2C6F11A-C138-47D1-8980-F40FFABBFD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49719" y="1980025"/>
                        <a:ext cx="5626100" cy="240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5EAB2EFD-BD4C-4142-9BFE-A46C36905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708765"/>
              </p:ext>
            </p:extLst>
          </p:nvPr>
        </p:nvGraphicFramePr>
        <p:xfrm>
          <a:off x="2468563" y="4451172"/>
          <a:ext cx="2616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7" name="Equation" r:id="rId6" imgW="2616120" imgH="888840" progId="Equation.DSMT4">
                  <p:embed/>
                </p:oleObj>
              </mc:Choice>
              <mc:Fallback>
                <p:oleObj name="Equation" r:id="rId6" imgW="2616120" imgH="8888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5EAB2EFD-BD4C-4142-9BFE-A46C369058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68563" y="4451172"/>
                        <a:ext cx="2616200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42299052-7DB8-4743-BD37-C86FF9A7EC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1415948"/>
              </p:ext>
            </p:extLst>
          </p:nvPr>
        </p:nvGraphicFramePr>
        <p:xfrm>
          <a:off x="1239007" y="5545801"/>
          <a:ext cx="3632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8" name="Equation" r:id="rId8" imgW="3632040" imgH="787320" progId="Equation.DSMT4">
                  <p:embed/>
                </p:oleObj>
              </mc:Choice>
              <mc:Fallback>
                <p:oleObj name="Equation" r:id="rId8" imgW="3632040" imgH="7873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42299052-7DB8-4743-BD37-C86FF9A7EC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39007" y="5545801"/>
                        <a:ext cx="36322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E6666774-399C-48C2-8991-F280687C9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2407289"/>
              </p:ext>
            </p:extLst>
          </p:nvPr>
        </p:nvGraphicFramePr>
        <p:xfrm>
          <a:off x="5549469" y="5340172"/>
          <a:ext cx="30099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9" name="Equation" r:id="rId10" imgW="3009600" imgH="660240" progId="Equation.DSMT4">
                  <p:embed/>
                </p:oleObj>
              </mc:Choice>
              <mc:Fallback>
                <p:oleObj name="Equation" r:id="rId10" imgW="3009600" imgH="660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E6666774-399C-48C2-8991-F280687C97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9469" y="5340172"/>
                        <a:ext cx="30099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薄透镜的物理光学描述</a:t>
            </a:r>
            <a:endParaRPr lang="zh-CN" altLang="en-US" sz="280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92363" y="1980025"/>
            <a:ext cx="147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相位延迟：</a:t>
            </a:r>
            <a:endParaRPr lang="en-US" altLang="zh-CN" b="1" dirty="0" smtClean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83131" y="4711006"/>
            <a:ext cx="785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令：</a:t>
            </a:r>
            <a:endParaRPr lang="en-US" altLang="zh-CN" b="1" dirty="0" smtClean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084763" y="4928995"/>
            <a:ext cx="231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&gt;&gt;&gt;&gt;&gt;&gt;&gt;</a:t>
            </a:r>
            <a:r>
              <a:rPr lang="zh-CN" altLang="en-US" b="1" dirty="0" smtClean="0"/>
              <a:t>透镜焦距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047880"/>
              </p:ext>
            </p:extLst>
          </p:nvPr>
        </p:nvGraphicFramePr>
        <p:xfrm>
          <a:off x="6286977" y="6086724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" name="Equation" r:id="rId12" imgW="634680" imgH="342720" progId="Equation.DSMT4">
                  <p:embed/>
                </p:oleObj>
              </mc:Choice>
              <mc:Fallback>
                <p:oleObj name="Equation" r:id="rId12" imgW="6346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286977" y="6086724"/>
                        <a:ext cx="635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948161" y="6086724"/>
            <a:ext cx="219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：一般可忽略不写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1009495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81D48283-E6EC-40E1-9691-7A3B70430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375" y="2671007"/>
            <a:ext cx="6075971" cy="31468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6FB14442-BD15-4571-A2B8-8B847450BD0A}"/>
              </a:ext>
            </a:extLst>
          </p:cNvPr>
          <p:cNvCxnSpPr>
            <a:cxnSpLocks/>
          </p:cNvCxnSpPr>
          <p:nvPr/>
        </p:nvCxnSpPr>
        <p:spPr>
          <a:xfrm>
            <a:off x="620679" y="6230148"/>
            <a:ext cx="0" cy="220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FB6EBAFF-7D07-400C-9B2C-E9445C62463B}"/>
              </a:ext>
            </a:extLst>
          </p:cNvPr>
          <p:cNvCxnSpPr/>
          <p:nvPr/>
        </p:nvCxnSpPr>
        <p:spPr>
          <a:xfrm>
            <a:off x="2407437" y="4527544"/>
            <a:ext cx="0" cy="10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C42771B5-A71A-4FD7-8C99-E21B8001AD59}"/>
              </a:ext>
            </a:extLst>
          </p:cNvPr>
          <p:cNvCxnSpPr>
            <a:cxnSpLocks/>
          </p:cNvCxnSpPr>
          <p:nvPr/>
        </p:nvCxnSpPr>
        <p:spPr>
          <a:xfrm>
            <a:off x="2911933" y="6220585"/>
            <a:ext cx="0" cy="220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6BE49A35-BA6D-4B73-B706-FDFF0A7E12F6}"/>
              </a:ext>
            </a:extLst>
          </p:cNvPr>
          <p:cNvCxnSpPr>
            <a:cxnSpLocks/>
          </p:cNvCxnSpPr>
          <p:nvPr/>
        </p:nvCxnSpPr>
        <p:spPr>
          <a:xfrm>
            <a:off x="620679" y="6340507"/>
            <a:ext cx="230176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90AEE225-79A2-450E-811E-CB9DD0CAF6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866789"/>
              </p:ext>
            </p:extLst>
          </p:nvPr>
        </p:nvGraphicFramePr>
        <p:xfrm>
          <a:off x="1697055" y="2538928"/>
          <a:ext cx="952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2" name="Equation" r:id="rId5" imgW="952200" imgH="380880" progId="Equation.DSMT4">
                  <p:embed/>
                </p:oleObj>
              </mc:Choice>
              <mc:Fallback>
                <p:oleObj name="Equation" r:id="rId5" imgW="952200" imgH="38088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90AEE225-79A2-450E-811E-CB9DD0CAF6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97055" y="2538928"/>
                        <a:ext cx="9525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1B672A08-DD50-4070-959C-A5C985BDFC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714579"/>
              </p:ext>
            </p:extLst>
          </p:nvPr>
        </p:nvGraphicFramePr>
        <p:xfrm>
          <a:off x="1633538" y="6000750"/>
          <a:ext cx="254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3" name="Equation" r:id="rId7" imgW="253800" imgH="380880" progId="Equation.DSMT4">
                  <p:embed/>
                </p:oleObj>
              </mc:Choice>
              <mc:Fallback>
                <p:oleObj name="Equation" r:id="rId7" imgW="253800" imgH="380880" progId="Equation.DSMT4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1B672A08-DD50-4070-959C-A5C985BDFC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33538" y="6000750"/>
                        <a:ext cx="2540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3A71B0A0-15F8-46CA-9A2A-1EDE05B59E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268432"/>
              </p:ext>
            </p:extLst>
          </p:nvPr>
        </p:nvGraphicFramePr>
        <p:xfrm>
          <a:off x="2784611" y="5822628"/>
          <a:ext cx="254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4" name="Equation" r:id="rId9" imgW="253800" imgH="342720" progId="Equation.DSMT4">
                  <p:embed/>
                </p:oleObj>
              </mc:Choice>
              <mc:Fallback>
                <p:oleObj name="Equation" r:id="rId9" imgW="253800" imgH="342720" progId="Equation.DSMT4">
                  <p:embed/>
                  <p:pic>
                    <p:nvPicPr>
                      <p:cNvPr id="28" name="对象 27">
                        <a:extLst>
                          <a:ext uri="{FF2B5EF4-FFF2-40B4-BE49-F238E27FC236}">
                            <a16:creationId xmlns:a16="http://schemas.microsoft.com/office/drawing/2014/main" id="{3A71B0A0-15F8-46CA-9A2A-1EDE05B59E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84611" y="5822628"/>
                        <a:ext cx="254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0F9BC88D-C125-4D85-8FB5-76AD8D5853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16561"/>
              </p:ext>
            </p:extLst>
          </p:nvPr>
        </p:nvGraphicFramePr>
        <p:xfrm>
          <a:off x="5460569" y="2888793"/>
          <a:ext cx="3098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5" name="Equation" r:id="rId11" imgW="3098520" imgH="914400" progId="Equation.DSMT4">
                  <p:embed/>
                </p:oleObj>
              </mc:Choice>
              <mc:Fallback>
                <p:oleObj name="Equation" r:id="rId11" imgW="3098520" imgH="914400" progId="Equation.DSMT4">
                  <p:embed/>
                  <p:pic>
                    <p:nvPicPr>
                      <p:cNvPr id="29" name="对象 28">
                        <a:extLst>
                          <a:ext uri="{FF2B5EF4-FFF2-40B4-BE49-F238E27FC236}">
                            <a16:creationId xmlns:a16="http://schemas.microsoft.com/office/drawing/2014/main" id="{0F9BC88D-C125-4D85-8FB5-76AD8D5853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460569" y="2888793"/>
                        <a:ext cx="30988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F9281F23-DE6F-4F4E-A161-669683658F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192896"/>
              </p:ext>
            </p:extLst>
          </p:nvPr>
        </p:nvGraphicFramePr>
        <p:xfrm>
          <a:off x="4265531" y="4935378"/>
          <a:ext cx="439420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6" name="Equation" r:id="rId13" imgW="4394160" imgH="1422360" progId="Equation.DSMT4">
                  <p:embed/>
                </p:oleObj>
              </mc:Choice>
              <mc:Fallback>
                <p:oleObj name="Equation" r:id="rId13" imgW="4394160" imgH="1422360" progId="Equation.DSMT4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F9281F23-DE6F-4F4E-A161-669683658F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265531" y="4935378"/>
                        <a:ext cx="4394200" cy="142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薄透镜对光场的作用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93939" y="1909447"/>
            <a:ext cx="700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考察一个轴</a:t>
            </a:r>
            <a:r>
              <a:rPr lang="zh-CN" altLang="en-US" b="1" dirty="0"/>
              <a:t>上点光源</a:t>
            </a:r>
            <a:r>
              <a:rPr lang="zh-CN" altLang="en-US" b="1" dirty="0" smtClean="0"/>
              <a:t>发出的球面波照射一个双凸球面薄透镜：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728030"/>
              </p:ext>
            </p:extLst>
          </p:nvPr>
        </p:nvGraphicFramePr>
        <p:xfrm>
          <a:off x="3220075" y="2499925"/>
          <a:ext cx="1079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7" name="Equation" r:id="rId15" imgW="1079280" imgH="431640" progId="Equation.DSMT4">
                  <p:embed/>
                </p:oleObj>
              </mc:Choice>
              <mc:Fallback>
                <p:oleObj name="Equation" r:id="rId15" imgW="10792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220075" y="2499925"/>
                        <a:ext cx="10795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E6666774-399C-48C2-8991-F280687C9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109879"/>
              </p:ext>
            </p:extLst>
          </p:nvPr>
        </p:nvGraphicFramePr>
        <p:xfrm>
          <a:off x="6103938" y="3970338"/>
          <a:ext cx="24003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8" name="Equation" r:id="rId17" imgW="2400120" imgH="660240" progId="Equation.DSMT4">
                  <p:embed/>
                </p:oleObj>
              </mc:Choice>
              <mc:Fallback>
                <p:oleObj name="Equation" r:id="rId17" imgW="2400120" imgH="660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E6666774-399C-48C2-8991-F280687C97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103938" y="3970338"/>
                        <a:ext cx="24003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5867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F9281F23-DE6F-4F4E-A161-669683658F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110817"/>
              </p:ext>
            </p:extLst>
          </p:nvPr>
        </p:nvGraphicFramePr>
        <p:xfrm>
          <a:off x="2374900" y="2278062"/>
          <a:ext cx="4544884" cy="2022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8" name="Equation" r:id="rId4" imgW="4394160" imgH="1955520" progId="Equation.DSMT4">
                  <p:embed/>
                </p:oleObj>
              </mc:Choice>
              <mc:Fallback>
                <p:oleObj name="Equation" r:id="rId4" imgW="4394160" imgH="1955520" progId="Equation.DSMT4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F9281F23-DE6F-4F4E-A161-669683658F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74900" y="2278062"/>
                        <a:ext cx="4544884" cy="20228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薄透镜对光场的作用</a:t>
            </a:r>
            <a:endParaRPr lang="zh-CN" altLang="en-US" sz="28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93939" y="1909447"/>
            <a:ext cx="700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考察一个轴</a:t>
            </a:r>
            <a:r>
              <a:rPr lang="zh-CN" altLang="en-US" b="1" dirty="0"/>
              <a:t>上点光源</a:t>
            </a:r>
            <a:r>
              <a:rPr lang="zh-CN" altLang="en-US" b="1" dirty="0" smtClean="0"/>
              <a:t>发出的球面波照射一个双凸球面薄透镜：</a:t>
            </a:r>
            <a:endParaRPr lang="en-US" altLang="zh-CN" b="1" dirty="0" smtClean="0"/>
          </a:p>
        </p:txBody>
      </p:sp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5AEC6ADE-D828-4CA4-BAFC-6A99CC6538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530782"/>
              </p:ext>
            </p:extLst>
          </p:nvPr>
        </p:nvGraphicFramePr>
        <p:xfrm>
          <a:off x="5270069" y="4384361"/>
          <a:ext cx="3289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9" name="Equation" r:id="rId6" imgW="3288960" imgH="863280" progId="Equation.DSMT4">
                  <p:embed/>
                </p:oleObj>
              </mc:Choice>
              <mc:Fallback>
                <p:oleObj name="Equation" r:id="rId6" imgW="3288960" imgH="8632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5AEC6ADE-D828-4CA4-BAFC-6A99CC6538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70069" y="4384361"/>
                        <a:ext cx="32893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AE59F0C1-AB24-4ABF-8E5D-BBA76D2DC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463788"/>
              </p:ext>
            </p:extLst>
          </p:nvPr>
        </p:nvGraphicFramePr>
        <p:xfrm>
          <a:off x="1650471" y="4367945"/>
          <a:ext cx="2195006" cy="891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0" name="Equation" r:id="rId8" imgW="1218960" imgH="495000" progId="Equation.DSMT4">
                  <p:embed/>
                </p:oleObj>
              </mc:Choice>
              <mc:Fallback>
                <p:oleObj name="Equation" r:id="rId8" imgW="1218960" imgH="4950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AE59F0C1-AB24-4ABF-8E5D-BBA76D2DC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50471" y="4367945"/>
                        <a:ext cx="2195006" cy="891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9B537591-A328-4F08-9641-96F921DE96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764434"/>
              </p:ext>
            </p:extLst>
          </p:nvPr>
        </p:nvGraphicFramePr>
        <p:xfrm>
          <a:off x="3512458" y="5504444"/>
          <a:ext cx="1943492" cy="891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1" name="Equation" r:id="rId10" imgW="1079280" imgH="495000" progId="Equation.DSMT4">
                  <p:embed/>
                </p:oleObj>
              </mc:Choice>
              <mc:Fallback>
                <p:oleObj name="Equation" r:id="rId10" imgW="1079280" imgH="4950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9B537591-A328-4F08-9641-96F921DE96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12458" y="5504444"/>
                        <a:ext cx="1943492" cy="891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824217" y="4629139"/>
            <a:ext cx="785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令：</a:t>
            </a:r>
            <a:endParaRPr lang="en-US" altLang="zh-CN" b="1" dirty="0" smtClean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484204" y="4629139"/>
            <a:ext cx="785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则有：</a:t>
            </a:r>
            <a:endParaRPr lang="en-US" altLang="zh-CN" b="1" dirty="0" smtClean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21970" y="5765639"/>
            <a:ext cx="2530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透镜的高斯成像</a:t>
            </a:r>
            <a:r>
              <a:rPr lang="zh-CN" altLang="en-US" b="1" dirty="0" smtClean="0"/>
              <a:t>公式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574067" y="5338782"/>
            <a:ext cx="2434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注意         不是变量，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出射光场关键看：</a:t>
            </a:r>
            <a:endParaRPr lang="en-US" altLang="zh-CN" b="1" dirty="0" smtClean="0"/>
          </a:p>
          <a:p>
            <a:r>
              <a:rPr lang="zh-CN" altLang="en-US" b="1" dirty="0" smtClean="0"/>
              <a:t>二次抛物面相位因子</a:t>
            </a:r>
            <a:endParaRPr lang="en-US" altLang="zh-CN" b="1" dirty="0" smtClean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157975"/>
              </p:ext>
            </p:extLst>
          </p:nvPr>
        </p:nvGraphicFramePr>
        <p:xfrm>
          <a:off x="7191693" y="5161462"/>
          <a:ext cx="321158" cy="642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2" name="Equation" r:id="rId12" imgW="190440" imgH="380880" progId="Equation.DSMT4">
                  <p:embed/>
                </p:oleObj>
              </mc:Choice>
              <mc:Fallback>
                <p:oleObj name="Equation" r:id="rId12" imgW="19044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191693" y="5161462"/>
                        <a:ext cx="321158" cy="6423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807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薄透镜对光场的作用</a:t>
            </a:r>
            <a:endParaRPr lang="zh-CN" altLang="en-US" sz="28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93939" y="1909447"/>
            <a:ext cx="700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考察一个轴</a:t>
            </a:r>
            <a:r>
              <a:rPr lang="zh-CN" altLang="en-US" b="1" dirty="0" smtClean="0"/>
              <a:t>上点光源</a:t>
            </a:r>
            <a:r>
              <a:rPr lang="zh-CN" altLang="en-US" b="1" dirty="0" smtClean="0"/>
              <a:t>发出的球面波照射一个双凸球面薄透镜：</a:t>
            </a:r>
            <a:endParaRPr lang="en-US" altLang="zh-CN" b="1" dirty="0" smtClean="0"/>
          </a:p>
        </p:txBody>
      </p:sp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5AEC6ADE-D828-4CA4-BAFC-6A99CC6538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483849"/>
              </p:ext>
            </p:extLst>
          </p:nvPr>
        </p:nvGraphicFramePr>
        <p:xfrm>
          <a:off x="1138022" y="2438930"/>
          <a:ext cx="3289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6" name="Equation" r:id="rId4" imgW="3288960" imgH="863280" progId="Equation.DSMT4">
                  <p:embed/>
                </p:oleObj>
              </mc:Choice>
              <mc:Fallback>
                <p:oleObj name="Equation" r:id="rId4" imgW="3288960" imgH="863280" progId="Equation.DSMT4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5AEC6ADE-D828-4CA4-BAFC-6A99CC6538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8022" y="2438930"/>
                        <a:ext cx="32893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AE59F0C1-AB24-4ABF-8E5D-BBA76D2DC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937462"/>
              </p:ext>
            </p:extLst>
          </p:nvPr>
        </p:nvGraphicFramePr>
        <p:xfrm>
          <a:off x="5002733" y="2570312"/>
          <a:ext cx="1581401" cy="64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7" name="Equation" r:id="rId6" imgW="1218960" imgH="495000" progId="Equation.DSMT4">
                  <p:embed/>
                </p:oleObj>
              </mc:Choice>
              <mc:Fallback>
                <p:oleObj name="Equation" r:id="rId6" imgW="1218960" imgH="495000" progId="Equation.DSMT4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AE59F0C1-AB24-4ABF-8E5D-BBA76D2DC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02733" y="2570312"/>
                        <a:ext cx="1581401" cy="642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9B537591-A328-4F08-9641-96F921DE96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160869"/>
              </p:ext>
            </p:extLst>
          </p:nvPr>
        </p:nvGraphicFramePr>
        <p:xfrm>
          <a:off x="7093082" y="2570312"/>
          <a:ext cx="1400200" cy="642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8" name="Equation" r:id="rId8" imgW="1079280" imgH="495000" progId="Equation.DSMT4">
                  <p:embed/>
                </p:oleObj>
              </mc:Choice>
              <mc:Fallback>
                <p:oleObj name="Equation" r:id="rId8" imgW="1079280" imgH="49500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9B537591-A328-4F08-9641-96F921DE96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93082" y="2570312"/>
                        <a:ext cx="1400200" cy="642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42852" y="5463264"/>
            <a:ext cx="5050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</a:t>
            </a:r>
            <a:r>
              <a:rPr lang="zh-CN" altLang="en-US" b="1" dirty="0"/>
              <a:t>点光源位于透镜</a:t>
            </a:r>
            <a:r>
              <a:rPr lang="zh-CN" altLang="en-US" b="1" dirty="0" smtClean="0"/>
              <a:t>前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倍焦距处：</a:t>
            </a:r>
            <a:endParaRPr lang="en-US" altLang="zh-CN" b="1" dirty="0" smtClean="0"/>
          </a:p>
          <a:p>
            <a:r>
              <a:rPr lang="zh-CN" altLang="en-US" b="1" dirty="0" smtClean="0"/>
              <a:t>则透镜成等大实像。</a:t>
            </a:r>
            <a:endParaRPr lang="en-US" altLang="zh-CN" b="1" dirty="0" smtClean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42853" y="3611341"/>
            <a:ext cx="2826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若点光源位于透镜前焦面：</a:t>
            </a:r>
            <a:endParaRPr lang="en-US" altLang="zh-CN" b="1" dirty="0" smtClean="0"/>
          </a:p>
          <a:p>
            <a:r>
              <a:rPr lang="zh-CN" altLang="en-US" b="1" dirty="0" smtClean="0"/>
              <a:t>则球面波变成平面波。</a:t>
            </a:r>
            <a:endParaRPr lang="en-US" altLang="zh-CN" b="1" dirty="0" smtClean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42853" y="4476387"/>
            <a:ext cx="451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</a:t>
            </a:r>
            <a:r>
              <a:rPr lang="zh-CN" altLang="en-US" b="1" dirty="0"/>
              <a:t>点光源位于透镜</a:t>
            </a:r>
            <a:r>
              <a:rPr lang="zh-CN" altLang="en-US" b="1" dirty="0" smtClean="0"/>
              <a:t>前无穷远：</a:t>
            </a:r>
            <a:endParaRPr lang="en-US" altLang="zh-CN" b="1" dirty="0" smtClean="0"/>
          </a:p>
          <a:p>
            <a:r>
              <a:rPr lang="zh-CN" altLang="en-US" b="1" dirty="0" smtClean="0"/>
              <a:t>则</a:t>
            </a:r>
            <a:r>
              <a:rPr lang="zh-CN" altLang="en-US" b="1" dirty="0"/>
              <a:t>平面</a:t>
            </a:r>
            <a:r>
              <a:rPr lang="zh-CN" altLang="en-US" b="1" dirty="0" smtClean="0"/>
              <a:t>波变成球面波，在透镜后焦面聚焦。</a:t>
            </a:r>
            <a:endParaRPr lang="en-US" altLang="zh-CN" b="1" dirty="0" smtClean="0"/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959901"/>
              </p:ext>
            </p:extLst>
          </p:nvPr>
        </p:nvGraphicFramePr>
        <p:xfrm>
          <a:off x="5528002" y="5331880"/>
          <a:ext cx="1639221" cy="599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9" name="Equation" r:id="rId10" imgW="1041120" imgH="380880" progId="Equation.DSMT4">
                  <p:embed/>
                </p:oleObj>
              </mc:Choice>
              <mc:Fallback>
                <p:oleObj name="Equation" r:id="rId10" imgW="104112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28002" y="5331880"/>
                        <a:ext cx="1639221" cy="599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591943"/>
              </p:ext>
            </p:extLst>
          </p:nvPr>
        </p:nvGraphicFramePr>
        <p:xfrm>
          <a:off x="5140530" y="4208586"/>
          <a:ext cx="1419326" cy="599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0" name="Equation" r:id="rId12" imgW="901440" imgH="380880" progId="Equation.DSMT4">
                  <p:embed/>
                </p:oleObj>
              </mc:Choice>
              <mc:Fallback>
                <p:oleObj name="Equation" r:id="rId12" imgW="90144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140530" y="4208586"/>
                        <a:ext cx="1419326" cy="599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131156"/>
              </p:ext>
            </p:extLst>
          </p:nvPr>
        </p:nvGraphicFramePr>
        <p:xfrm>
          <a:off x="4928286" y="3462681"/>
          <a:ext cx="1419326" cy="599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1" name="Equation" r:id="rId14" imgW="901440" imgH="380880" progId="Equation.DSMT4">
                  <p:embed/>
                </p:oleObj>
              </mc:Choice>
              <mc:Fallback>
                <p:oleObj name="Equation" r:id="rId14" imgW="90144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928286" y="3462681"/>
                        <a:ext cx="1419326" cy="599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1031336"/>
              </p:ext>
            </p:extLst>
          </p:nvPr>
        </p:nvGraphicFramePr>
        <p:xfrm>
          <a:off x="6688050" y="3511343"/>
          <a:ext cx="16129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2" name="Equation" r:id="rId16" imgW="1612800" imgH="545760" progId="Equation.DSMT4">
                  <p:embed/>
                </p:oleObj>
              </mc:Choice>
              <mc:Fallback>
                <p:oleObj name="Equation" r:id="rId16" imgW="161280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688050" y="3511343"/>
                        <a:ext cx="16129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832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988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19. Fourier Transforming Properties of Lenses and Gaussian Cavities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薄透镜对光场的作用</a:t>
            </a:r>
            <a:endParaRPr lang="zh-CN" altLang="en-US" sz="28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3517510"/>
            <a:ext cx="228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五种</a:t>
            </a:r>
            <a:r>
              <a:rPr lang="zh-CN" altLang="en-US" b="1" dirty="0" smtClean="0"/>
              <a:t>典型的薄透镜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5EAB2EFD-BD4C-4142-9BFE-A46C36905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42729"/>
              </p:ext>
            </p:extLst>
          </p:nvPr>
        </p:nvGraphicFramePr>
        <p:xfrm>
          <a:off x="2092521" y="5711277"/>
          <a:ext cx="2418726" cy="821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0" name="Equation" r:id="rId4" imgW="2616120" imgH="888840" progId="Equation.DSMT4">
                  <p:embed/>
                </p:oleObj>
              </mc:Choice>
              <mc:Fallback>
                <p:oleObj name="Equation" r:id="rId4" imgW="2616120" imgH="88884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5EAB2EFD-BD4C-4142-9BFE-A46C369058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92521" y="5711277"/>
                        <a:ext cx="2418726" cy="821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3625" y="2027254"/>
            <a:ext cx="4625207" cy="3349844"/>
          </a:xfrm>
          <a:prstGeom prst="rect">
            <a:avLst/>
          </a:prstGeom>
        </p:spPr>
      </p:pic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6666774-399C-48C2-8991-F280687C9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704588"/>
              </p:ext>
            </p:extLst>
          </p:nvPr>
        </p:nvGraphicFramePr>
        <p:xfrm>
          <a:off x="5336228" y="5792025"/>
          <a:ext cx="30099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1" name="Equation" r:id="rId7" imgW="3009600" imgH="660240" progId="Equation.DSMT4">
                  <p:embed/>
                </p:oleObj>
              </mc:Choice>
              <mc:Fallback>
                <p:oleObj name="Equation" r:id="rId7" imgW="3009600" imgH="660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E6666774-399C-48C2-8991-F280687C97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36228" y="5792025"/>
                        <a:ext cx="30099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34892" y="5064946"/>
            <a:ext cx="2288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薄透镜焦距的正负号</a:t>
            </a:r>
            <a:endParaRPr lang="en-US" altLang="zh-CN" b="1" dirty="0" smtClean="0"/>
          </a:p>
          <a:p>
            <a:r>
              <a:rPr lang="zh-CN" altLang="en-US" b="1" dirty="0" smtClean="0"/>
              <a:t>决定其对光场的作用：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79380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1102</TotalTime>
  <Words>804</Words>
  <Application>Microsoft Office PowerPoint</Application>
  <PresentationFormat>全屏显示(4:3)</PresentationFormat>
  <Paragraphs>88</Paragraphs>
  <Slides>18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7.0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2994</cp:revision>
  <dcterms:created xsi:type="dcterms:W3CDTF">2015-07-07T08:23:00Z</dcterms:created>
  <dcterms:modified xsi:type="dcterms:W3CDTF">2021-01-05T12:24:12Z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