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3"/>
  </p:notesMasterIdLst>
  <p:sldIdLst>
    <p:sldId id="333" r:id="rId2"/>
    <p:sldId id="325" r:id="rId3"/>
    <p:sldId id="326" r:id="rId4"/>
    <p:sldId id="334" r:id="rId5"/>
    <p:sldId id="335" r:id="rId6"/>
    <p:sldId id="336" r:id="rId7"/>
    <p:sldId id="337" r:id="rId8"/>
    <p:sldId id="338" r:id="rId9"/>
    <p:sldId id="340" r:id="rId10"/>
    <p:sldId id="339" r:id="rId11"/>
    <p:sldId id="328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周 宁" initials="周" lastIdx="1" clrIdx="0">
    <p:extLst>
      <p:ext uri="{19B8F6BF-5375-455C-9EA6-DF929625EA0E}">
        <p15:presenceInfo xmlns:p15="http://schemas.microsoft.com/office/powerpoint/2012/main" userId="104b4b13e6d79e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9"/>
    <a:srgbClr val="D1D7E3"/>
    <a:srgbClr val="9E9E9E"/>
    <a:srgbClr val="EFF0F3"/>
    <a:srgbClr val="FF2121"/>
    <a:srgbClr val="00FF00"/>
    <a:srgbClr val="F0F0F0"/>
    <a:srgbClr val="008000"/>
    <a:srgbClr val="FFFF2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42" autoAdjust="0"/>
    <p:restoredTop sz="94683" autoAdjust="0"/>
  </p:normalViewPr>
  <p:slideViewPr>
    <p:cSldViewPr snapToGrid="0">
      <p:cViewPr varScale="1">
        <p:scale>
          <a:sx n="78" d="100"/>
          <a:sy n="78" d="100"/>
        </p:scale>
        <p:origin x="1140" y="84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image" Target="../media/image14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e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262856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016245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56922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585566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7454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6289167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84753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49431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6729980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284625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951465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0.wmf"/><Relationship Id="rId10" Type="http://schemas.openxmlformats.org/officeDocument/2006/relationships/image" Target="../media/image13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8.wm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e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25.wmf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2.wmf"/><Relationship Id="rId12" Type="http://schemas.openxmlformats.org/officeDocument/2006/relationships/oleObject" Target="../embeddings/oleObject1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4.wmf"/><Relationship Id="rId5" Type="http://schemas.openxmlformats.org/officeDocument/2006/relationships/image" Target="../media/image21.emf"/><Relationship Id="rId10" Type="http://schemas.openxmlformats.org/officeDocument/2006/relationships/oleObject" Target="../embeddings/oleObject18.bin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3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6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 smtClean="0"/>
              <a:t>第</a:t>
            </a:r>
            <a:r>
              <a:rPr lang="en-US" altLang="zh-CN" sz="2400" dirty="0" smtClean="0"/>
              <a:t>20</a:t>
            </a:r>
            <a:r>
              <a:rPr lang="zh-CN" altLang="en-US" sz="2400" dirty="0" smtClean="0"/>
              <a:t>讲</a:t>
            </a:r>
            <a:r>
              <a:rPr lang="zh-CN" altLang="en-US" sz="2400" dirty="0"/>
              <a:t>、成像系统的物理光学</a:t>
            </a:r>
            <a:r>
              <a:rPr lang="zh-CN" altLang="en-US" sz="2400" dirty="0" smtClean="0"/>
              <a:t>描述</a:t>
            </a:r>
            <a:endParaRPr lang="en-US" altLang="zh-CN" sz="2400" dirty="0" smtClean="0"/>
          </a:p>
          <a:p>
            <a:pPr algn="ctr"/>
            <a:r>
              <a:rPr lang="en-US" altLang="zh-CN" sz="2400" dirty="0"/>
              <a:t>Lecture 20. Physical Optics Description of Imaging </a:t>
            </a:r>
            <a:r>
              <a:rPr lang="en-US" altLang="zh-CN" sz="2400" dirty="0" smtClean="0"/>
              <a:t>Systems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2890834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84820" y="2064798"/>
            <a:ext cx="4290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/>
              <a:t>对于</a:t>
            </a:r>
            <a:r>
              <a:rPr lang="zh-CN" altLang="en-US" sz="2000" b="1" dirty="0" smtClean="0"/>
              <a:t>理想</a:t>
            </a:r>
            <a:r>
              <a:rPr lang="zh-CN" altLang="en-US" sz="2000" b="1" dirty="0"/>
              <a:t>衍射受限的光学成像系统</a:t>
            </a:r>
            <a:r>
              <a:rPr lang="zh-CN" altLang="en-US" sz="2000" b="1" dirty="0" smtClean="0"/>
              <a:t>：</a:t>
            </a:r>
            <a:endParaRPr lang="en-US" altLang="zh-CN" sz="2000" b="1" dirty="0" smtClean="0"/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D8A0494B-6059-4D97-8F7A-5BD36DA0F0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8164746"/>
              </p:ext>
            </p:extLst>
          </p:nvPr>
        </p:nvGraphicFramePr>
        <p:xfrm>
          <a:off x="2139950" y="4813221"/>
          <a:ext cx="47117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5" name="Equation" r:id="rId4" imgW="4711680" imgH="1371600" progId="Equation.DSMT4">
                  <p:embed/>
                </p:oleObj>
              </mc:Choice>
              <mc:Fallback>
                <p:oleObj name="Equation" r:id="rId4" imgW="4711680" imgH="1371600" progId="Equation.DSMT4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D8A0494B-6059-4D97-8F7A-5BD36DA0F0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39950" y="4813221"/>
                        <a:ext cx="4711700" cy="13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0516905"/>
              </p:ext>
            </p:extLst>
          </p:nvPr>
        </p:nvGraphicFramePr>
        <p:xfrm>
          <a:off x="946150" y="2823989"/>
          <a:ext cx="7251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" name="Equation" r:id="rId6" imgW="7251480" imgH="507960" progId="Equation.DSMT4">
                  <p:embed/>
                </p:oleObj>
              </mc:Choice>
              <mc:Fallback>
                <p:oleObj name="Equation" r:id="rId6" imgW="7251480" imgH="507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46150" y="2823989"/>
                        <a:ext cx="72517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84820" y="4082614"/>
            <a:ext cx="64771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衍射</a:t>
            </a:r>
            <a:r>
              <a:rPr lang="zh-CN" altLang="en-US" sz="2000" b="1" dirty="0"/>
              <a:t>受限</a:t>
            </a:r>
            <a:r>
              <a:rPr lang="zh-CN" altLang="en-US" sz="2000" b="1" dirty="0" smtClean="0"/>
              <a:t>的冲激响应函数对成像过程的模糊作用：</a:t>
            </a:r>
            <a:endParaRPr lang="en-US" altLang="zh-CN" sz="2000" b="1" dirty="0" smtClean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1176159"/>
              </p:ext>
            </p:extLst>
          </p:nvPr>
        </p:nvGraphicFramePr>
        <p:xfrm>
          <a:off x="3302000" y="3398838"/>
          <a:ext cx="28194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7" name="Equation" r:id="rId8" imgW="2819160" imgH="583920" progId="Equation.DSMT4">
                  <p:embed/>
                </p:oleObj>
              </mc:Choice>
              <mc:Fallback>
                <p:oleObj name="Equation" r:id="rId8" imgW="2819160" imgH="5839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02000" y="3398838"/>
                        <a:ext cx="2819400" cy="584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90805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lang="zh-CN" altLang="en-US" sz="4000" dirty="0"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712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D92F3B3-3148-4D8D-BF92-8D28EE880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8405" y="3738847"/>
            <a:ext cx="5579537" cy="2818602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663" y="2045254"/>
            <a:ext cx="613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对于相干光波场的复振幅，光学成像系统是线性系统：</a:t>
            </a:r>
            <a:endParaRPr lang="en-US" altLang="zh-CN" b="1" dirty="0" smtClean="0"/>
          </a:p>
          <a:p>
            <a:r>
              <a:rPr lang="zh-CN" altLang="en-US" b="1" dirty="0" smtClean="0"/>
              <a:t>这就意味着可以进行空域点光源分解。</a:t>
            </a:r>
            <a:endParaRPr lang="en-US" altLang="zh-CN" b="1" dirty="0" smtClean="0"/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216373"/>
              </p:ext>
            </p:extLst>
          </p:nvPr>
        </p:nvGraphicFramePr>
        <p:xfrm>
          <a:off x="1762125" y="2853266"/>
          <a:ext cx="561975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Equation" r:id="rId5" imgW="5619638" imgH="723909" progId="Equation.DSMT4">
                  <p:embed/>
                </p:oleObj>
              </mc:Choice>
              <mc:Fallback>
                <p:oleObj name="Equation" r:id="rId5" imgW="5619638" imgH="723909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62125" y="2853266"/>
                        <a:ext cx="561975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6637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2" name="对象 1">
            <a:extLst>
              <a:ext uri="{FF2B5EF4-FFF2-40B4-BE49-F238E27FC236}">
                <a16:creationId xmlns:a16="http://schemas.microsoft.com/office/drawing/2014/main" id="{80F1493E-AFB4-4092-97A0-12A0058D91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4765904"/>
              </p:ext>
            </p:extLst>
          </p:nvPr>
        </p:nvGraphicFramePr>
        <p:xfrm>
          <a:off x="2146300" y="2832100"/>
          <a:ext cx="4699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5" name="Equation" r:id="rId4" imgW="4698720" imgH="914400" progId="Equation.DSMT4">
                  <p:embed/>
                </p:oleObj>
              </mc:Choice>
              <mc:Fallback>
                <p:oleObj name="Equation" r:id="rId4" imgW="4698720" imgH="9144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46300" y="2832100"/>
                        <a:ext cx="46990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5C07BB07-99CC-45A5-BDDB-DB667B16FE6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262461"/>
              </p:ext>
            </p:extLst>
          </p:nvPr>
        </p:nvGraphicFramePr>
        <p:xfrm>
          <a:off x="1280924" y="4428592"/>
          <a:ext cx="6794500" cy="165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6" name="Equation" r:id="rId6" imgW="6794280" imgH="1650960" progId="Equation.DSMT4">
                  <p:embed/>
                </p:oleObj>
              </mc:Choice>
              <mc:Fallback>
                <p:oleObj name="Equation" r:id="rId6" imgW="6794280" imgH="165096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80924" y="4428592"/>
                        <a:ext cx="6794500" cy="165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663" y="2045254"/>
            <a:ext cx="61390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对于物体平面上</a:t>
            </a:r>
            <a:r>
              <a:rPr lang="zh-CN" altLang="en-US" b="1" dirty="0"/>
              <a:t>任意</a:t>
            </a:r>
            <a:r>
              <a:rPr lang="zh-CN" altLang="en-US" b="1" dirty="0" smtClean="0"/>
              <a:t>一点发出的傍轴球面波，</a:t>
            </a:r>
            <a:endParaRPr lang="en-US" altLang="zh-CN" b="1" dirty="0" smtClean="0"/>
          </a:p>
          <a:p>
            <a:r>
              <a:rPr lang="zh-CN" altLang="en-US" b="1" dirty="0"/>
              <a:t>传播</a:t>
            </a:r>
            <a:r>
              <a:rPr lang="zh-CN" altLang="en-US" b="1" dirty="0" smtClean="0"/>
              <a:t>到一个薄透镜前表面时：</a:t>
            </a:r>
            <a:endParaRPr lang="en-US" altLang="zh-CN" b="1" dirty="0" smtClean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663" y="3902880"/>
            <a:ext cx="613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经过一个有限孔径的薄透镜之后，出射光场复振幅为：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41871574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663" y="1935260"/>
            <a:ext cx="613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从透镜后表面继续向前传播，计算菲涅尔衍射：</a:t>
            </a:r>
            <a:endParaRPr lang="en-US" altLang="zh-CN" b="1" dirty="0" smtClean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01915DDA-14A5-4463-AA9E-658A655E6D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043855"/>
              </p:ext>
            </p:extLst>
          </p:nvPr>
        </p:nvGraphicFramePr>
        <p:xfrm>
          <a:off x="217884" y="2476965"/>
          <a:ext cx="8926116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0" name="Equation" r:id="rId4" imgW="9334440" imgH="4063680" progId="Equation.DSMT4">
                  <p:embed/>
                </p:oleObj>
              </mc:Choice>
              <mc:Fallback>
                <p:oleObj name="Equation" r:id="rId4" imgW="9334440" imgH="406368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01915DDA-14A5-4463-AA9E-658A655E6D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7884" y="2476965"/>
                        <a:ext cx="8926116" cy="3886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13231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608663" y="1935260"/>
            <a:ext cx="6139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由于前三个指数项对光强不产生影响，可以忽略：</a:t>
            </a:r>
            <a:endParaRPr lang="en-US" altLang="zh-CN" b="1" dirty="0" smtClean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01915DDA-14A5-4463-AA9E-658A655E6D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125369"/>
              </p:ext>
            </p:extLst>
          </p:nvPr>
        </p:nvGraphicFramePr>
        <p:xfrm>
          <a:off x="883255" y="2578958"/>
          <a:ext cx="7589837" cy="148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5" name="Equation" r:id="rId4" imgW="7937280" imgH="1549080" progId="Equation.DSMT4">
                  <p:embed/>
                </p:oleObj>
              </mc:Choice>
              <mc:Fallback>
                <p:oleObj name="Equation" r:id="rId4" imgW="7937280" imgH="154908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01915DDA-14A5-4463-AA9E-658A655E6D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83255" y="2578958"/>
                        <a:ext cx="7589837" cy="1482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DF3EB07C-4DDE-494E-BFE1-6CEE2D4C9FC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3861491"/>
              </p:ext>
            </p:extLst>
          </p:nvPr>
        </p:nvGraphicFramePr>
        <p:xfrm>
          <a:off x="4436076" y="4336049"/>
          <a:ext cx="1657180" cy="6977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6" name="Equation" r:id="rId6" imgW="1930320" imgH="812520" progId="Equation.DSMT4">
                  <p:embed/>
                </p:oleObj>
              </mc:Choice>
              <mc:Fallback>
                <p:oleObj name="Equation" r:id="rId6" imgW="1930320" imgH="81252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DF3EB07C-4DDE-494E-BFE1-6CEE2D4C9F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36076" y="4336049"/>
                        <a:ext cx="1657180" cy="6977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文本框 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883255" y="4508422"/>
            <a:ext cx="35528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只考察聚焦成像面的光场复振幅：</a:t>
            </a:r>
            <a:endParaRPr lang="en-US" altLang="zh-CN" b="1" dirty="0" smtClean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36E35169-B740-4B5B-AE2A-5803820D1B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312865"/>
              </p:ext>
            </p:extLst>
          </p:nvPr>
        </p:nvGraphicFramePr>
        <p:xfrm>
          <a:off x="1063625" y="5121275"/>
          <a:ext cx="7231063" cy="928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7" name="Equation" r:id="rId8" imgW="7708680" imgH="990360" progId="Equation.DSMT4">
                  <p:embed/>
                </p:oleObj>
              </mc:Choice>
              <mc:Fallback>
                <p:oleObj name="Equation" r:id="rId8" imgW="7708680" imgH="99036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36E35169-B740-4B5B-AE2A-5803820D1B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63625" y="5121275"/>
                        <a:ext cx="7231063" cy="928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组合 2"/>
          <p:cNvGrpSpPr/>
          <p:nvPr/>
        </p:nvGrpSpPr>
        <p:grpSpPr>
          <a:xfrm>
            <a:off x="4495800" y="6027738"/>
            <a:ext cx="3977292" cy="593714"/>
            <a:chOff x="1304408" y="1871977"/>
            <a:chExt cx="10567592" cy="1577486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 rotWithShape="1">
            <a:blip r:embed="rId10"/>
            <a:srcRect b="51023"/>
            <a:stretch/>
          </p:blipFill>
          <p:spPr>
            <a:xfrm>
              <a:off x="1304408" y="1919476"/>
              <a:ext cx="4866668" cy="1478633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 rotWithShape="1">
            <a:blip r:embed="rId10"/>
            <a:srcRect t="47749"/>
            <a:stretch/>
          </p:blipFill>
          <p:spPr>
            <a:xfrm>
              <a:off x="7005333" y="1871977"/>
              <a:ext cx="4866667" cy="15774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36435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882451" y="2119926"/>
            <a:ext cx="19110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令横向放大率：</a:t>
            </a:r>
            <a:endParaRPr lang="en-US" altLang="zh-CN" b="1" dirty="0" smtClean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36E35169-B740-4B5B-AE2A-5803820D1B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00854451"/>
              </p:ext>
            </p:extLst>
          </p:nvPr>
        </p:nvGraphicFramePr>
        <p:xfrm>
          <a:off x="1063625" y="2735653"/>
          <a:ext cx="7231063" cy="1858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5" name="Equation" r:id="rId4" imgW="7708680" imgH="1981080" progId="Equation.DSMT4">
                  <p:embed/>
                </p:oleObj>
              </mc:Choice>
              <mc:Fallback>
                <p:oleObj name="Equation" r:id="rId4" imgW="7708680" imgH="198108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36E35169-B740-4B5B-AE2A-5803820D1B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63625" y="2735653"/>
                        <a:ext cx="7231063" cy="18589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B53456FD-CCFB-4D73-8300-CD2EC8B931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86629009"/>
              </p:ext>
            </p:extLst>
          </p:nvPr>
        </p:nvGraphicFramePr>
        <p:xfrm>
          <a:off x="3898106" y="1922853"/>
          <a:ext cx="1195387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6" name="Equation" r:id="rId6" imgW="1194929" imgH="812549" progId="Equation.DSMT4">
                  <p:embed/>
                </p:oleObj>
              </mc:Choice>
              <mc:Fallback>
                <p:oleObj name="Equation" r:id="rId6" imgW="1194929" imgH="812549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B53456FD-CCFB-4D73-8300-CD2EC8B9310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98106" y="1922853"/>
                        <a:ext cx="1195387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DFAF1FE9-59A8-4B9A-AFCB-5E03203F07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7935813"/>
              </p:ext>
            </p:extLst>
          </p:nvPr>
        </p:nvGraphicFramePr>
        <p:xfrm>
          <a:off x="2931915" y="4754581"/>
          <a:ext cx="2070100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7" name="Equation" r:id="rId8" imgW="2069794" imgH="812549" progId="Equation.DSMT4">
                  <p:embed/>
                </p:oleObj>
              </mc:Choice>
              <mc:Fallback>
                <p:oleObj name="Equation" r:id="rId8" imgW="2069794" imgH="812549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DFAF1FE9-59A8-4B9A-AFCB-5E03203F073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931915" y="4754581"/>
                        <a:ext cx="2070100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DF6B75A-8789-491D-BD2C-70783624D76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8384877"/>
              </p:ext>
            </p:extLst>
          </p:nvPr>
        </p:nvGraphicFramePr>
        <p:xfrm>
          <a:off x="5572486" y="5026025"/>
          <a:ext cx="2768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name="Equation" r:id="rId10" imgW="2768400" imgH="380880" progId="Equation.DSMT4">
                  <p:embed/>
                </p:oleObj>
              </mc:Choice>
              <mc:Fallback>
                <p:oleObj name="Equation" r:id="rId10" imgW="2768400" imgH="380880" progId="Equation.DSMT4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1DF6B75A-8789-491D-BD2C-70783624D76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72486" y="5026025"/>
                        <a:ext cx="27686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63625" y="4976315"/>
            <a:ext cx="199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替换</a:t>
            </a:r>
            <a:r>
              <a:rPr lang="zh-CN" altLang="en-US" b="1" dirty="0" smtClean="0"/>
              <a:t>积分变量：</a:t>
            </a:r>
            <a:endParaRPr lang="en-US" altLang="zh-CN" b="1" dirty="0" smtClean="0"/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F6E2183C-CCED-4D06-89D2-218AAD1D91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5192373"/>
              </p:ext>
            </p:extLst>
          </p:nvPr>
        </p:nvGraphicFramePr>
        <p:xfrm>
          <a:off x="836613" y="5776913"/>
          <a:ext cx="76835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9" name="Equation" r:id="rId12" imgW="7683480" imgH="545760" progId="Equation.DSMT4">
                  <p:embed/>
                </p:oleObj>
              </mc:Choice>
              <mc:Fallback>
                <p:oleObj name="Equation" r:id="rId12" imgW="7683480" imgH="54576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F6E2183C-CCED-4D06-89D2-218AAD1D91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836613" y="5776913"/>
                        <a:ext cx="7683500" cy="546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295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448569" y="2119926"/>
            <a:ext cx="1074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令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C2DED7DB-331F-4643-A79A-65C103911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0211527"/>
              </p:ext>
            </p:extLst>
          </p:nvPr>
        </p:nvGraphicFramePr>
        <p:xfrm>
          <a:off x="3522663" y="2133197"/>
          <a:ext cx="23114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4" name="Equation" r:id="rId4" imgW="2311200" imgH="380880" progId="Equation.DSMT4">
                  <p:embed/>
                </p:oleObj>
              </mc:Choice>
              <mc:Fallback>
                <p:oleObj name="Equation" r:id="rId4" imgW="2311200" imgH="38088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C2DED7DB-331F-4643-A79A-65C1039116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522663" y="2133197"/>
                        <a:ext cx="2311400" cy="381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104385" y="4575798"/>
            <a:ext cx="714795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至此证明了：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理想衍射受限的光学成像系统是线性位移不变系统。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因此成像过程可以写成物函数与冲激响应函数的卷积过程。</a:t>
            </a:r>
            <a:endParaRPr lang="en-US" altLang="zh-CN" sz="2000" b="1" dirty="0" smtClean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28051"/>
              </p:ext>
            </p:extLst>
          </p:nvPr>
        </p:nvGraphicFramePr>
        <p:xfrm>
          <a:off x="733425" y="2581275"/>
          <a:ext cx="7677150" cy="1695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5" name="Equation" r:id="rId6" imgW="7677000" imgH="1695604" progId="Equation.DSMT4">
                  <p:embed/>
                </p:oleObj>
              </mc:Choice>
              <mc:Fallback>
                <p:oleObj name="Equation" r:id="rId6" imgW="7677000" imgH="1695604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33425" y="2581275"/>
                        <a:ext cx="7677150" cy="1695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677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3312577"/>
              </p:ext>
            </p:extLst>
          </p:nvPr>
        </p:nvGraphicFramePr>
        <p:xfrm>
          <a:off x="1873250" y="3047805"/>
          <a:ext cx="5610225" cy="171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6" name="Equation" r:id="rId4" imgW="5610374" imgH="1714632" progId="Equation.DSMT4">
                  <p:embed/>
                </p:oleObj>
              </mc:Choice>
              <mc:Fallback>
                <p:oleObj name="Equation" r:id="rId4" imgW="5610374" imgH="1714632" progId="Equation.DSMT4">
                  <p:embed/>
                  <p:pic>
                    <p:nvPicPr>
                      <p:cNvPr id="2" name="对象 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73250" y="3047805"/>
                        <a:ext cx="5610225" cy="1714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63625" y="2119926"/>
            <a:ext cx="1993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替换</a:t>
            </a:r>
            <a:r>
              <a:rPr lang="zh-CN" altLang="en-US" b="1" dirty="0" smtClean="0"/>
              <a:t>积分变量：</a:t>
            </a:r>
            <a:endParaRPr lang="en-US" altLang="zh-CN" b="1" dirty="0" smtClean="0"/>
          </a:p>
        </p:txBody>
      </p:sp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C2DED7DB-331F-4643-A79A-65C10391168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2677005"/>
              </p:ext>
            </p:extLst>
          </p:nvPr>
        </p:nvGraphicFramePr>
        <p:xfrm>
          <a:off x="3363913" y="1962150"/>
          <a:ext cx="2628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7" name="Equation" r:id="rId6" imgW="2628720" imgH="723600" progId="Equation.DSMT4">
                  <p:embed/>
                </p:oleObj>
              </mc:Choice>
              <mc:Fallback>
                <p:oleObj name="Equation" r:id="rId6" imgW="2628720" imgH="72360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C2DED7DB-331F-4643-A79A-65C10391168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363913" y="1962150"/>
                        <a:ext cx="26289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993AEDEF-1D12-4D18-A8B5-10122624826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1938941"/>
              </p:ext>
            </p:extLst>
          </p:nvPr>
        </p:nvGraphicFramePr>
        <p:xfrm>
          <a:off x="465929" y="4953490"/>
          <a:ext cx="3352505" cy="755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8" name="Equation" r:id="rId8" imgW="3606480" imgH="812520" progId="Equation.DSMT4">
                  <p:embed/>
                </p:oleObj>
              </mc:Choice>
              <mc:Fallback>
                <p:oleObj name="Equation" r:id="rId8" imgW="3606480" imgH="81252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993AEDEF-1D12-4D18-A8B5-1012262482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5929" y="4953490"/>
                        <a:ext cx="3352505" cy="7554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F01DA09E-BCE1-42B2-8D2F-C70967CC15F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8520918"/>
              </p:ext>
            </p:extLst>
          </p:nvPr>
        </p:nvGraphicFramePr>
        <p:xfrm>
          <a:off x="3999704" y="4984421"/>
          <a:ext cx="4792664" cy="672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name="Equation" r:id="rId10" imgW="5155920" imgH="723600" progId="Equation.DSMT4">
                  <p:embed/>
                </p:oleObj>
              </mc:Choice>
              <mc:Fallback>
                <p:oleObj name="Equation" r:id="rId10" imgW="5155920" imgH="72360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F01DA09E-BCE1-42B2-8D2F-C70967CC15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999704" y="4984421"/>
                        <a:ext cx="4792664" cy="6728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>
            <a:extLst>
              <a:ext uri="{FF2B5EF4-FFF2-40B4-BE49-F238E27FC236}">
                <a16:creationId xmlns:a16="http://schemas.microsoft.com/office/drawing/2014/main" id="{D8A0494B-6059-4D97-8F7A-5BD36DA0F0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2499758"/>
              </p:ext>
            </p:extLst>
          </p:nvPr>
        </p:nvGraphicFramePr>
        <p:xfrm>
          <a:off x="2667000" y="5812273"/>
          <a:ext cx="3810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0" name="Equation" r:id="rId12" imgW="3809880" imgH="469800" progId="Equation.DSMT4">
                  <p:embed/>
                </p:oleObj>
              </mc:Choice>
              <mc:Fallback>
                <p:oleObj name="Equation" r:id="rId12" imgW="3809880" imgH="46980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D8A0494B-6059-4D97-8F7A-5BD36DA0F0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667000" y="5812273"/>
                        <a:ext cx="3810000" cy="46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44838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>
            <a:extLst>
              <a:ext uri="{FF2B5EF4-FFF2-40B4-BE49-F238E27FC236}">
                <a16:creationId xmlns:a16="http://schemas.microsoft.com/office/drawing/2014/main" id="{5E4560FC-937A-41E8-A9B5-CA8CAB8BC916}"/>
              </a:ext>
            </a:extLst>
          </p:cNvPr>
          <p:cNvSpPr/>
          <p:nvPr/>
        </p:nvSpPr>
        <p:spPr>
          <a:xfrm>
            <a:off x="0" y="359408"/>
            <a:ext cx="8991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</a:t>
            </a:r>
            <a:r>
              <a:rPr lang="zh-CN" altLang="en-US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、</a:t>
            </a:r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IMAGING CONDITION</a:t>
            </a:r>
            <a:endParaRPr lang="zh-CN" altLang="en-US" sz="28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成像系统的物理光学描述</a:t>
            </a:r>
            <a:endParaRPr lang="zh-CN" altLang="en-US" sz="2800" b="1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0406546"/>
              </p:ext>
            </p:extLst>
          </p:nvPr>
        </p:nvGraphicFramePr>
        <p:xfrm>
          <a:off x="584632" y="2844902"/>
          <a:ext cx="7251701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7" name="Equation" r:id="rId4" imgW="7251480" imgH="1041120" progId="Equation.DSMT4">
                  <p:embed/>
                </p:oleObj>
              </mc:Choice>
              <mc:Fallback>
                <p:oleObj name="Equation" r:id="rId4" imgW="7251480" imgH="104112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84632" y="2844902"/>
                        <a:ext cx="7251701" cy="104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文本框 2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115482" y="5609607"/>
            <a:ext cx="19306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：点物成点像</a:t>
            </a:r>
            <a:endParaRPr lang="en-US" altLang="zh-CN" sz="2000" b="1" dirty="0" smtClean="0"/>
          </a:p>
        </p:txBody>
      </p:sp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F6E2183C-CCED-4D06-89D2-218AAD1D915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1072078"/>
              </p:ext>
            </p:extLst>
          </p:nvPr>
        </p:nvGraphicFramePr>
        <p:xfrm>
          <a:off x="3873546" y="2226529"/>
          <a:ext cx="2108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8" name="Equation" r:id="rId6" imgW="2108160" imgH="431640" progId="Equation.DSMT4">
                  <p:embed/>
                </p:oleObj>
              </mc:Choice>
              <mc:Fallback>
                <p:oleObj name="Equation" r:id="rId6" imgW="2108160" imgH="43164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F6E2183C-CCED-4D06-89D2-218AAD1D915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73546" y="2226529"/>
                        <a:ext cx="2108200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文本框 2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84632" y="2208534"/>
            <a:ext cx="34333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当光学系统孔径无穷大时：</a:t>
            </a:r>
            <a:endParaRPr lang="en-US" altLang="zh-CN" sz="2000" b="1" dirty="0" smtClean="0"/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691124" y="3486192"/>
            <a:ext cx="3300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：无限孔径冲激响应函数</a:t>
            </a:r>
            <a:endParaRPr lang="en-US" altLang="zh-CN" sz="2000" b="1" dirty="0" smtClean="0"/>
          </a:p>
        </p:txBody>
      </p:sp>
      <p:graphicFrame>
        <p:nvGraphicFramePr>
          <p:cNvPr id="27" name="对象 26">
            <a:extLst>
              <a:ext uri="{FF2B5EF4-FFF2-40B4-BE49-F238E27FC236}">
                <a16:creationId xmlns:a16="http://schemas.microsoft.com/office/drawing/2014/main" id="{D8A0494B-6059-4D97-8F7A-5BD36DA0F0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7544809"/>
              </p:ext>
            </p:extLst>
          </p:nvPr>
        </p:nvGraphicFramePr>
        <p:xfrm>
          <a:off x="2305482" y="4316074"/>
          <a:ext cx="3810000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9" name="Equation" r:id="rId8" imgW="3809880" imgH="1904760" progId="Equation.DSMT4">
                  <p:embed/>
                </p:oleObj>
              </mc:Choice>
              <mc:Fallback>
                <p:oleObj name="Equation" r:id="rId8" imgW="3809880" imgH="1904760" progId="Equation.DSMT4">
                  <p:embed/>
                  <p:pic>
                    <p:nvPicPr>
                      <p:cNvPr id="21" name="对象 20">
                        <a:extLst>
                          <a:ext uri="{FF2B5EF4-FFF2-40B4-BE49-F238E27FC236}">
                            <a16:creationId xmlns:a16="http://schemas.microsoft.com/office/drawing/2014/main" id="{D8A0494B-6059-4D97-8F7A-5BD36DA0F0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05482" y="4316074"/>
                        <a:ext cx="3810000" cy="1905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79081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12459</TotalTime>
  <Words>286</Words>
  <Application>Microsoft Office PowerPoint</Application>
  <PresentationFormat>全屏显示(4:3)</PresentationFormat>
  <Paragraphs>43</Paragraphs>
  <Slides>11</Slides>
  <Notes>11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4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MathType 7.0 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2968</cp:revision>
  <dcterms:created xsi:type="dcterms:W3CDTF">2015-07-07T08:23:44Z</dcterms:created>
  <dcterms:modified xsi:type="dcterms:W3CDTF">2021-01-06T01:48:04Z</dcterms:modified>
</cp:coreProperties>
</file>