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2"/>
  </p:notesMasterIdLst>
  <p:sldIdLst>
    <p:sldId id="338" r:id="rId2"/>
    <p:sldId id="339" r:id="rId3"/>
    <p:sldId id="340" r:id="rId4"/>
    <p:sldId id="341" r:id="rId5"/>
    <p:sldId id="342" r:id="rId6"/>
    <p:sldId id="343" r:id="rId7"/>
    <p:sldId id="344" r:id="rId8"/>
    <p:sldId id="345" r:id="rId9"/>
    <p:sldId id="346" r:id="rId10"/>
    <p:sldId id="347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周 宁" initials="周" lastIdx="1" clrIdx="0">
    <p:extLst>
      <p:ext uri="{19B8F6BF-5375-455C-9EA6-DF929625EA0E}">
        <p15:presenceInfo xmlns:p15="http://schemas.microsoft.com/office/powerpoint/2012/main" userId="104b4b13e6d79ed7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8F8F9"/>
    <a:srgbClr val="D1D7E3"/>
    <a:srgbClr val="9E9E9E"/>
    <a:srgbClr val="EFF0F3"/>
    <a:srgbClr val="FF2121"/>
    <a:srgbClr val="00FF00"/>
    <a:srgbClr val="F0F0F0"/>
    <a:srgbClr val="008000"/>
    <a:srgbClr val="FFFF2F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33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45" autoAdjust="0"/>
    <p:restoredTop sz="91611" autoAdjust="0"/>
  </p:normalViewPr>
  <p:slideViewPr>
    <p:cSldViewPr snapToGrid="0">
      <p:cViewPr varScale="1">
        <p:scale>
          <a:sx n="71" d="100"/>
          <a:sy n="71" d="100"/>
        </p:scale>
        <p:origin x="1320" y="90"/>
      </p:cViewPr>
      <p:guideLst/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孙 佳嵩" userId="e67798bb1fb98b0e" providerId="LiveId" clId="{AB5095ED-A495-EC4B-94FB-A8739F09E50C}"/>
    <pc:docChg chg="modSld">
      <pc:chgData name="孙 佳嵩" userId="e67798bb1fb98b0e" providerId="LiveId" clId="{AB5095ED-A495-EC4B-94FB-A8739F09E50C}" dt="2020-11-23T08:35:04.954" v="4" actId="20577"/>
      <pc:docMkLst>
        <pc:docMk/>
      </pc:docMkLst>
      <pc:sldChg chg="modSp mod">
        <pc:chgData name="孙 佳嵩" userId="e67798bb1fb98b0e" providerId="LiveId" clId="{AB5095ED-A495-EC4B-94FB-A8739F09E50C}" dt="2020-11-23T08:34:43.155" v="0" actId="20577"/>
        <pc:sldMkLst>
          <pc:docMk/>
          <pc:sldMk cId="2423093254" sldId="343"/>
        </pc:sldMkLst>
        <pc:spChg chg="mod">
          <ac:chgData name="孙 佳嵩" userId="e67798bb1fb98b0e" providerId="LiveId" clId="{AB5095ED-A495-EC4B-94FB-A8739F09E50C}" dt="2020-11-23T08:34:43.155" v="0" actId="20577"/>
          <ac:spMkLst>
            <pc:docMk/>
            <pc:sldMk cId="2423093254" sldId="343"/>
            <ac:spMk id="7" creationId="{00000000-0000-0000-0000-000000000000}"/>
          </ac:spMkLst>
        </pc:spChg>
      </pc:sldChg>
      <pc:sldChg chg="modSp mod">
        <pc:chgData name="孙 佳嵩" userId="e67798bb1fb98b0e" providerId="LiveId" clId="{AB5095ED-A495-EC4B-94FB-A8739F09E50C}" dt="2020-11-23T08:34:55.221" v="1" actId="20577"/>
        <pc:sldMkLst>
          <pc:docMk/>
          <pc:sldMk cId="4110282660" sldId="344"/>
        </pc:sldMkLst>
        <pc:spChg chg="mod">
          <ac:chgData name="孙 佳嵩" userId="e67798bb1fb98b0e" providerId="LiveId" clId="{AB5095ED-A495-EC4B-94FB-A8739F09E50C}" dt="2020-11-23T08:34:55.221" v="1" actId="20577"/>
          <ac:spMkLst>
            <pc:docMk/>
            <pc:sldMk cId="4110282660" sldId="344"/>
            <ac:spMk id="7" creationId="{00000000-0000-0000-0000-000000000000}"/>
          </ac:spMkLst>
        </pc:spChg>
      </pc:sldChg>
      <pc:sldChg chg="modSp mod">
        <pc:chgData name="孙 佳嵩" userId="e67798bb1fb98b0e" providerId="LiveId" clId="{AB5095ED-A495-EC4B-94FB-A8739F09E50C}" dt="2020-11-23T08:34:58.019" v="2" actId="20577"/>
        <pc:sldMkLst>
          <pc:docMk/>
          <pc:sldMk cId="1889936245" sldId="345"/>
        </pc:sldMkLst>
        <pc:spChg chg="mod">
          <ac:chgData name="孙 佳嵩" userId="e67798bb1fb98b0e" providerId="LiveId" clId="{AB5095ED-A495-EC4B-94FB-A8739F09E50C}" dt="2020-11-23T08:34:58.019" v="2" actId="20577"/>
          <ac:spMkLst>
            <pc:docMk/>
            <pc:sldMk cId="1889936245" sldId="345"/>
            <ac:spMk id="7" creationId="{00000000-0000-0000-0000-000000000000}"/>
          </ac:spMkLst>
        </pc:spChg>
      </pc:sldChg>
      <pc:sldChg chg="modSp mod">
        <pc:chgData name="孙 佳嵩" userId="e67798bb1fb98b0e" providerId="LiveId" clId="{AB5095ED-A495-EC4B-94FB-A8739F09E50C}" dt="2020-11-23T08:35:01.729" v="3" actId="20577"/>
        <pc:sldMkLst>
          <pc:docMk/>
          <pc:sldMk cId="4256385724" sldId="346"/>
        </pc:sldMkLst>
        <pc:spChg chg="mod">
          <ac:chgData name="孙 佳嵩" userId="e67798bb1fb98b0e" providerId="LiveId" clId="{AB5095ED-A495-EC4B-94FB-A8739F09E50C}" dt="2020-11-23T08:35:01.729" v="3" actId="20577"/>
          <ac:spMkLst>
            <pc:docMk/>
            <pc:sldMk cId="4256385724" sldId="346"/>
            <ac:spMk id="7" creationId="{00000000-0000-0000-0000-000000000000}"/>
          </ac:spMkLst>
        </pc:spChg>
      </pc:sldChg>
      <pc:sldChg chg="modSp mod">
        <pc:chgData name="孙 佳嵩" userId="e67798bb1fb98b0e" providerId="LiveId" clId="{AB5095ED-A495-EC4B-94FB-A8739F09E50C}" dt="2020-11-23T08:35:04.954" v="4" actId="20577"/>
        <pc:sldMkLst>
          <pc:docMk/>
          <pc:sldMk cId="4180261811" sldId="347"/>
        </pc:sldMkLst>
        <pc:spChg chg="mod">
          <ac:chgData name="孙 佳嵩" userId="e67798bb1fb98b0e" providerId="LiveId" clId="{AB5095ED-A495-EC4B-94FB-A8739F09E50C}" dt="2020-11-23T08:35:04.954" v="4" actId="20577"/>
          <ac:spMkLst>
            <pc:docMk/>
            <pc:sldMk cId="4180261811" sldId="347"/>
            <ac:spMk id="7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DA8C0E-A341-4B85-9AC1-90AE9F7719C5}" type="datetimeFigureOut">
              <a:rPr lang="zh-CN" altLang="en-US" smtClean="0"/>
              <a:t>2021/1/5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9B9F22-A1E5-4106-B4BC-D7A07DEE046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153356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07DC88-C54C-428E-8776-100832FEC854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889336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07DC88-C54C-428E-8776-100832FEC854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572207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6195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6099020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07DC88-C54C-428E-8776-100832FEC854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850755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07DC88-C54C-428E-8776-100832FEC854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817224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07DC88-C54C-428E-8776-100832FEC854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7661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07DC88-C54C-428E-8776-100832FEC854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329803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07DC88-C54C-428E-8776-100832FEC854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627389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07DC88-C54C-428E-8776-100832FEC854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713816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07DC88-C54C-428E-8776-100832FEC854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462870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2021/1/5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16640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2021/1/5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939893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2021/1/5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102270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 descr="图片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563" y="-33338"/>
            <a:ext cx="9228138" cy="113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图片 7" descr="图片3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58750"/>
            <a:ext cx="3214687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图片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67500"/>
            <a:ext cx="91440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灯片编号占位符 8"/>
          <p:cNvSpPr>
            <a:spLocks noGrp="1"/>
          </p:cNvSpPr>
          <p:nvPr>
            <p:ph type="sldNum" sz="quarter" idx="10"/>
          </p:nvPr>
        </p:nvSpPr>
        <p:spPr>
          <a:xfrm>
            <a:off x="7046913" y="6570663"/>
            <a:ext cx="2133600" cy="36512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pPr>
              <a:defRPr/>
            </a:pPr>
            <a:fld id="{750D4DA8-18C7-4D77-ACC9-329384493033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8541681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 descr="图片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563" y="-33338"/>
            <a:ext cx="9228138" cy="113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图片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67500"/>
            <a:ext cx="91440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灯片编号占位符 8"/>
          <p:cNvSpPr>
            <a:spLocks noGrp="1"/>
          </p:cNvSpPr>
          <p:nvPr>
            <p:ph type="sldNum" sz="quarter" idx="10"/>
          </p:nvPr>
        </p:nvSpPr>
        <p:spPr>
          <a:xfrm>
            <a:off x="7046913" y="6570663"/>
            <a:ext cx="2133600" cy="36512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pPr>
              <a:defRPr/>
            </a:pPr>
            <a:fld id="{750D4DA8-18C7-4D77-ACC9-329384493033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  <p:pic>
        <p:nvPicPr>
          <p:cNvPr id="7" name="图片 6" descr="图片3.png"/>
          <p:cNvPicPr>
            <a:picLocks noChangeAspect="1"/>
          </p:cNvPicPr>
          <p:nvPr userDrawn="1"/>
        </p:nvPicPr>
        <p:blipFill rotWithShape="1">
          <a:blip r:embed="rId4" cstate="print"/>
          <a:srcRect r="75661"/>
          <a:stretch/>
        </p:blipFill>
        <p:spPr>
          <a:xfrm>
            <a:off x="8213917" y="158752"/>
            <a:ext cx="786797" cy="841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8330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2021/1/5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655458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2021/1/5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0343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2021/1/5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03424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2021/1/5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018889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2021/1/5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71691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2021/1/5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13397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2021/1/5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640570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2021/1/5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356579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5E6FFF-3B58-43B9-8BFA-8DA81E2B0585}" type="datetimeFigureOut">
              <a:rPr lang="zh-CN" altLang="en-US" smtClean="0"/>
              <a:t>2021/1/5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854697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3" r:id="rId12"/>
    <p:sldLayoutId id="2147483672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scilaboratory.com/teaching.html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>
          <a:xfrm>
            <a:off x="438166" y="1701233"/>
            <a:ext cx="8267668" cy="13413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4000"/>
              </a:lnSpc>
            </a:pPr>
            <a:r>
              <a:rPr lang="zh-CN" altLang="en-US" sz="6600" b="1" dirty="0">
                <a:latin typeface="黑体" panose="02010609060101010101" pitchFamily="49" charset="-122"/>
                <a:ea typeface="黑体" panose="02010609060101010101" pitchFamily="49" charset="-122"/>
                <a:cs typeface="Arial" panose="020B0604020202020204" pitchFamily="34" charset="0"/>
              </a:rPr>
              <a:t>物理光学</a:t>
            </a:r>
            <a:endParaRPr lang="zh-CN" altLang="en-US" sz="2800" b="1" dirty="0">
              <a:latin typeface="黑体" panose="02010609060101010101" pitchFamily="49" charset="-122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12" name="Subtitle 2"/>
          <p:cNvSpPr txBox="1">
            <a:spLocks/>
          </p:cNvSpPr>
          <p:nvPr/>
        </p:nvSpPr>
        <p:spPr bwMode="auto">
          <a:xfrm>
            <a:off x="798742" y="4686184"/>
            <a:ext cx="7546517" cy="1404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600" dirty="0">
                <a:solidFill>
                  <a:schemeClr val="tx1"/>
                </a:solidFill>
                <a:latin typeface="Helvetica LT" panose="02000503040000020004" pitchFamily="2" charset="0"/>
              </a:rPr>
              <a:t>Jiangsu Key Laboratory of Spectral Imaging &amp; Intelligent Sense (SIIS)</a:t>
            </a:r>
          </a:p>
          <a:p>
            <a:r>
              <a:rPr lang="en-US" altLang="zh-CN" sz="1600" dirty="0">
                <a:solidFill>
                  <a:schemeClr val="tx1"/>
                </a:solidFill>
                <a:latin typeface="Helvetica LT" panose="02000503040000020004" pitchFamily="2" charset="0"/>
              </a:rPr>
              <a:t>Nanjing University of Science and Technology, </a:t>
            </a:r>
          </a:p>
          <a:p>
            <a:r>
              <a:rPr lang="en-US" altLang="zh-CN" sz="1600" dirty="0">
                <a:solidFill>
                  <a:schemeClr val="tx1"/>
                </a:solidFill>
                <a:latin typeface="Helvetica LT" panose="02000503040000020004" pitchFamily="2" charset="0"/>
              </a:rPr>
              <a:t>Nanjing, Jiangsu Province 210094, China</a:t>
            </a:r>
            <a:endParaRPr lang="zh-CN" altLang="zh-CN" sz="1600" dirty="0">
              <a:solidFill>
                <a:schemeClr val="tx1"/>
              </a:solidFill>
              <a:latin typeface="Helvetica LT" panose="02000503040000020004" pitchFamily="2" charset="0"/>
            </a:endParaRPr>
          </a:p>
        </p:txBody>
      </p:sp>
      <p:sp>
        <p:nvSpPr>
          <p:cNvPr id="13" name="Subtitle 2"/>
          <p:cNvSpPr txBox="1">
            <a:spLocks/>
          </p:cNvSpPr>
          <p:nvPr/>
        </p:nvSpPr>
        <p:spPr bwMode="auto">
          <a:xfrm>
            <a:off x="3340064" y="3387875"/>
            <a:ext cx="2463872" cy="461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4800" dirty="0">
                <a:solidFill>
                  <a:schemeClr val="tx1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Arial" panose="020B0604020202020204" pitchFamily="34" charset="0"/>
              </a:rPr>
              <a:t>左 超</a:t>
            </a:r>
            <a:r>
              <a:rPr lang="en-US" altLang="zh-CN" sz="38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</a:t>
            </a:r>
            <a:endParaRPr lang="zh-CN" altLang="zh-CN" sz="3800" b="1" dirty="0">
              <a:solidFill>
                <a:schemeClr val="tx1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pic>
        <p:nvPicPr>
          <p:cNvPr id="14" name="图片 13" descr="图片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36512" y="-27384"/>
            <a:ext cx="9240334" cy="1099178"/>
          </a:xfrm>
          <a:prstGeom prst="rect">
            <a:avLst/>
          </a:prstGeom>
        </p:spPr>
      </p:pic>
      <p:pic>
        <p:nvPicPr>
          <p:cNvPr id="15" name="图片 14" descr="图片3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7864" y="95203"/>
            <a:ext cx="3464416" cy="901698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8642" y="6156878"/>
            <a:ext cx="4498862" cy="701122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3092" y="6165309"/>
            <a:ext cx="4208040" cy="593773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3B4FCE6B-337D-40CE-BBDE-1EDC302EDF23}"/>
              </a:ext>
            </a:extLst>
          </p:cNvPr>
          <p:cNvSpPr/>
          <p:nvPr/>
        </p:nvSpPr>
        <p:spPr>
          <a:xfrm>
            <a:off x="3389529" y="2722183"/>
            <a:ext cx="2364943" cy="60529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4000"/>
              </a:lnSpc>
            </a:pPr>
            <a:r>
              <a:rPr lang="en-US" altLang="zh-CN" sz="2800" dirty="0">
                <a:latin typeface="Gill Sans MT" panose="020B0502020104020203" pitchFamily="34" charset="0"/>
              </a:rPr>
              <a:t>Physical Optics</a:t>
            </a:r>
          </a:p>
        </p:txBody>
      </p:sp>
      <p:sp>
        <p:nvSpPr>
          <p:cNvPr id="10" name="Subtitle 2"/>
          <p:cNvSpPr txBox="1">
            <a:spLocks/>
          </p:cNvSpPr>
          <p:nvPr/>
        </p:nvSpPr>
        <p:spPr bwMode="auto">
          <a:xfrm>
            <a:off x="798742" y="4300262"/>
            <a:ext cx="7546517" cy="443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16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南京理工大学电光学院光电技术系</a:t>
            </a:r>
            <a:endParaRPr lang="zh-CN" altLang="zh-CN" sz="160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798336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C5C78DE-9C0B-4B83-9754-1B16F32780A6}"/>
              </a:ext>
            </a:extLst>
          </p:cNvPr>
          <p:cNvSpPr txBox="1">
            <a:spLocks/>
          </p:cNvSpPr>
          <p:nvPr/>
        </p:nvSpPr>
        <p:spPr bwMode="auto">
          <a:xfrm>
            <a:off x="184732" y="223991"/>
            <a:ext cx="8931745" cy="469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b="0" i="0" kern="1200">
                <a:solidFill>
                  <a:srgbClr val="FFC000"/>
                </a:solidFill>
                <a:latin typeface="Tahoma" pitchFamily="34" charset="0"/>
                <a:ea typeface="+mj-ea"/>
                <a:cs typeface="Tahoma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457200" indent="-457200">
              <a:defRPr/>
            </a:pPr>
            <a:r>
              <a:rPr lang="en-US" altLang="zh-CN" dirty="0">
                <a:solidFill>
                  <a:schemeClr val="tx1"/>
                </a:solidFill>
                <a:latin typeface="方正兰亭粗黑_GBK" panose="02000000000000000000" pitchFamily="2" charset="-122"/>
                <a:ea typeface="方正兰亭粗黑_GBK" panose="02000000000000000000" pitchFamily="2" charset="-122"/>
                <a:cs typeface="+mn-cs"/>
              </a:rPr>
              <a:t>1.3 </a:t>
            </a:r>
            <a:r>
              <a:rPr lang="zh-CN" altLang="en-US" dirty="0">
                <a:solidFill>
                  <a:schemeClr val="tx1"/>
                </a:solidFill>
                <a:latin typeface="方正兰亭粗黑_GBK" panose="02000000000000000000" pitchFamily="2" charset="-122"/>
                <a:ea typeface="方正兰亭粗黑_GBK" panose="02000000000000000000" pitchFamily="2" charset="-122"/>
                <a:cs typeface="+mn-cs"/>
              </a:rPr>
              <a:t>课程大纲</a:t>
            </a:r>
            <a:endParaRPr lang="en-US" altLang="zh-CN" dirty="0">
              <a:solidFill>
                <a:srgbClr val="C00000"/>
              </a:solidFill>
              <a:latin typeface="方正兰亭粗黑_GBK" panose="02000000000000000000" pitchFamily="2" charset="-122"/>
              <a:ea typeface="方正兰亭粗黑_GBK" panose="02000000000000000000" pitchFamily="2" charset="-122"/>
              <a:cs typeface="+mn-cs"/>
            </a:endParaRPr>
          </a:p>
        </p:txBody>
      </p:sp>
      <p:sp>
        <p:nvSpPr>
          <p:cNvPr id="11" name="AutoShape 6" descr="data:image/jpeg;base64,/9j/4AAQSkZJRgABAQAAAQABAAD/2wBDAAgGBgcGBQgHBwcJCQgKDBQNDAsLDBkSEw8UHRofHh0aHBwgJC4nICIsIxwcKDcpLDAxNDQ0Hyc5PTgyPC4zNDL/2wBDAQkJCQwLDBgNDRgyIRwhMjIyMjIyMjIyMjIyMjIyMjIyMjIyMjIyMjIyMjIyMjIyMjIyMjIyMjIyMjIyMjIyMjL/wAARCAEsAcE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36iiigAooooAKKKKACiiigAooooAKKKKACiiigAoopMigBaKMiigAooooAKKQsoBJOAPWmxzRzKTFIrgHBKnNAD6KKQkDrQAtFNLqBksABWbZ+ItJ1C/lsbS/hnniG51jOcD69KV0BqUUUmRjOaYC0U0Op6MKXI9aAFooyDRQAUUZHrSbh60ALRSZFLQAUUmR601mG0kGgB2R6ilyD3rJ0/V4NWsJ7i0VnEUjxlSMFmU4xUukX76hZefNZzWkm4q0Uw+YY+lK9wNGiq9xfWlmga5uYYVJwDI4UH86kSaKVA8ciupGQynINFwJKKTI9aNw9aAFoqpZ6jbX/m/Z5VfyZWifHZh1FW6LgFFITgVXgv7W4ubi3hnV5rYhZkHVCRkZ/Ci4FmijOaKACiiigAooooAD0qqLk/bmg9gatVmn/kNt/uL/AFoA06KKKYCUUUUAFFFFABRRRQAUUUUAFFFFACMyopZiAo6k9qpXOsWNndWltPOElu2KwjsxAz1pdUtI9S0q6spGKpPG0ZYHBGRjNeZXSWdv4d0i01vXbeG90q7Dq6PvZ0Vun1xUSnZ2KSuek3Ot2Npqlrp00pW5ugxiXH3sdea0Ac15Pd+LrDUfGNjqllZX2ox28DJEsMJADsepJ9q9N0u7kvtOiuZbaS2dxkwyY3L9cURldg42LZIBrhfGXjyHQ7m0hsJ4p5xOPtMCjcxTB49jnFdw5AyScADrXkHjnXPD0sbwaPaLJqKTiV5Y4MYKnJJPepqu0bjguZ2PRdL15ptH/tDVbf8As1S3CzuB8vYn3pLDxjoWp6kLCzvlmuCCQqAkfnXk2ralq2p+EDe6zqlu6Suklraqqg8Hvj2rZ+GlwbnV9eS3itoJpIY3jCcqnUdvwzWUazbSLlSsrnrm9c4zSk9q8y1SwvtK8R6Ara3f3moXV4GlUvtiEYI3YQDpj3r0zNbxnzGTjY4P4i6xBZDTbO9S4ayuHZplt2IdsDhRjqDnkVV+Es++21iBA6wpdbo0c8oCOlM+KHnQ3Gl39vcwwPalzukIOCQMHHeqXwovLl7zUt8MksVwwka7YbQX9BWPM/amvL7h6xmuQ8c+K4NC0i4jhvVj1JkBhTGTnPcdhwa60c1zvjG0tW8M6rM0ERl+zN85QZ4HHJrafwmcdyvoviGXXvDMl7NpM/8AqseUwH7/AI5257VwHhnxO2havdwy21lYWAu28yMqfOQH+AY64ruvDqyap8OdLSxvmtHNqieeqBtpX5TwfcGuOt9E1Dw1rV3cxaRFr7SMGiv5XC7Dzuzwec9ee1Yzv7rLilqevRyrLCsiZ2suRkdqzdcv72wst+n6e97Ox2iMNgL7k+lU/DWuR6pZRxzXlnNfqMzR2zfKn4Vq6jdx2FlLcyo7pGMlY13E/QVummrmfU888Gr4k1LxBqU95qbWkMN1/pFqqhwWwPlBPQYxXe6tqsWj6e15NDNMqsF2QRl2yfYV5HF4l1qLXrqLS4VsY9YvPknuUyVPQn8K63XPGS+H/DbQW2pQalq0RWN2bHBbjcQOtYxqJJmko66G14W8ZW/ia6vIYbS4gNvjJlXGc/19q6csB61wvgXw1q2jeZdX+oxyLdDzWt40x8553E46+1dswYrwfxxWsG3G7IklfQoRa5Zz6rd6erkS2iq0m4YGG6c1VTxJZvf6pBux/Z6LJIwIOQQTXmFxoVxf+N9Xi1/V3jjt4llkljAQMnYfQVlLpGrnW9RsYZHtC1r5ywwlis0Y6D1PFYOtJN6GqpR7np8nxN8NR2kU5vGYyAHylQll+o7V1VpeQ39lDdQNuhmQOhxjIIryDwt8M575bO91VkjtGUSeSoxI+em7jivYUiSCBYoUARF2qi8DA7VpTlNr3iJpJ2Rzeq61r8GsrYado0U0RAYTS3ATcO+B7Vf1y+1Ky0sSafpxvbpsARhgAD3JJ7V5x4u1vxEfFGlGOz/s2YB47eSR1fdu6se3ar9l4n8T2OrafpLT2GrPMSXaPO9VzyWYcAfh2qfaq/KP2btch+GceuTX99M94sFlFdObi027i0hHQHsOleqIwkAIrww69rOlSeIbXToPJSW+YzTRoXMIIxx+R5r03wXfaSNGt7LT9TW6cKWYvJl2Y8scHnqaKU1sFSD3MvxlY+ExqqTa5BcXErIu4LKwWNC20MVBHGeKy9f12S08RaPo3h5JXtrEiaaG0Ody9Av0wf1rJ+I+osPE2p23kvJmxjiDKM7PmD5PtxWt4XsbjRPCEOt6LYG/v7vaZxI2GCc8LUufNOyGo8sbs27fxpqH/CQ2OnX+imzjvSREzSgvwO4ArotbuNVt9O8zSbSO6uN2Nkkm0Yx1rg9SvZ9S8eeEpJ7KS1mcOzQyHJXANdt4h1+x0HTWlvZthcFYwoyzN6AVad07kuNmjh/hzD4gvd2prqEUOnS3Uks0AiBZ2PJ5xwMn17V6puGcd68V0TX/ABLonhBFtdMgt7a2Vna5uckuSc8DjnmvT/CeoXWreGbC/vYwk80e5gowD6ED3GDTpNWsFRO9zaf7teYadf6yPGvigaLZQ3DGeNZDPJsCFVx+Nd/4gvZNN8P315EQJIoWZSRnntXj1hr3iHR7a68QIlgo1IrLI0xyXI4yoB781NaaTSY6cW07Hrfh19aexdtditYroucC2JI29s571sVgeDtXutc8OW+oXkKxTS5+VAQCASARmt+to7GbWoUUUUxBRRRQAVmn/kNt/uL/AFrSrNP/ACG2/wBxf60AadFFFMBKKKKACiiigAooooAKKKKACiiigDH1zw7Y67CiXvnFY+QI5WT88GuM8L6BoNx4o1q0j0iCSCzdRFLITIQ2PmHJ7HNelEZGKpWGk2elmY2kIjM8hlkx/Ex6molG7TKT0K+pSRaFpE93bWIkEK7zFCApIHXFT6RqltrGmQ31o+6KZdwz1HqD7jpVuVUkjZXwVPBBrM0PRbDQbea308sIpZWlKltwBPUD0FPZ6CNQ/nXnUssWpeOPEFpCsSpFYCEKMAvIcn0684/CvRmGRwcVxU/w20u5e5uWubtL+eZpftUcm1gScgAdMCs6sXLRDg0jy9tCs7PwYbrUIbsapNK8VtGVbaCpHbtnNaHhJNQTxT5EFt/Zk97pzxx/LjJABDc+pBrspPCnjGyKfYPEUF5GucJexYI/EZrMn0Dx7c+ILXU3XTVuLVSkcyt8pBGOR17+lc/JJW0N+dWsVNM8H+N4tVh1aS6ia7t2KIbqUyHaeDj06mvXFDm3XzCPMwN23pnviqulwXsGnwJqFws90B+8kRNoJ9hV4jiumEOUwlLmPM9e8P8Ah+x8R6fbT2z3U995ztJcXDNsIXggE4ql8NtBub6GK/u72VbSzmcQW8bEBnB5Leo7V1d/4Gh13Wri/wBauGnXaI7WOAmPyl+ueTVL/hWrWaFNH8R6pYLnKoGDKPw4P61Lpy5+ZFqS5bM7vcOmRk1wfjjRdW1lLyWe/W10i1gaRI4z80zAZ+bpgVseHvCC6PcyXlzql5qF467TLO3AHstbt7YW+oWU1pcqXhmUq65xkGtJLmjYhOz0PEL3WGi+G+iWsdzdQvsctHCuEkO85DN2+ldvoGs6afBclvpSQtcQwbpLeeXgM3Xcx65qt4l+G5l0lbbR7+aOK3UmOxcgq7ZyTuPIJzTdJt4bqzi0abwLeWsErDznYgJx/EW4Jrn5JJ2Zo2mjm/AfiSy8P6jqH2vYv2hwqQwRF23Z7Efw+gr2WW5CWT3DLhRHv54IGM81wFx4C1bSdWmu/C1xYwwTKA0d0hYxn/ZODXZaLpt1baOlpqt4b+d8+bIy4znqAPSrpKSjysmbV7o8Mnlg1WbTrae6ktlkupXkmlGNqsQQQe/Arrda0Pw1H4XNnouoWf2pXVzJLMN0gHYmvTLrw9pN5aJa3FhBLDGAERkBCgelYzfDfwqzlzpacnOAxx+WahUGr2L9rexiaanxBvlswZdPsrNApMqYkMifmecfTrXoijg0y3torWCOCFQkUahUUdABUoGBXRGNlYxbuzzbxh4G1TWvE/2uznjWzuY0S5y2GUKcnA71peJ/D+qf2pZa5oAia9tUMbxy9JE9K7baD1pdopezTHzM87F58R9QdbdbHT9NjJw0+dxA9gSc/lXfW8csVrGk0vmyKoDPjG49zjtUmwU6nGNgbucX478HT+KIbRrOaOK4gc/M+cbTjpjvxWh4f8Iab4btiLSLN06gSTtyznH6DNdJtFIVBFHs43uLmdjg/AmianZ6p4hn1aEKbm4XaccPjdk/TkfrXSweGNGs9TGpW2nwxXWCPMQY6+1bAUCjFCgkhuTbueV+I9E8RXHjHU5tMsIpYLq0SBnlIC7T1wfXiuz8KaNdaH4XttOuJVkuIwfmHKqT2Hriug2DFGwdO1JU0ndDc21Y800m21vVviOl/q1ibaPTo2RXUfLITwCM+oNb/jqGBtE+0SagLCe2bzIZGAIZh/Dg9c11mwVDcWdvdoEuIUlQHOHUEZoUHZq4N3aZ4Jfav4g8RW1rPqlrcT6RBIC/2aLaJADzzXsnhzxDpWtWMY0yUbYlCmE/KyAcYIraS3iSPy0jVUHAUDAH4VQsvDul6dqE99aWiQ3E4xIyDGR9KiFNxY5STRB4gvtN+zrpeoSmIahugQ+px69jXmB8P+FtBvLuz1n+0b6e1UPGhBVGj4PyAHsT+let6lotjq6RLewiQRSCVOcYYdDT5tKsri5juZreOSaNSqOygkA9qc4OWpMZWOfXxdpOm6VptzFFJ/ZlwPLWeNQUhxwA3p/9aupilWaNZEIZGGQQeCKpy6Lp82nvYPaxG1cENEFAU59qtwQR20CQxKFjQBVUdgK0VxElFFFMQUUUUAFZp/5Dbf7i/wBa0qzT/wAho/7i/wBaANOiiimAlFFFABRRRQAUUE4qGS5hhYCWZEJ7MwFJtICaimqwYZByDWZrmsRaLYG4kVpJGYJDEn3pHPQCjmVrjsWL7U7TTLdp72eOCJf4nOM1i/8ACcWBXzBZakbf/nv9mOwD1PfFUVsFg/4nfiMrNe4zFbHlIfZR0J96vaT4hGpXclvLCqKVyoHOR6Vnz3Hym7a30N9bpcWsqywyDKunINZmseIl02RbW3ha8v5B+7to+v1Y/wAK+9cjaalcaNrmq+HtJi8yeSYPbIR8kIYZYn2HpWuPsvha3fa5utWn+aaZzlif6D0FDmPlGzaVNcKLjxPq5Utz9ktpCiJ7ZHLVW1m0h8MWdtrmjTSxxrIvmwtIWWVDx0PQ1kPNPf3YM0u55HAyx4BNanjOS6msrLw9p9jcXUrlHkZF+RUX/a6DmoU7jtbQ72GQSQq+PvAH86duUc/z4rj9viG7jAvNStdJgxxFAd8oHux4/KoDpegsT9r1q+uG7lp2x+lWp6XRLidsGVs8inbRjpXn9/Y6Vp2kz3+mavd2skZGxvNZg79l2t97PtXZ6TPc3Gk2k10m24eMNIvTBxTU7uwmi9tFLjNJRVgGBnNLiiimIMYooooCw3YuSccmlwKWigBAo9KXAoooAU9KbS0UhiUUtFAAKKKKYCUUtFABRRRQAUUUUCCiiigYUUUUAFFFFABRRRSEFFFFABRRRQAUUUUAFZp/5DR/3B/WtKs0/wDIaP8AuL/WmBp0UUUAJRRRQAUUYprY6UgMTxLrEmmwQW9onm3923lwR+/dj7CsRPC+k3Mvk6xePd6k4yzs5GD7DtTknWbxfrWoS8jTYEghz0ViMt+PSsCS6le5NwW/elt273rnnM0ijV064vfCHiCHSr+d5tLvCVtpnOTG/ZSfQ1ctZU1XWrrW7kk2WnlorUN0Ljhnx+lQanfaf4h8NSWt7IYrlcMCByGHQislb949Dj0qNQsK8Fh1bvzUuaSsUo3DUtQm1KfzJWOz+Fc9BVG21CW11MLENkqgOjHo1PzxmmbAXV8cjoax5m9SrFxb+ZdXn1OHCXEyhXYDqB0qGWSSeVpZn3yMckmmUpBHUUczCwdCCOtTfb7xU2C5kC+m6oarTM6XcQCs0bghj6HtRcLElzO6sspDyZbaxPNXpkg0vyPtyyS3dx/x72MX3pPc+g96itJlt7uKZlLqjAketb95qfh/U50nvdPMkqJsVyOVHXAIq4JPqKWha0rw3JPcRahrJSSZBmG1T/VQfh3PvXWL0riLOCOV/wDin9Wntphz9muCXQj056VuaLrMl69zZ3kIgv7UgSqpyrA9GX2NdEbGTNyiiitRC0UUUwCiiigAooooAKKKKACiiigAooooAKKKKACiiigAooooAKKKKYBRRRQAUUUUAFFFFABRRRSAKKKKACiiigAooooAKzT/AMhs/wC4v9a0qzT/AMhtv9xf60AadFFFAhKa5wpNOrL8RJdSeHr9LIE3LQsqAdcmk9gMg6tquuXMiaKsUVnExRrucZ3sOoUf1qQ2Xii3Uump21yR/wAs5IdoP4is/R9f0aTRrbTDe/2fPHGIzFIfLYEdevWi70u9VTPYakbiIDJ/eZP6VhKRoomWZbq2XXE1C3NvcXlwkiKDkMAoBINZ/UUss8txJvldnbHVjTa5nK+hrFBijpRQaRTRFJMkLJvOA5wD2zU1QzwrcQPDJ91x+XpTowyRqjMWIGCx70IkcwO0gHBIxmoLGaWS32zA+YhKkn+LHerPXrSjhcCgdhCKawziqX9rQjUHs5f3cgxt3HAbPpV7/wDVQOw2KWEXKxyMM/eZc87a2X1i0OqR6dpuhwzlo96PK+zce4rnYNKg1XxVZ27tIrtE4LRNhlHYn8c1tR+HLq08W6dZ3F6jR4M8Uojwzleqn3xWkF1InY3orTxTPGEij07TIj3QGRwP5ZrW0XQY9IE0jSPcXc7BpriT7zkdPoK11HyinV1qKRg2JRRRVALRRRTAKKKKACiiigAooooAKKKKACiiigAooooAKKKKACiiigAooopgFFFFABRRRQAUUUUAFFFFABRRRQAUUUUAFFFFABWaf+Q23+4v9a0qzT/yG2/3F/rQBp0UUUhCUhHFLUNxcR29tJPIwWNFLMT2ApN2A5rxfPp0FqkMmnW97f3LbLeJ4wSzep9hWTpelWPgy0eR2Mup3KkyKGOxc/whegFNsLhpftHiu8TNxdEpYRt/yzi6Aj3PWsa7unG+4mO+RiNxJrlnLc1igZtzk4xnnHpVS7eSGW3lXJXftZR796ucHB9RmmsAawNEGcmlqtfzm0sZp15KISBRYXQu7OObHJHK9wfSkWWcVnrqiLdXEUsUkaROAZcZTnpzWhitHwVCk2sazbyorRMkZKsMg/gaqKuyXpqZiSI4yjqy+qnIp/8AKujvvh5p0sjS6bcXGnu3JWJsof8AgJrPPgTW92P7ehCf3vs3zD9ar2chKS6mboVjbap4rmtrqBJ4Ta/vFZc45457Gugb4dWYc/Z9T1GGL/nmJcgfia2fD3hy18PwOsTtNcScy3En3nP+Fad5eW+n2kt1dSrHDGu5mY8AVcaatqRKeuhlaR4c03w8ryxsxkYDfcTvliPTJ6Cq/i8+RZWWrxdbG4WQlf7h4b9Kw7Zb3x9ei6uRJb+HomzFCMqbkj+Jv9n2rtbmwin0yWyKDynjMYXsBjGKtLTQT1epbinSWFJEOVYAg+oNTbuM15ro2s6rHpkljJfWenxaZIbeWecbnYjpgcdq17TWtSsZ7Ca7vEvtOv5fJSUw+U0bEfLx3BNaRqJkOLR2dFFFaCFooopgFFFFABRRRQAUUUUAFFFFABRRRQAUUUUAFFFFABRRRQAUUUjHHamAtJuwcVUvdStdPgM11MkUY7s2KwZvE11d4GlWJKt/y3uDtX6gdTQk3sRKaitTqN4zjFMluYYf9bKif7zAVwV1eXiajHHq2qXX2Z4yxSzQoM5+6COf1oh1DRIL5VvdJ8m2kQlbm7Jcsw7EHOM0OMkNTi+p2h1nTR1v7b/v6v8AjSrq1g+Nl5btn0lFcimu6azb08NubPoJvIXJ99vXFY82lW+t6+97Zie0sREqlDEFEjeykcCklNu1gc4JXbPT1mR1BRgwPcHNO3D6Vw66NaRjMBmt2H8UEpX9OlWI5tcsyBBfR3cY6R3SYP8A30P8K1dKSMViYN2R2VFc5a+KoFlEOpQPZTEgAvyh+jV0CSLIgZWBU9CDwayem5umnsPooooGFFFFMArNP/Ibb/cX+taVZp/5Dbf7i/1oA06KKKQhK5XxzPJ/ZMGnxsVa/uEgyP7pPP6V1Ncl41kEEui3kg/cQXqmVuygjGf1qKnwjW5neJcW9xa2UYCwwQhVQdBXO3SxPblJmARuMk4rc8aXFtDdRXYuEdJECqqEMzY9BXI6ppl/JLps18DAlxMTFbnqEUfeb3PpXHPc6IWsaoO1VUdAMVnJqUjawYtn+h7jCsnrIACR+Rqxe3AtbSSTHznhB6k8AV1un+DYJ/BsGnXGY7gnzzKp5WQ85/p+FKMXLYLnHasGktVtEB865kWJR9T1x9K6rWfCE8ax32j7ROsQWa3P3ZcDqPRqqabaeHtB1X7Tq3iCK7vY8hFbCiP8PWupi8ZeHpZkhTVbZpHO1VD9TVxprqJyfQ88F5KjeVNY3cc2cbDCf512PgbSLqzhutQvojFPdsNsZ6og6Z9660beuB9cUuBmqjTsyXJvQWjaPU0tFakjduO5qvfafa6lbG2vIVmhY5KN0NWjSUARxQxwxrHGoVEGFUDAAqSopp44FDSyKinjLMBzUisHUMpyD0PrS8gPMvGGjWtt4tjuXs/tC6nGUjDPtEc69Gzn0P6VoWpfWL7SNEjmFzHpzLcX1yvK71HyoD3OTWt4+0w6l4WuNiFprbE8eDg8df0zWl4WgsYtBtJNPhSGGWNXIUdSRzk9zmpjH3gb0NuiigV0EC0UUUwCiiigAooooAKKKKACiiigAooooAKKKKACiiigAoopCeKAEZtozXP6l4iKztZaeiT3Q4Zv4Iv9739hUOsavLd3DabpzlQpxcXK/wDLMf3V/wBr+VV4LeCzgEUahEHUk9fcn1rSFNy1OatX5NI6sgj0/fcfa76Rru67SSdF9lXoBV0ZPA5rFm1553MOlWhnYcGaQ7Yl/HvUDjxBKm031pEGPzGKI7gPYk1UsVSpO25yShOfxM6IKfQ/jSPsAG8LgdN+MD86wI9LwmHv7yR+7NKaVtJtGwZVeY/7cjH+tYyzCF9hqjbdmy1zbD/ltEP+Bim/a7X/AJ+Iv++x/jWONJ0//n0i/EZo/sjTv+fOH/vmo/tDsivZR7m2lxA/3Jo2+jCpvx4Nc42iac/H2SMf7oxTP7PvrJi2l6i0an/lhOu9M/XqKuGYpu0kS6EejOjkjSVCkiK6HgqwyDVSCG90dzLpUm6HOXtJWyp/3T1B/MVQstduBfR2Oq2Yt5peIpYm3Ruf6Vud6606dZaApSos1tK1q31SElAY5k4khfhkP+e9aWeK4y5sTJIlzayGG9j+7KD1H91vUVtaNrX9oxvDKnlXkPyyxZ/Ue1c86biztpVVM2qKB0oqTYKzT/yG2/3F/rWlWaf+Q23+4v8AWgDTooopCEqC6tLe9tnt7mJZYXGGRhkEVPRQ0MwrDwjoWnT+fb6fEso6M2W2/TPSsP4gaZeTDT9QtLdp1tHfzY0+9tYdRXbSMqIWYgAckk9KwLjXku/Mh061nvSPkZ0wsYPpuP8ASspxi0NPU4/wxoVzr2pQardwNBp1uS0ML/elbsSPQV6WFAGAKyfDNhc6ZoUFpd7PNjzwhyACSR+la9QopbF3uUJND0qWQySadbM7dWMYJNMHh/RwwYaZaggggiIcGtKqF5rWnWF5DaXV5FFPN/q0ZsFqLBdl7AA4FLRRVIBaKSg9KBCmkqlNqltb38VnKWSSYfuyw+Vj6A+tXBQB5x8Xba7l0yylt1kaNJCHWME8kcHiuy8MRTw+G9Ojuc+csC7geoOK0Lp44rdpJF3KvOMZrkB4rnnv1ighZU3shLD7uOf61NrO5aTktDtJEWRGRhlWBDD2rB8Ig29reafndHZ3Txxn/Z64/WrA1eOPR5b+6OxIQSx6A/5/rUfhS3mj0v7TcIVmu5GncemTx+mPyq1uZtaHQ0UUVqQFFFFABRRRQMKKKKACiiigAooooAKKKKACiiigAooooAQniue8RapPF5enWLD7ZcjluoiTux/pWze3UVjaSXMxxHGpZq5GxSWRpb+5H+kXR3MD/Cn8Cj6CqhFzlYxrVFCJYtbWKwtlijOEXOWJ79yaxLiZtfkZFZk0yM444M7D/wBlq34ka5/saRbaORy5CyCMZbZ/Fj8KrafeWc8YitiyiMAeWyFSo+hqcbUcFyo5KWq5mWliSNVVFCqowAo4FSUuKQ15Ldy9wo60UUAJilxRRQAYFFFNlkSGJ5ZGCxoMsT2FMdrmJqiXNvq0GqIiXNtbjJtySCPVh6kV1NrcxXtrHcwnMci7lrnIzqGvRYtF+y6e4INw5y7j/ZHYV0NlaRWVnFbQg+XGuBmvWwCmk77GddppJ7k4qpewSqyXtm2y8g+7xxIvdT7Vcor0JxUlYwpzcXdGxpmpR6lYxXMWQHGGU9VI6g/SrwOa5GwlXSNaUHi1v22n0WXt+f8AOuurgkrOzPUhJSSaHVmn/kNt/uL/AFrSrNP/ACG2/wBxf60jQ06KKKQhKQ9DS0h6UxnM6y76nrcGiJKUgMZnuSDglc4C/Qms/Wtb1HRIimnaNGLaN1iV5n2hmPACqOo96ua9b3+n6zFrljatdoIjDcQKfmKZyCvuKz7/AMU+HdWsWtb+2vmz/wAsmtJNwPtgda55XKSOm0ia5lsl+2m3+1D/AFiwNlV9q0M155p+vx6K1uLPw9c2WkzzbJbq5+Ulj0OCc/nXfoxZc/rST7jsSdq8v8deEtW1jxfYXdnDvtztVpAf9Xg5Jr0O81G3sQDM4GenNR22r2t06qpxu6E96bVyldal2JSsaqewxT6MiimSFB6UUUwOb1zTtT1a/tbdUgj0+KVZmmLEyZB6AV0Y6UcGjIHek0AkiLIjI4ypHNZFzpmnWcMlxO/lRINzFm4xUet+KrDRj5RLXN4/CWsA3SMfoOn41kwaDq3iWZLvxFiGzBDRafE3H1kPc+1S/Id2gs438X3cUohMPh+1bMakYN047kf3RXbKAFAAwB0pIoUgiSOJAiKMAKMAU+tkrIhu4ZozRRTELRRRTAKKKKACiiigAooooAKKKKACiiigAooooAKQ0tIehoA5jxPOLi4stLBBEzedNz/AvT8zig4OSBgZ6elVEYXmv6nddVjdbWM+gQZP6k1LdXMVlaSXEv3EGT6muqjaMeZnm4ifNPlI72+hsIg0hJduI41GWc+gFZ1us0jtc3OBO4xtHRB6VFYxyXEjX94M3D/6tT0jTsB71exivMxWI9pK3QqEVFAKKWkPHU4z61x2LCiijPGaBWYUUUUAFIyh1KsAVPBBpaBQCuc7dwtoN5bT6eLhIHk/fpGC8ar3O3t17V1NnqdjqClrW6jkx1AOCPqDVG7vbaxjWS5mESk4B7k+grJuETVnDWukzyOPu3DKYgPx6124StOLsth1IKa94688UVnaLbXtppqQ38olmUnDA5wM8DNaNe3F3SZxySTsitqNoL2ykgzh2GY2H8LjkGt3Q7/+0tKguD/rCNsi/wB1hwRWXn5gfSl8NSeVqOoWXRd4nQezdf1FcmIhqpI6sJNaxOnrNP8AyG2/3F/rWlWaf+Q0f9xf61zneadFFFAhKKKKYwKgjFMMS5ztGfXFPpOamwjP1rSodY0yexuB+7lXGR1U9iK5rQdel066Xw/rrCO/jGIJm4W5TsQfX2rtSKzNZ0Ow1y1FvfW6yoOVPQofUHsaicL6opPoYviTw+2sTRMCSikHAbB6Ef1qbRdBNhBEkjE+UMKCaz/7D8TaISNJ1KO9t/4YLwfMB6bqX/hI/EdmCL3wxO+P4raQMDWVrGqlpY29e1mDQtKkupMlxxGg6s3p/X8KsaXJPJp8ElxKkkroGZk+7z6VyEnjy3uQ0c3h/UXKkqymEHae4rI0fxNq2kTva2uj31zpxO6BJhteL/Zz6U0yWrbnqnB701mCgliAB1JNcDJ4h8WXuRBZ2lih7yNvYfhWYohvDL/wleu3YkTJ+zpmONx/s4605c1tEI6/VPG2i6ZK0BuBcXQ6QQDe2fQ9hXL6nrviHVrdpAg0mxyA2DmYpnk+1Gg6fbWVg1wlqkAlkeRQR8wTJIyfpVy3kOpaQ0jqMTowAP8Ad6CtoUW1dickdRoXhrTdHiEtrH5k0gBa4kO53981uDgVheDL03/hWykY5dFMbH3Ukf0reFJJLYl+YtFFFUAUUUUAFFFFABRRRQAUUUUAFFFFABRRRQAUUUUAFFFFABSOQqMx6AZpagvjtsLkjqImP6GgDjtEBOmLKes0jyn3JY1Q13/SdS0+xOdjEzOPUKOP1NaWlHGk2gHH7lf15qlrNjctcQalZgPPACrRf31PUD3repGXsfdPLi17Z3LGR2+lBqtZXsN/CZISflOGVuqn0NWTgDJ4A7mvDle+pu1qGeKz72a5k1C30+0kRHlUu8hXO1RTBqdxds/9m6fLcopx5xIVCfqetXtI024hnmvb90a6lG3an3Y1HYV04fDynJXWhLkoK9zNfw3qn2ozrrsmQBgeWME/TpUmmXN9Jc3dreeU5t2C+bED8xIz0ro8cYrLvPDtheXTXLefHI4+byZSgb64rvrYNSXuEwxHNpIkOR/C35UwyxKcGVAfTcKrf8Inp54aS8b2a5asvWtM07TLqyC2rxWxy8kqqzkkdAfSuKpg5wV2aRlFu1zoAQRkHNFZMfiHTC4QSuoPQtGQB+NaM9zFa27TyuFjUZ3f4VyuLWjCzuQalYtewL5UnlzxNvifHRh/SrmjamdT09ZmTbKhaOVR2cdazY4dT1pGMebGxYcSMP3jj2HatjTtPh06zFvAG25LEk5LE9Sa9LBUpp3ZnWlFRsx9ldfa4S5hkhw5TbIME4PWrNJ6c5pc16y2OWQYqGxbyfFlvjpNbsn5HNTVWHy+JNII6lpFP021hX+Bm2G/iI7Cs4/8ho/7g/rWjWcf+Q0f9xf61wnqmnRRRTEJRRRTGFFFFABSYpaKQCYppAXkU+kYZFAjzXSHMsmpSMOTeyfzq9FOlwpZSCVJVhnkEdQaztF+WXVI+6X0tR3cUmmXx1G3QvbyAC5iHbH8Y9/WumnK1O4SV5WJNRnm0y6ivy2+1b93Mnf2ZR/StKOS3vYFlQRyoRwxG7H+FHhe1i167OrykSW0ZKWqHpnuxHr2rUv/AAjZTTPc2c81hM2dxhOFY+6nj8qwlWtJ9h8vQ5zVg920Gj2+4T3ZCtj+CPufbirt5oF9odg8tvfxzWsCElZ0+ZQB2IqbwLaRtZXGpTM09/JNJFLI/UBGIC+3FP8AF2pJcrHoVs4aacgzbTnZGDk59M1i6rk7ou1iv8LZiNDvbV23PFdMfwYBv613g6V5/wCCSLbxbr9rjCuIplHtjH9K9AHSnDYmfxC0UUVoIKKKKACiiigAooooAKKKKACiiigAooooAKKKKACiiigAqG7UvZzoOrRsP0qag9DQBxGjnOkWh/6ZgH8OKvjrVDTF8qK6ted1tdSR4PpnIP61amcxwSP02qT+ldkX+7ueRUVqjMWyMb3N/PEgCyT9fUgYNWJwHt5FJwCp5/Cq2jj/AIlVue7jefqTzVWY3OtzSWdi/lWqNsuLk9/VV9/evCs6lR8p1bamn4cbzPD9odoAVSoAHocZ/GtaorW3itLWO3hXbHGNqipa9+lDlgkzjm05NhRRRVklTUhftZMNOZFuONpYdqbpEeoR2CDU2ja6ydxQADHaro45pc1PJ71yubSyIL+BbuwntioPmIV5HtXHmcS6Fp8km3dBcqjoxzkq2Mf1rtq53T/DyJrd/eXUe5fPD2yE/KnHJA9c1zV8PzyTRrSqJL3joyRjd2AyfpXN6Frs+raxfp8htE4jKr905xjP4V0fX+dRw28NupEMSIDyQq4ya3cZXVjL2iad0SUUUVsZi1WjG/xRpaj+ESP+G3H9as0zSY/O8UvJ/Bb2238WP+ArCu/dOnCq8zqqzj/yGj/uL/WtLFZp/wCQ0f8AcX+tcJ6hp0UUUxCUUUUxhRRRQAUUUUAFFFFJiZ5rbRi28Sa5B/08CQD2IrSGDWf4yebQ/ES6hbQJP9ui8oxs+3DLzu/Kudl8Ra3JkJHZQZ9MtRHEwhHlZXs3J3R0B0uSynNzo129jMeWQDdG/wBV/qKkuNa8WrEQbjSEGP8AWMrA/XGcVyb3mqzqfO1SUZ7QoEH59aozW0AiM15LPNt6mWQtXPOvTeyNFTaL0V1a6cJYZNc1OC4lYyXDWhWSN2JySFHIrT0+8toLV/7OuLNpm5LXJeJ392Jzn86xo1iCgxIioRxtHanMofhgCPeudVrPQ05O513hqG9sNcuNX1FPME0Cx5tBvQYJ9Dk/Wu0i8QaZIQv2uNG/uyZU/rXkWlvax+JNOgkfbHNIYnVJCp5HB4969Nl8NbkxBqNyF7JOFmX/AMeGf1ropzbRjNJM3450lUNG6uD3U5FS1xzeHL2L5o4LOQj+K3d7dv0JH6U0vrNjg+bqMS553qlyv5jDVtzEHZ0lclH4nvI22ymymPoS1u35NkfrWhF4kBGZrG5Qf3kAkX81p86HY3qKyovEGmytt+1ojeknyn9a0YpUkXcjhx6g5pqSYiSijNFMAooooAKKKKACiiigAooooAKKKKACg9DRQehoA4+/Q2PiiQH/AFd9Crqf9tOD+mPyp1zE09rLEv3nQqPqRV7xNZvPYLdQruntH85PfHVfxFUoZkuIEnibKOAy/jXRSlePKediocs1JHLpeGHw9IB8lxbL5LJ3D9B+f9KvS6JcPo9hY29ybfy3V53H3n7nmqHiq1Ftf2l6ARFcOkU4H94MCp/nXTFZWuUdZAIQhyh7nsc1hh8PyzdypzUYpon+nSikGe5zS16Jx7hRRRQAUUUUAFFFFABRRRQKwUUUUwsBIHX0zUvhGJ5LO41CQYN3KWX/AHBwKzNTd5Eisbdj9ou28pSP4R/E34CuvtLeO1tooIl2pGoVQPQVx15pux34SFlcsVmn/kNn/cX+taVZp/5DZ/3F/rXOdpp0UUUCEooopjCiiigAooooAKKKQ0hM8w8fzmXxPaW/aK3LY92OK5l3RerqMepr1fVvCWlazefaryF2l27cq5Xiuf1bwvomm6toqw2EYWa5ZHDAkN8hwOTXHVpO9zeE7aHBm+twFxKGLHACgkk+lXLCwudT1Kzh+wXXkPOvmO0RA2jrXa+LtPtdP0uzvLW3jiNreQv8iAcbsH+ddpHjHH1qYUbvUcqnY8lv/CWr6XbXEzS20NokuEflmKluOO3WtWf4eRx6bcXNxqlzPIsTMFjAjTpmuu8X2/2rwpqMYHIhLj6jn+lN/tS0Xw1DeXMgEMkC5xyTuHQevWtPZRuQ5uxB4W0fSV0azvLaxhV5Y1cvtyc/jXSAcVyHgrWrNdFtdNmm8m6i3KI5flYjccYz7EV2A6VtBJKxk3dgKKWirC5BNbwzriWJHHo65rNk8OaZK25LYwMf4oWKH9K2aKLDuc/N4ckIxFqUu3+7cRrMP1Gf1qhJ4fvoCTHaWso/v20727/lyP1rr6KXKgucaLnVbPrLqcKjtPAlwv8A30uDUsPiS7DbT9guD3CytC//AHyw/rXVkVBNZW9yCJ4I5Af7yA/zos7Bcy4vESBc3Njdw/7QTzF/Natwa7ptwdqXcYb+6x2n9ahk8N6e53RxvA396Fyn8qqz+HZ8ERagZB6XUKyj8+DRdgb6yI4yjKw9Qc07IrkG0TULY71sreQ/3rO4aFvybI/WmfatQssBrjUbbHUXVsJ0/wC+kxQpAdlmlrlIPEV4cD/QLv8A64zGJv8Avl/8avL4jRRm40+9gx1Yx71/NSafMBu0Vm2uvaXd/wCqvYt391mwfyNaCyIwyrqR7HNO6AdRSEigEUALRSZozRcBGAKkHoRXGG2Oi6rLYsP9FuD5tq3ZSfvR/wBRXaVQ1XTodTs3glBB6o46o3YinGTi7mdSmpqxzmo2SahZtbPwCQc4zjBzVhRhcenFVLSeZJ2sL0BbyLrjpIv95fX39KuivQg1LVHlTi4vlYCilpKtkIKKKKQwooooAKKKKBBRRRQMKR3VEZ3IVVGST2FLiqMNvJr975CkjTYmzM4P+uI6IPb1NRUqKKNKdNzZe8O2zXd1Jq86YDjZbIeqp6/U11FMRAiKqgBQMADtTxXnt3PUjHlSQtZp/wCQ2f8AcX+taVZp/wCQ2f8AcX+tBZp0UUUCEooopjCiiigAooooAKKKKACuT8ZzxQNotxJIqLFqEZLE4wDnP6V1THAJryrUtWW81H7bdTM8yymKPTxCxKJnG7p171nPYEaXjDxDHfaRqVhp8H2pRFl51cbUbqMep4rtdHuBdaVZzg582BHz9QK4O203WtXRobXTlsbaRSGmuhhjnuFH9a7rRNMOj6Ra2HnGXyIwm88E1MVrcE21qXLmITW0kTAEOpXB9xXk8WnXGkxwwXuk6k0sJwsiAuhweCADXrtJj3qmrsDx3U72O9aGGTR9UZVkyXS2Icdfun64r0zwz9vPh+0OoqVudnzBuuO2ffGM1qleaUdKSg07holYcOlFFFWIKKKKACiiimAUUUUAFIRS0UAIBSFcjtmnUUWGU7jTbS7XE9rDJ7soNUG8M2SkNbma3b1hmKj8ulbdFJpAc3ceHLpxxeRTj0uoFbP4jmqD6Lf2uWFgp97G6aM/98tx+tdkeKw/E+qtp2lN9nG67nIht07l24z9B1rOo1CLk9kNK5z8WuyRbyuo3sIQlW+12vmICOo3JWla+IbxxmMaffqf+fa52t+TD+tWNP09dP06OzyJCq/MTzuY9TWNHBaaTqSWOoQRPp9ycW8rqP3TH+An0PavKoZkqlTkZo4aG+viOONAbyyvbbP8TRb1/NcirtvremXR2w3sJb+6WwfyPNUR4dtVObWe5tvQRSnaPwOaiuNAvGBxc21yv926gBJ/4EMGvXV7GR0CurjKsCPY0vB4rjTpV5a5I011BPDWF0Rj/gLUv9pXVm219Ru4AOi39oSP++l4ouBu6vo0OpwjkxXEfMUyfeQ/1Fc/Fcy2lx9h1JfKuh91/wCCYeqn19q0bfW75gCI7G9HrbXIU/k3+NLfalYXtsYNW027hiPUyw7lB9Qy5rWFVwdzKpSU1qRZFLispZGtVJ0+7i1O2Bz5e8LMg9s43VctdTs7sbUkCSjhoZAVcH6GuuNeMjz6lCcGWKKUkDuKqXV1MlzBaWkCz3U2dqs+FUDqSRVucV1M4wlLZFrpR2z2rNfU7qAmO50a+W47LGm9GPs3+NXrbw9e3lt5+oXckFw4ykUDYEXpn1NZyrxWxrHDzkSDnpzVW71KysSBc3McbHsTz+VKuieIZcQTXVrDCDgzxAmRh9DwDWi3hrTodKuLVVAadCslw/Lk+uTWbxPZGkcK/tFccqGBBBGQQetJIyxIXdlVQMlmPArAOmRMDbDVr3U7oAKkdl8qRgcAsRx+tbeleFrp44n1y6+1Mn3YF4Qem7+8aPrPkP6o11ILeG48QEpBvi00cPP91pvZPQeprrLW1hs7eOCCNY40G0KvQCpEjVECqoVRwAB0p9Yyk5O7OqEFBWQtLRRUmgVmn/kNn/cX+taVZp/5DZ/3F/rQM06KKKBCUUUUxhRRRQAUUUUAFFFFABio/JXduAXPripKKQDAmDnvTsUtFABijFFFKwBijFFFFgCiiimAUUUUAFFFFABRRRQAUUUUAFFFFABRRRTAa5wM1xUMi654nmvjg2mn5hhJ6M/8Tf0rb8V6qdJ0C4nTPnPiGEDqZGOF/WqOj6aNO0aCybDMF/eH+8x5Jrxc3xHLD2a3ZtSWtzCOsvY6yTcaram1SViF37iyEccDuDVnSDBrmivYXhmmcg+Y7xMvUnGCe4q7pmkJa3d3OYoEEjYiVFHC/wCNWora7j1SWb7SXtpFB8puqt7V4EppK63N7EHh3VJ7S8bQ9TlBuYxm2lJ/18fTr/eHcV1uciuT1jSRqcCmKTybqFhJDMvVWHT8PWrvhrXTq1u8VzGIb+3Pl3EXoexHsa+jy7GqrTSluc9SDWpvFcik2gjB6elPor1TIz59F065yZbOFmP8WwA/mKqnw9FHza3l3bH/AGJSR+RzW1SYosBzdxod4QQ0lneD0uIAGP8AwIVi3fhpJsm50SYkf8tLK65X6A4Nd9ijbU8vYDyq+0SGW0Fs2v6jaJuBVL+A4BH+0P8AGrmi2WpaPKbmzttP1RtuwSQ3RU7T7HIzXo5jVl2sAwPYjNZ8/h/S7ht0llFu7Mq7T+YpOLHGy6GAfFuoQttu/D1zbY/id/l/MDFWYPEt3eHFtbWRY9nvVyPwAzV7/hH/ACjm01G8hPYNJvX8jVK50K+kBEken3o7mWDYx/EUrMNCyI9fuRzPZWyn/nmpc4/GnL4dSdg+oXlzeMP4Xban/fI4rH+w3NoTjTr+3UfxWdzvUf8AASadHrE0J41gxkcbL+2Kf+PDijYR1cNpBbxiKCJIox0VF2ipxwKwbfV9SaMMLW1vE/vWtwD+hqX/AISS2j4u7a7tT3MsDEfmM00xWNmlqhbaxp94cW97byH0WQZ/LrV4HIGKq4C0UUUwCs0/8hs/7i/1rSrNP/IbP+4v9aBmnRRRQISiiimMKKKKACiiigAooooAKKKKACiiigAooooAKKKKACiiigAooooAKKKKACiiigAooooAKKKKACmscDPvTqoaxqEel6Tc3sp+WFC2PU9h+NTJ2VwW5zGqTDWPGEFp96300edJ6GU/dH4Vp390lpZyTPNHAf4Xk5AJ6VneGbKS3003NyP9KvGM8pPUFuQPwFW9cukstHurlwG8tCQCM/N/D+OcV8bjK/t6/odcVZHLaNrF0dR1KOG8kv5OHjXyysQyM9e1W9C8W3OqQXEstmjeUF2pCTlie/Pb3rGsru1l1j7TfSyrcJaxgwysYg8gyDnsetGiae1tDfRTXenpFcQbdwlDANk8H6CnKnFplnaaNqcmq28s0lsYNkrRgFs5wcHmqWtWdzZXaa7poJuoABNEv/LeL0+o7U/wvaWtlpxtrLUTeRI3HIOw9+a3fp1rGNR0Kt4iauWtL1KHVbCG8t2DRSDI9j3B9xV+uFV38K60J4+NHvXxKo6Qyn+IegNdtG4fBBBBGQRX1uExKrw5upyTjZklFFFdhIUUUUAFFFFABSYB7UtFIBCoPrTWiRxh1DD0IzT6KLAZc/h7Sp23myjR/wC/H8h/MYqudBlhP+iarex+iyMJF/8AHq3KMA9aXKgOUvNF1C4R0ni0y63DAd4trA+ua29FspNO0i2tJZTK8SAM5PU1fIFAoSsAtFFFMArNP/IbP+4v9a0qzT/yGz/uL/WgDTooooEJRRRTGFFFFABRRRQAUUUUAFFFFABRRRQAUUUUAFFFFABRRRQAUUUUAFFFFABRRRQAUUUUAFFFFACHpXM+MNL1PVrK2gsFikVLhZZY5G2q4XkD88flXT0VE4qSswTs7nFD/hMBx/ZmnH6XDD+lRy2/i24XZLpellfR5Sw/lXc0Vwf2ZQ7GntpHCSaX4pvU23NpozD0kBaqI8Fasz7jZaAh9RAxr0mitFl9FdA9tI4e38O+J7eHyoNQ0u3T+7FaYAqYeHvFT/f8Q26/7loP612NFH9n0P5Re1l3OIuvB+uXttJb3PiVpI5FKlRaoAa6fRNPk0vSrayluHuHhTYZWHLVoClrelQhS+BWE5N7hRRRW5IUUUUAFFFFABRRRQAUUUUAFFFFABRRRQAUUUUAFZp/5Dbf7i/1rSrNP/Ibb/cX+tAGnRRRSEYt3Y38sxaK6kVewVqrf2dqn/P7N/31XR0UAc7/AGdqn/P7N/31R/Z2qf8AP7N/31XQ0UAc9/Z2qf8AP7N/31R/Z2qf8/s3/fVdDRQBz39nap/z+zf99Uf2dqn/AD+zf99V0NFAHPf2dqn/AD+y/wDfVH9nap/z+zf99V0NFAHPf2dqn/P7N/31R/Z2qf8AP7N/31XQ0UAc7/Z+qf8AP5L/AN9Uf2fqf/P5N/31XRUUAc7/AGdqn/P7N/31R/Z2p/8AP7L/AN9GuiooA53+zdS/5/Jf++jR/Zupf8/kv/fRroqKAOd/s3Uv+fyX/vo0f2bqX/P5L/30a6KigDnf7N1L/n8l/wC+jR/Zupf8/kv/AH0a6KigDnf7N1L/AJ/Jf++jR/Zupf8AP5L/AN9GuiooA53+zdS/5/Jf++jR/Zupf8/kv/fRroqKAOd/s3Uv+fyX/vo0f2bqX/P5L/30a6KigDnf7N1L/n8l/wC+jR/Zupf8/kv/AH0a6KigDnf7N1L/AJ/Jf++jR/Zupf8AP5L/AN9GuiooA53+zdS/5/Jf++jR/Zupf8/kv/fRroqKAOd/s3Uv+fyX/vo0f2bqX/P5L/30a6KigDnf7N1L/n8l/wC+jR/Zupf8/kv/AH0a6KigDnf7N1L/AJ/Jf++jR/Zupf8AP5L/AN9GuiooA53+zdS/5/Jf++jR/Zupf8/kv/fRroqKAOd/s3Uv+fyX/vo0f2bqX/P5L/30a6KigDnf7N1L/n8l/wC+jR/Zupf8/kv/AH0a6KigDnf7N1L/AJ/Jf++jR/Zupf8AP5L/AN9GuiooA53+zdS/5/Jf++jR/Zupf8/kv/fRroqKAOd/s3Uv+fyX/vo0f2bqX/P5L/30a6KigDnf7N1L/n8l/wC+jR/Zupf8/kv/AH0a6KigDnf7N1P/AJ/Jf++jV3TbCeGYyTyM7epNatLigBMn0opaKAP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2" name="矩形 1"/>
          <p:cNvSpPr/>
          <p:nvPr/>
        </p:nvSpPr>
        <p:spPr>
          <a:xfrm>
            <a:off x="307975" y="1041023"/>
            <a:ext cx="9245066" cy="57708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第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21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讲、光场的相干性</a:t>
            </a:r>
          </a:p>
          <a:p>
            <a:r>
              <a:rPr lang="en-US" altLang="zh-CN" b="1" dirty="0"/>
              <a:t>Lecture 21. Coherence of Optical Fields</a:t>
            </a:r>
          </a:p>
          <a:p>
            <a:endParaRPr lang="en-US" altLang="zh-CN" sz="27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第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22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讲、相干与非相干成像系统</a:t>
            </a:r>
            <a:endParaRPr lang="en-US" altLang="zh-CN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en-US" altLang="zh-CN" b="1" dirty="0"/>
              <a:t>Lecture 22. Coherent and Incoherent Imaging</a:t>
            </a:r>
          </a:p>
          <a:p>
            <a:r>
              <a:rPr lang="en-US" altLang="zh-CN" b="1" dirty="0"/>
              <a:t>Systems/</a:t>
            </a:r>
            <a:r>
              <a:rPr lang="en-US" altLang="zh-CN" b="1" dirty="0" err="1"/>
              <a:t>CTF</a:t>
            </a:r>
            <a:r>
              <a:rPr lang="en-US" altLang="zh-CN" b="1" dirty="0"/>
              <a:t>/</a:t>
            </a:r>
            <a:r>
              <a:rPr lang="en-US" altLang="zh-CN" b="1" dirty="0" err="1"/>
              <a:t>OTF</a:t>
            </a:r>
            <a:r>
              <a:rPr lang="en-US" altLang="zh-CN" b="1" dirty="0"/>
              <a:t>/</a:t>
            </a:r>
            <a:r>
              <a:rPr lang="en-US" altLang="zh-CN" b="1" dirty="0" err="1"/>
              <a:t>MTF</a:t>
            </a:r>
            <a:r>
              <a:rPr lang="en-US" altLang="zh-CN" b="1" dirty="0"/>
              <a:t>/</a:t>
            </a:r>
            <a:r>
              <a:rPr lang="en-US" altLang="zh-CN" b="1" dirty="0" err="1"/>
              <a:t>PSF</a:t>
            </a:r>
            <a:endParaRPr lang="en-US" altLang="zh-CN" b="1" dirty="0"/>
          </a:p>
          <a:p>
            <a:endParaRPr lang="zh-CN" altLang="en-US" sz="24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第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23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讲、相干与非相干成像系统的比较</a:t>
            </a:r>
          </a:p>
          <a:p>
            <a:r>
              <a:rPr lang="en-US" altLang="zh-CN" b="1" dirty="0"/>
              <a:t>Lecture 23. Performance Comparison between Coherent and</a:t>
            </a:r>
          </a:p>
          <a:p>
            <a:r>
              <a:rPr lang="en-US" altLang="zh-CN" b="1" dirty="0"/>
              <a:t>Incoherent Imaging Systems</a:t>
            </a:r>
          </a:p>
          <a:p>
            <a:endParaRPr lang="en-US" altLang="zh-CN" sz="27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第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24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讲、像差对成像系统的影响</a:t>
            </a:r>
          </a:p>
          <a:p>
            <a:r>
              <a:rPr lang="en-US" altLang="zh-CN" b="1" dirty="0"/>
              <a:t>Lecture 24. Effect of Aberrations on the Performance of</a:t>
            </a:r>
          </a:p>
          <a:p>
            <a:r>
              <a:rPr lang="en-US" altLang="zh-CN" b="1" dirty="0"/>
              <a:t>Imaging Systems</a:t>
            </a:r>
          </a:p>
          <a:p>
            <a:endParaRPr lang="en-US" altLang="zh-CN" sz="2700" b="1" dirty="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lvl="0"/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第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25-30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讲、</a:t>
            </a:r>
            <a:r>
              <a:rPr lang="zh-CN" altLang="en-US" sz="24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傅里叶光学的应用</a:t>
            </a:r>
          </a:p>
          <a:p>
            <a:pPr lvl="0"/>
            <a:r>
              <a:rPr lang="en-US" altLang="zh-CN" b="1" dirty="0"/>
              <a:t>Lecture 25-30. Application of Fourier optics</a:t>
            </a:r>
            <a:endParaRPr lang="en-US" altLang="zh-CN" b="1" dirty="0">
              <a:solidFill>
                <a:prstClr val="black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2875861" y="333944"/>
            <a:ext cx="172354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</a:rPr>
              <a:t>亚利桑那大学</a:t>
            </a:r>
            <a:endParaRPr lang="zh-CN" altLang="zh-CN" sz="20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8" name="Picture 6" descr="Image result for å¤§çº²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7768" y="1000956"/>
            <a:ext cx="2171700" cy="2105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0261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7C5C78DE-9C0B-4B83-9754-1B16F32780A6}"/>
              </a:ext>
            </a:extLst>
          </p:cNvPr>
          <p:cNvSpPr txBox="1">
            <a:spLocks/>
          </p:cNvSpPr>
          <p:nvPr/>
        </p:nvSpPr>
        <p:spPr bwMode="auto">
          <a:xfrm>
            <a:off x="116804" y="412071"/>
            <a:ext cx="8931745" cy="469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b="0" i="0" kern="1200">
                <a:solidFill>
                  <a:srgbClr val="FFC000"/>
                </a:solidFill>
                <a:latin typeface="Tahoma" pitchFamily="34" charset="0"/>
                <a:ea typeface="+mj-ea"/>
                <a:cs typeface="Tahoma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457200" indent="-457200">
              <a:defRPr/>
            </a:pPr>
            <a:r>
              <a:rPr lang="zh-CN" altLang="en-US" dirty="0">
                <a:solidFill>
                  <a:schemeClr val="bg1"/>
                </a:solidFill>
                <a:effectLst>
                  <a:glow rad="101600">
                    <a:schemeClr val="tx2">
                      <a:lumMod val="50000"/>
                      <a:alpha val="60000"/>
                    </a:schemeClr>
                  </a:glow>
                </a:effectLst>
                <a:latin typeface="方正兰亭粗黑_GBK" panose="02000000000000000000" pitchFamily="2" charset="-122"/>
                <a:ea typeface="方正兰亭粗黑_GBK" panose="02000000000000000000" pitchFamily="2" charset="-122"/>
                <a:cs typeface="+mj-cs"/>
              </a:rPr>
              <a:t>授课教师</a:t>
            </a:r>
            <a:r>
              <a:rPr lang="en-US" altLang="zh-CN" dirty="0">
                <a:solidFill>
                  <a:schemeClr val="bg1"/>
                </a:solidFill>
                <a:effectLst>
                  <a:glow rad="101600">
                    <a:schemeClr val="tx2">
                      <a:lumMod val="50000"/>
                      <a:alpha val="60000"/>
                    </a:schemeClr>
                  </a:glow>
                </a:effectLst>
                <a:latin typeface="方正兰亭粗黑_GBK" panose="02000000000000000000" pitchFamily="2" charset="-122"/>
                <a:ea typeface="方正兰亭粗黑_GBK" panose="02000000000000000000" pitchFamily="2" charset="-122"/>
                <a:cs typeface="+mj-cs"/>
              </a:rPr>
              <a:t>  </a:t>
            </a:r>
          </a:p>
        </p:txBody>
      </p:sp>
      <p:sp>
        <p:nvSpPr>
          <p:cNvPr id="12" name="矩形 11"/>
          <p:cNvSpPr/>
          <p:nvPr/>
        </p:nvSpPr>
        <p:spPr>
          <a:xfrm>
            <a:off x="21872" y="6339187"/>
            <a:ext cx="887930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400" u="sng" dirty="0">
                <a:solidFill>
                  <a:srgbClr val="0033CC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http://202.119.85.163/open/TutorInfo.aspx?dsbh=14097&amp;yxsh=104&amp;zydm=0803</a:t>
            </a:r>
          </a:p>
        </p:txBody>
      </p:sp>
      <p:pic>
        <p:nvPicPr>
          <p:cNvPr id="13" name="图片 2" descr="Chao Zu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762" y="1325559"/>
            <a:ext cx="1476418" cy="2018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矩形 13"/>
          <p:cNvSpPr/>
          <p:nvPr/>
        </p:nvSpPr>
        <p:spPr>
          <a:xfrm>
            <a:off x="1955597" y="1247457"/>
            <a:ext cx="4572000" cy="240065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CN" altLang="zh-CN" sz="2400" b="1" dirty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Times New Roman" panose="02020603050405020304" pitchFamily="18" charset="0"/>
              </a:rPr>
              <a:t>左</a:t>
            </a:r>
            <a:r>
              <a:rPr lang="en-US" altLang="zh-CN" sz="2400" b="1" dirty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Times New Roman" panose="02020603050405020304" pitchFamily="18" charset="0"/>
              </a:rPr>
              <a:t> </a:t>
            </a:r>
            <a:r>
              <a:rPr lang="zh-CN" altLang="zh-CN" sz="2400" b="1" dirty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Times New Roman" panose="02020603050405020304" pitchFamily="18" charset="0"/>
              </a:rPr>
              <a:t>超</a:t>
            </a:r>
            <a:endParaRPr lang="zh-CN" altLang="zh-CN" sz="700" b="1" dirty="0">
              <a:latin typeface="方正楷体_GBK" panose="03000509000000000000" pitchFamily="65" charset="-122"/>
              <a:ea typeface="方正楷体_GBK" panose="03000509000000000000" pitchFamily="65" charset="-122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CN" altLang="zh-CN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教授、博导</a:t>
            </a:r>
            <a:endParaRPr lang="zh-CN" altLang="zh-CN" sz="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CN" altLang="en-US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电光楼</a:t>
            </a:r>
            <a:r>
              <a:rPr lang="en-US" altLang="zh-CN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A560</a:t>
            </a:r>
            <a:r>
              <a:rPr lang="zh-CN" altLang="en-US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办公室</a:t>
            </a:r>
            <a:endParaRPr lang="en-US" altLang="zh-CN" dirty="0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CN" altLang="zh-CN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电子工程与光电技术学院</a:t>
            </a:r>
            <a:endParaRPr lang="zh-CN" altLang="zh-CN" sz="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CN" altLang="zh-CN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南京理工大学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CN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Contact: 84315587 | 13601461641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CN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Email: </a:t>
            </a:r>
            <a:r>
              <a:rPr lang="en-US" altLang="zh-CN" u="sng" dirty="0">
                <a:solidFill>
                  <a:srgbClr val="0033CC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zuochao@njust.edu.cn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zh-CN" u="sng" dirty="0">
              <a:solidFill>
                <a:srgbClr val="0033CC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grpSp>
        <p:nvGrpSpPr>
          <p:cNvPr id="15" name="组合 14"/>
          <p:cNvGrpSpPr/>
          <p:nvPr/>
        </p:nvGrpSpPr>
        <p:grpSpPr>
          <a:xfrm>
            <a:off x="558570" y="3536534"/>
            <a:ext cx="8184067" cy="2371078"/>
            <a:chOff x="-2978741" y="3373858"/>
            <a:chExt cx="8184067" cy="2371078"/>
          </a:xfrm>
        </p:grpSpPr>
        <p:pic>
          <p:nvPicPr>
            <p:cNvPr id="16" name="Picture 2" descr="http://g.hiphotos.baidu.com/baike/c0%3Dbaike80%2C5%2C5%2C80%2C26/sign=15afa0b279f0f736ccf344536b3cd87c/342ac65c10385343453911ec9213b07ecb80880d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850659" y="3373858"/>
              <a:ext cx="1536700" cy="153670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4562" y="3511222"/>
              <a:ext cx="1719304" cy="1081824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pic>
          <p:nvPicPr>
            <p:cNvPr id="18" name="图片 17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-442"/>
            <a:stretch/>
          </p:blipFill>
          <p:spPr>
            <a:xfrm>
              <a:off x="2990286" y="3479460"/>
              <a:ext cx="1831357" cy="1221524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19" name="矩形 18"/>
            <p:cNvSpPr/>
            <p:nvPr/>
          </p:nvSpPr>
          <p:spPr>
            <a:xfrm>
              <a:off x="-2723794" y="5107177"/>
              <a:ext cx="7725192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1600" dirty="0">
                  <a:latin typeface="Times New Roman" panose="02020603050405020304" pitchFamily="18" charset="0"/>
                  <a:ea typeface="方正兰亭纤黑_GBK" panose="02000000000000000000" pitchFamily="2" charset="-122"/>
                  <a:cs typeface="Times New Roman" panose="02020603050405020304" pitchFamily="18" charset="0"/>
                </a:rPr>
                <a:t>南京理工大学                         电子工程与光电技术学院                   智能计算成像实验室</a:t>
              </a: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-2978741" y="5437159"/>
              <a:ext cx="195393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400" u="sng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http://www.njust.edu.cn/</a:t>
              </a:r>
              <a:endParaRPr lang="zh-CN" altLang="en-US" sz="1400" u="sng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64562" y="5437159"/>
              <a:ext cx="1826141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1400" u="sng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http://eoe.njust.edu.cn/</a:t>
              </a:r>
            </a:p>
          </p:txBody>
        </p:sp>
        <p:sp>
          <p:nvSpPr>
            <p:cNvPr id="22" name="矩形 21"/>
            <p:cNvSpPr/>
            <p:nvPr/>
          </p:nvSpPr>
          <p:spPr>
            <a:xfrm>
              <a:off x="2839870" y="5437159"/>
              <a:ext cx="2365456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1400" u="sng" dirty="0">
                  <a:solidFill>
                    <a:srgbClr val="0033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http://www.scilaboratory.com/</a:t>
              </a:r>
            </a:p>
          </p:txBody>
        </p:sp>
      </p:grpSp>
      <p:sp>
        <p:nvSpPr>
          <p:cNvPr id="23" name="矩形 22"/>
          <p:cNvSpPr/>
          <p:nvPr/>
        </p:nvSpPr>
        <p:spPr>
          <a:xfrm>
            <a:off x="5428014" y="1718796"/>
            <a:ext cx="5757620" cy="16466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Times New Roman" panose="02020603050405020304" pitchFamily="18" charset="0"/>
              </a:rPr>
              <a:t>主要</a:t>
            </a:r>
            <a:r>
              <a:rPr lang="zh-CN" altLang="zh-CN" sz="2400" b="1" dirty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Times New Roman" panose="02020603050405020304" pitchFamily="18" charset="0"/>
              </a:rPr>
              <a:t>研究方向</a:t>
            </a:r>
            <a:r>
              <a:rPr lang="zh-CN" altLang="en-US" sz="2400" b="1" dirty="0">
                <a:solidFill>
                  <a:srgbClr val="000000"/>
                </a:solidFill>
                <a:latin typeface="方正楷体_GBK" panose="03000509000000000000" pitchFamily="65" charset="-122"/>
                <a:ea typeface="方正楷体_GBK" panose="03000509000000000000" pitchFamily="65" charset="-122"/>
                <a:cs typeface="Times New Roman" panose="02020603050405020304" pitchFamily="18" charset="0"/>
              </a:rPr>
              <a:t>：</a:t>
            </a:r>
            <a:endParaRPr lang="en-US" altLang="zh-CN" sz="2400" b="1" dirty="0">
              <a:solidFill>
                <a:srgbClr val="000000"/>
              </a:solidFill>
              <a:latin typeface="方正楷体_GBK" panose="03000509000000000000" pitchFamily="65" charset="-122"/>
              <a:ea typeface="方正楷体_GBK" panose="03000509000000000000" pitchFamily="65" charset="-122"/>
              <a:cs typeface="Times New Roman" panose="02020603050405020304" pitchFamily="18" charset="0"/>
            </a:endParaRP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CN" altLang="zh-CN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计算光学成像</a:t>
            </a:r>
            <a:r>
              <a:rPr lang="zh-CN" altLang="en-US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与探测</a:t>
            </a:r>
            <a:endParaRPr lang="en-US" altLang="zh-CN" dirty="0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生物医学光学显微成像</a:t>
            </a:r>
            <a:endParaRPr lang="en-US" altLang="zh-CN" dirty="0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快速三维光学成像与</a:t>
            </a:r>
            <a:r>
              <a:rPr lang="zh-CN" altLang="zh-CN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传感</a:t>
            </a:r>
            <a:endParaRPr lang="en-US" altLang="zh-CN" dirty="0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数字全息与光信息处理技术</a:t>
            </a:r>
          </a:p>
        </p:txBody>
      </p:sp>
    </p:spTree>
    <p:extLst>
      <p:ext uri="{BB962C8B-B14F-4D97-AF65-F5344CB8AC3E}">
        <p14:creationId xmlns:p14="http://schemas.microsoft.com/office/powerpoint/2010/main" val="2225123519"/>
      </p:ext>
    </p:extLst>
  </p:cSld>
  <p:clrMapOvr>
    <a:masterClrMapping/>
  </p:clrMapOvr>
  <p:transition spd="slow" advTm="392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FF868736-27E8-4B79-82AC-5FC0157AD7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1360" y="1653794"/>
            <a:ext cx="6521280" cy="4275062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7C5C78DE-9C0B-4B83-9754-1B16F32780A6}"/>
              </a:ext>
            </a:extLst>
          </p:cNvPr>
          <p:cNvSpPr txBox="1">
            <a:spLocks/>
          </p:cNvSpPr>
          <p:nvPr/>
        </p:nvSpPr>
        <p:spPr bwMode="auto">
          <a:xfrm>
            <a:off x="184732" y="223991"/>
            <a:ext cx="8931745" cy="469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b="0" i="0" kern="1200">
                <a:solidFill>
                  <a:srgbClr val="FFC000"/>
                </a:solidFill>
                <a:latin typeface="Tahoma" pitchFamily="34" charset="0"/>
                <a:ea typeface="+mj-ea"/>
                <a:cs typeface="Tahoma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457200" indent="-457200">
              <a:defRPr/>
            </a:pPr>
            <a:r>
              <a:rPr lang="en-US" altLang="zh-CN" dirty="0">
                <a:solidFill>
                  <a:schemeClr val="tx1"/>
                </a:solidFill>
                <a:latin typeface="方正兰亭粗黑_GBK" panose="02000000000000000000" pitchFamily="2" charset="-122"/>
                <a:ea typeface="方正兰亭粗黑_GBK" panose="02000000000000000000" pitchFamily="2" charset="-122"/>
                <a:cs typeface="+mn-cs"/>
              </a:rPr>
              <a:t>1.1 </a:t>
            </a:r>
            <a:r>
              <a:rPr lang="zh-CN" altLang="en-US" dirty="0">
                <a:solidFill>
                  <a:schemeClr val="tx1"/>
                </a:solidFill>
                <a:latin typeface="方正兰亭粗黑_GBK" panose="02000000000000000000" pitchFamily="2" charset="-122"/>
                <a:ea typeface="方正兰亭粗黑_GBK" panose="02000000000000000000" pitchFamily="2" charset="-122"/>
                <a:cs typeface="+mn-cs"/>
              </a:rPr>
              <a:t>课程概要</a:t>
            </a:r>
            <a:endParaRPr lang="en-US" altLang="zh-CN" dirty="0">
              <a:solidFill>
                <a:srgbClr val="C00000"/>
              </a:solidFill>
              <a:latin typeface="方正兰亭粗黑_GBK" panose="02000000000000000000" pitchFamily="2" charset="-122"/>
              <a:ea typeface="方正兰亭粗黑_GBK" panose="02000000000000000000" pitchFamily="2" charset="-122"/>
              <a:cs typeface="+mn-cs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959165" y="917154"/>
            <a:ext cx="72256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dirty="0">
                <a:solidFill>
                  <a:srgbClr val="000000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2020</a:t>
            </a:r>
            <a:r>
              <a:rPr lang="zh-CN" altLang="en-US" dirty="0">
                <a:solidFill>
                  <a:srgbClr val="000000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年 秋季学期，</a:t>
            </a:r>
            <a:r>
              <a:rPr lang="zh-CN" altLang="en-US" b="1" dirty="0">
                <a:solidFill>
                  <a:srgbClr val="000000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物理光学（</a:t>
            </a:r>
            <a:r>
              <a:rPr lang="en-US" altLang="zh-CN" b="1" dirty="0">
                <a:solidFill>
                  <a:srgbClr val="000000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Physical Optics</a:t>
            </a:r>
            <a:r>
              <a:rPr lang="zh-CN" altLang="en-US" b="1" dirty="0">
                <a:solidFill>
                  <a:srgbClr val="000000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）</a:t>
            </a:r>
            <a:r>
              <a:rPr lang="en-US" altLang="zh-CN" dirty="0">
                <a:solidFill>
                  <a:srgbClr val="000000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, 13-15,18-20</a:t>
            </a:r>
            <a:r>
              <a:rPr lang="zh-CN" altLang="en-US" dirty="0">
                <a:solidFill>
                  <a:srgbClr val="000000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周，</a:t>
            </a:r>
            <a:endParaRPr lang="en-US" altLang="zh-CN" dirty="0">
              <a:solidFill>
                <a:srgbClr val="000000"/>
              </a:solidFill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  <a:p>
            <a:r>
              <a:rPr lang="zh-CN" altLang="en-US" dirty="0">
                <a:solidFill>
                  <a:srgbClr val="000000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地点：</a:t>
            </a:r>
            <a:r>
              <a:rPr lang="en-US" altLang="zh-CN" dirty="0">
                <a:solidFill>
                  <a:srgbClr val="000000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IV-</a:t>
            </a:r>
            <a:r>
              <a:rPr lang="en-US" altLang="zh-CN" dirty="0" err="1">
                <a:solidFill>
                  <a:srgbClr val="000000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A504</a:t>
            </a:r>
            <a:r>
              <a:rPr lang="zh-CN" altLang="en-US" dirty="0">
                <a:solidFill>
                  <a:srgbClr val="000000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，课程学分：</a:t>
            </a:r>
            <a:r>
              <a:rPr lang="en-US" altLang="zh-CN" dirty="0">
                <a:solidFill>
                  <a:srgbClr val="000000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2 </a:t>
            </a:r>
            <a:r>
              <a:rPr lang="zh-CN" altLang="en-US" dirty="0">
                <a:solidFill>
                  <a:srgbClr val="000000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学分，</a:t>
            </a:r>
            <a:r>
              <a:rPr lang="en-US" altLang="zh-CN" dirty="0">
                <a:solidFill>
                  <a:srgbClr val="000000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(30</a:t>
            </a:r>
            <a:r>
              <a:rPr lang="zh-CN" altLang="en-US" dirty="0">
                <a:solidFill>
                  <a:srgbClr val="000000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学时</a:t>
            </a:r>
            <a:r>
              <a:rPr lang="en-US" altLang="zh-CN" dirty="0">
                <a:solidFill>
                  <a:srgbClr val="000000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)</a:t>
            </a:r>
            <a:endParaRPr lang="zh-CN" altLang="en-US" dirty="0"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603179" y="6016287"/>
            <a:ext cx="809484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dirty="0">
                <a:solidFill>
                  <a:srgbClr val="000000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预备知识：</a:t>
            </a:r>
            <a:r>
              <a:rPr lang="zh-CN" altLang="en-US" dirty="0">
                <a:solidFill>
                  <a:srgbClr val="C00000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普通物理，高等数学，线性代数，信号与系统</a:t>
            </a:r>
            <a:r>
              <a:rPr lang="zh-CN" altLang="en-US" dirty="0">
                <a:solidFill>
                  <a:srgbClr val="000000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。</a:t>
            </a:r>
            <a:endParaRPr lang="zh-CN" altLang="en-US" dirty="0"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756229" y="2235200"/>
            <a:ext cx="885372" cy="84182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3490687" y="3077030"/>
            <a:ext cx="885372" cy="75474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32062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6380" y="1740265"/>
            <a:ext cx="6553352" cy="4288245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7C5C78DE-9C0B-4B83-9754-1B16F32780A6}"/>
              </a:ext>
            </a:extLst>
          </p:cNvPr>
          <p:cNvSpPr txBox="1">
            <a:spLocks/>
          </p:cNvSpPr>
          <p:nvPr/>
        </p:nvSpPr>
        <p:spPr bwMode="auto">
          <a:xfrm>
            <a:off x="184732" y="223991"/>
            <a:ext cx="8931745" cy="469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b="0" i="0" kern="1200">
                <a:solidFill>
                  <a:srgbClr val="FFC000"/>
                </a:solidFill>
                <a:latin typeface="Tahoma" pitchFamily="34" charset="0"/>
                <a:ea typeface="+mj-ea"/>
                <a:cs typeface="Tahoma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457200" indent="-457200">
              <a:defRPr/>
            </a:pPr>
            <a:r>
              <a:rPr lang="en-US" altLang="zh-CN" dirty="0">
                <a:solidFill>
                  <a:schemeClr val="tx1"/>
                </a:solidFill>
                <a:latin typeface="方正兰亭粗黑_GBK" panose="02000000000000000000" pitchFamily="2" charset="-122"/>
                <a:ea typeface="方正兰亭粗黑_GBK" panose="02000000000000000000" pitchFamily="2" charset="-122"/>
                <a:cs typeface="+mn-cs"/>
              </a:rPr>
              <a:t>1.1 </a:t>
            </a:r>
            <a:r>
              <a:rPr lang="zh-CN" altLang="en-US" dirty="0">
                <a:solidFill>
                  <a:schemeClr val="tx1"/>
                </a:solidFill>
                <a:latin typeface="方正兰亭粗黑_GBK" panose="02000000000000000000" pitchFamily="2" charset="-122"/>
                <a:ea typeface="方正兰亭粗黑_GBK" panose="02000000000000000000" pitchFamily="2" charset="-122"/>
                <a:cs typeface="+mn-cs"/>
              </a:rPr>
              <a:t>课程概要</a:t>
            </a:r>
            <a:endParaRPr lang="en-US" altLang="zh-CN" dirty="0">
              <a:solidFill>
                <a:srgbClr val="C00000"/>
              </a:solidFill>
              <a:latin typeface="方正兰亭粗黑_GBK" panose="02000000000000000000" pitchFamily="2" charset="-122"/>
              <a:ea typeface="方正兰亭粗黑_GBK" panose="02000000000000000000" pitchFamily="2" charset="-122"/>
              <a:cs typeface="+mn-cs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475633" y="1032460"/>
            <a:ext cx="809484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dirty="0">
                <a:solidFill>
                  <a:srgbClr val="000000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</a:rPr>
              <a:t>课程网站（下载课件和相关资料）</a:t>
            </a:r>
            <a:r>
              <a:rPr lang="en-US" altLang="zh-CN" dirty="0">
                <a:solidFill>
                  <a:srgbClr val="000000"/>
                </a:solidFill>
                <a:latin typeface="Arial" panose="020B0604020202020204" pitchFamily="34" charset="0"/>
                <a:ea typeface="黑体" panose="02010609060101010101" pitchFamily="49" charset="-122"/>
                <a:cs typeface="Arial" panose="020B0604020202020204" pitchFamily="34" charset="0"/>
                <a:hlinkClick r:id="rId4"/>
              </a:rPr>
              <a:t>http://www.scilaboratory.com/teaching.html</a:t>
            </a:r>
            <a:endParaRPr lang="zh-CN" altLang="en-US" dirty="0">
              <a:latin typeface="Arial" panose="020B0604020202020204" pitchFamily="34" charset="0"/>
              <a:ea typeface="黑体" panose="02010609060101010101" pitchFamily="49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4132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81812" y="4817484"/>
            <a:ext cx="3234665" cy="2040515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7C5C78DE-9C0B-4B83-9754-1B16F32780A6}"/>
              </a:ext>
            </a:extLst>
          </p:cNvPr>
          <p:cNvSpPr txBox="1">
            <a:spLocks/>
          </p:cNvSpPr>
          <p:nvPr/>
        </p:nvSpPr>
        <p:spPr bwMode="auto">
          <a:xfrm>
            <a:off x="184732" y="223991"/>
            <a:ext cx="8931745" cy="469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b="0" i="0" kern="1200">
                <a:solidFill>
                  <a:srgbClr val="FFC000"/>
                </a:solidFill>
                <a:latin typeface="Tahoma" pitchFamily="34" charset="0"/>
                <a:ea typeface="+mj-ea"/>
                <a:cs typeface="Tahoma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457200" indent="-457200">
              <a:defRPr/>
            </a:pPr>
            <a:r>
              <a:rPr lang="en-US" altLang="zh-CN" dirty="0">
                <a:solidFill>
                  <a:schemeClr val="tx1"/>
                </a:solidFill>
                <a:latin typeface="方正兰亭粗黑_GBK" panose="02000000000000000000" pitchFamily="2" charset="-122"/>
                <a:ea typeface="方正兰亭粗黑_GBK" panose="02000000000000000000" pitchFamily="2" charset="-122"/>
                <a:cs typeface="+mn-cs"/>
              </a:rPr>
              <a:t>1.2 </a:t>
            </a:r>
            <a:r>
              <a:rPr lang="zh-CN" altLang="en-US" dirty="0">
                <a:solidFill>
                  <a:schemeClr val="tx1"/>
                </a:solidFill>
                <a:latin typeface="方正兰亭粗黑_GBK" panose="02000000000000000000" pitchFamily="2" charset="-122"/>
                <a:ea typeface="方正兰亭粗黑_GBK" panose="02000000000000000000" pitchFamily="2" charset="-122"/>
                <a:cs typeface="+mn-cs"/>
              </a:rPr>
              <a:t>课程书目</a:t>
            </a:r>
            <a:endParaRPr lang="en-US" altLang="zh-CN" dirty="0">
              <a:solidFill>
                <a:srgbClr val="C00000"/>
              </a:solidFill>
              <a:latin typeface="方正兰亭粗黑_GBK" panose="02000000000000000000" pitchFamily="2" charset="-122"/>
              <a:ea typeface="方正兰亭粗黑_GBK" panose="02000000000000000000" pitchFamily="2" charset="-122"/>
              <a:cs typeface="+mn-cs"/>
            </a:endParaRPr>
          </a:p>
        </p:txBody>
      </p:sp>
      <p:sp>
        <p:nvSpPr>
          <p:cNvPr id="11" name="AutoShape 6" descr="data:image/jpeg;base64,/9j/4AAQSkZJRgABAQAAAQABAAD/2wBDAAgGBgcGBQgHBwcJCQgKDBQNDAsLDBkSEw8UHRofHh0aHBwgJC4nICIsIxwcKDcpLDAxNDQ0Hyc5PTgyPC4zNDL/2wBDAQkJCQwLDBgNDRgyIRwhMjIyMjIyMjIyMjIyMjIyMjIyMjIyMjIyMjIyMjIyMjIyMjIyMjIyMjIyMjIyMjIyMjL/wAARCAEsAcE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36iiigAooooAKKKKACiiigAooooAKKKKACiiigAoopMigBaKMiigAooooAKKQsoBJOAPWmxzRzKTFIrgHBKnNAD6KKQkDrQAtFNLqBksABWbZ+ItJ1C/lsbS/hnniG51jOcD69KV0BqUUUmRjOaYC0U0Op6MKXI9aAFooyDRQAUUZHrSbh60ALRSZFLQAUUmR601mG0kGgB2R6ilyD3rJ0/V4NWsJ7i0VnEUjxlSMFmU4xUukX76hZefNZzWkm4q0Uw+YY+lK9wNGiq9xfWlmga5uYYVJwDI4UH86kSaKVA8ciupGQynINFwJKKTI9aNw9aAFoqpZ6jbX/m/Z5VfyZWifHZh1FW6LgFFITgVXgv7W4ubi3hnV5rYhZkHVCRkZ/Ci4FmijOaKACiiigAooooAD0qqLk/bmg9gatVmn/kNt/uL/AFoA06KKKYCUUUUAFFFFABRRRQAUUUUAFFFFACMyopZiAo6k9qpXOsWNndWltPOElu2KwjsxAz1pdUtI9S0q6spGKpPG0ZYHBGRjNeZXSWdv4d0i01vXbeG90q7Dq6PvZ0Vun1xUSnZ2KSuek3Ot2Npqlrp00pW5ugxiXH3sdea0Ac15Pd+LrDUfGNjqllZX2ox28DJEsMJADsepJ9q9N0u7kvtOiuZbaS2dxkwyY3L9cURldg42LZIBrhfGXjyHQ7m0hsJ4p5xOPtMCjcxTB49jnFdw5AyScADrXkHjnXPD0sbwaPaLJqKTiV5Y4MYKnJJPepqu0bjguZ2PRdL15ptH/tDVbf8As1S3CzuB8vYn3pLDxjoWp6kLCzvlmuCCQqAkfnXk2ralq2p+EDe6zqlu6Suklraqqg8Hvj2rZ+GlwbnV9eS3itoJpIY3jCcqnUdvwzWUazbSLlSsrnrm9c4zSk9q8y1SwvtK8R6Ara3f3moXV4GlUvtiEYI3YQDpj3r0zNbxnzGTjY4P4i6xBZDTbO9S4ayuHZplt2IdsDhRjqDnkVV+Es++21iBA6wpdbo0c8oCOlM+KHnQ3Gl39vcwwPalzukIOCQMHHeqXwovLl7zUt8MksVwwka7YbQX9BWPM/amvL7h6xmuQ8c+K4NC0i4jhvVj1JkBhTGTnPcdhwa60c1zvjG0tW8M6rM0ERl+zN85QZ4HHJrafwmcdyvoviGXXvDMl7NpM/8AqseUwH7/AI5257VwHhnxO2havdwy21lYWAu28yMqfOQH+AY64ruvDqyap8OdLSxvmtHNqieeqBtpX5TwfcGuOt9E1Dw1rV3cxaRFr7SMGiv5XC7Dzuzwec9ee1Yzv7rLilqevRyrLCsiZ2suRkdqzdcv72wst+n6e97Ox2iMNgL7k+lU/DWuR6pZRxzXlnNfqMzR2zfKn4Vq6jdx2FlLcyo7pGMlY13E/QVummrmfU888Gr4k1LxBqU95qbWkMN1/pFqqhwWwPlBPQYxXe6tqsWj6e15NDNMqsF2QRl2yfYV5HF4l1qLXrqLS4VsY9YvPknuUyVPQn8K63XPGS+H/DbQW2pQalq0RWN2bHBbjcQOtYxqJJmko66G14W8ZW/ia6vIYbS4gNvjJlXGc/19q6csB61wvgXw1q2jeZdX+oxyLdDzWt40x8553E46+1dswYrwfxxWsG3G7IklfQoRa5Zz6rd6erkS2iq0m4YGG6c1VTxJZvf6pBux/Z6LJIwIOQQTXmFxoVxf+N9Xi1/V3jjt4llkljAQMnYfQVlLpGrnW9RsYZHtC1r5ywwlis0Y6D1PFYOtJN6GqpR7np8nxN8NR2kU5vGYyAHylQll+o7V1VpeQ39lDdQNuhmQOhxjIIryDwt8M575bO91VkjtGUSeSoxI+em7jivYUiSCBYoUARF2qi8DA7VpTlNr3iJpJ2Rzeq61r8GsrYado0U0RAYTS3ATcO+B7Vf1y+1Ky0sSafpxvbpsARhgAD3JJ7V5x4u1vxEfFGlGOz/s2YB47eSR1fdu6se3ar9l4n8T2OrafpLT2GrPMSXaPO9VzyWYcAfh2qfaq/KP2btch+GceuTX99M94sFlFdObi027i0hHQHsOleqIwkAIrww69rOlSeIbXToPJSW+YzTRoXMIIxx+R5r03wXfaSNGt7LT9TW6cKWYvJl2Y8scHnqaKU1sFSD3MvxlY+ExqqTa5BcXErIu4LKwWNC20MVBHGeKy9f12S08RaPo3h5JXtrEiaaG0Ody9Av0wf1rJ+I+osPE2p23kvJmxjiDKM7PmD5PtxWt4XsbjRPCEOt6LYG/v7vaZxI2GCc8LUufNOyGo8sbs27fxpqH/CQ2OnX+imzjvSREzSgvwO4ArotbuNVt9O8zSbSO6uN2Nkkm0Yx1rg9SvZ9S8eeEpJ7KS1mcOzQyHJXANdt4h1+x0HTWlvZthcFYwoyzN6AVad07kuNmjh/hzD4gvd2prqEUOnS3Uks0AiBZ2PJ5xwMn17V6puGcd68V0TX/ABLonhBFtdMgt7a2Vna5uckuSc8DjnmvT/CeoXWreGbC/vYwk80e5gowD6ED3GDTpNWsFRO9zaf7teYadf6yPGvigaLZQ3DGeNZDPJsCFVx+Nd/4gvZNN8P315EQJIoWZSRnntXj1hr3iHR7a68QIlgo1IrLI0xyXI4yoB781NaaTSY6cW07Hrfh19aexdtditYroucC2JI29s571sVgeDtXutc8OW+oXkKxTS5+VAQCASARmt+to7GbWoUUUUxBRRRQAVmn/kNt/uL/AFrSrNP/ACG2/wBxf60AadFFFMBKKKKACiiigAooooAKKKKACiiigDH1zw7Y67CiXvnFY+QI5WT88GuM8L6BoNx4o1q0j0iCSCzdRFLITIQ2PmHJ7HNelEZGKpWGk2elmY2kIjM8hlkx/Ex6molG7TKT0K+pSRaFpE93bWIkEK7zFCApIHXFT6RqltrGmQ31o+6KZdwz1HqD7jpVuVUkjZXwVPBBrM0PRbDQbea308sIpZWlKltwBPUD0FPZ6CNQ/nXnUssWpeOPEFpCsSpFYCEKMAvIcn0684/CvRmGRwcVxU/w20u5e5uWubtL+eZpftUcm1gScgAdMCs6sXLRDg0jy9tCs7PwYbrUIbsapNK8VtGVbaCpHbtnNaHhJNQTxT5EFt/Zk97pzxx/LjJABDc+pBrspPCnjGyKfYPEUF5GucJexYI/EZrMn0Dx7c+ILXU3XTVuLVSkcyt8pBGOR17+lc/JJW0N+dWsVNM8H+N4tVh1aS6ia7t2KIbqUyHaeDj06mvXFDm3XzCPMwN23pnviqulwXsGnwJqFws90B+8kRNoJ9hV4jiumEOUwlLmPM9e8P8Ah+x8R6fbT2z3U995ztJcXDNsIXggE4ql8NtBub6GK/u72VbSzmcQW8bEBnB5Leo7V1d/4Gh13Wri/wBauGnXaI7WOAmPyl+ueTVL/hWrWaFNH8R6pYLnKoGDKPw4P61Lpy5+ZFqS5bM7vcOmRk1wfjjRdW1lLyWe/W10i1gaRI4z80zAZ+bpgVseHvCC6PcyXlzql5qF467TLO3AHstbt7YW+oWU1pcqXhmUq65xkGtJLmjYhOz0PEL3WGi+G+iWsdzdQvsctHCuEkO85DN2+ldvoGs6afBclvpSQtcQwbpLeeXgM3Xcx65qt4l+G5l0lbbR7+aOK3UmOxcgq7ZyTuPIJzTdJt4bqzi0abwLeWsErDznYgJx/EW4Jrn5JJ2Zo2mjm/AfiSy8P6jqH2vYv2hwqQwRF23Z7Efw+gr2WW5CWT3DLhRHv54IGM81wFx4C1bSdWmu/C1xYwwTKA0d0hYxn/ZODXZaLpt1baOlpqt4b+d8+bIy4znqAPSrpKSjysmbV7o8Mnlg1WbTrae6ktlkupXkmlGNqsQQQe/Arrda0Pw1H4XNnouoWf2pXVzJLMN0gHYmvTLrw9pN5aJa3FhBLDGAERkBCgelYzfDfwqzlzpacnOAxx+WahUGr2L9rexiaanxBvlswZdPsrNApMqYkMifmecfTrXoijg0y3torWCOCFQkUahUUdABUoGBXRGNlYxbuzzbxh4G1TWvE/2uznjWzuY0S5y2GUKcnA71peJ/D+qf2pZa5oAia9tUMbxy9JE9K7baD1pdopezTHzM87F58R9QdbdbHT9NjJw0+dxA9gSc/lXfW8csVrGk0vmyKoDPjG49zjtUmwU6nGNgbucX478HT+KIbRrOaOK4gc/M+cbTjpjvxWh4f8Iab4btiLSLN06gSTtyznH6DNdJtFIVBFHs43uLmdjg/AmianZ6p4hn1aEKbm4XaccPjdk/TkfrXSweGNGs9TGpW2nwxXWCPMQY6+1bAUCjFCgkhuTbueV+I9E8RXHjHU5tMsIpYLq0SBnlIC7T1wfXiuz8KaNdaH4XttOuJVkuIwfmHKqT2Hriug2DFGwdO1JU0ndDc21Y800m21vVviOl/q1ibaPTo2RXUfLITwCM+oNb/jqGBtE+0SagLCe2bzIZGAIZh/Dg9c11mwVDcWdvdoEuIUlQHOHUEZoUHZq4N3aZ4Jfav4g8RW1rPqlrcT6RBIC/2aLaJADzzXsnhzxDpWtWMY0yUbYlCmE/KyAcYIraS3iSPy0jVUHAUDAH4VQsvDul6dqE99aWiQ3E4xIyDGR9KiFNxY5STRB4gvtN+zrpeoSmIahugQ+px69jXmB8P+FtBvLuz1n+0b6e1UPGhBVGj4PyAHsT+let6lotjq6RLewiQRSCVOcYYdDT5tKsri5juZreOSaNSqOygkA9qc4OWpMZWOfXxdpOm6VptzFFJ/ZlwPLWeNQUhxwA3p/9aupilWaNZEIZGGQQeCKpy6Lp82nvYPaxG1cENEFAU59qtwQR20CQxKFjQBVUdgK0VxElFFFMQUUUUAFZp/5Dbf7i/wBa0qzT/wAho/7i/wBaANOiiimAlFFFABRRRQAUUE4qGS5hhYCWZEJ7MwFJtICaimqwYZByDWZrmsRaLYG4kVpJGYJDEn3pHPQCjmVrjsWL7U7TTLdp72eOCJf4nOM1i/8ACcWBXzBZakbf/nv9mOwD1PfFUVsFg/4nfiMrNe4zFbHlIfZR0J96vaT4hGpXclvLCqKVyoHOR6Vnz3Hym7a30N9bpcWsqywyDKunINZmseIl02RbW3ha8v5B+7to+v1Y/wAK+9cjaalcaNrmq+HtJi8yeSYPbIR8kIYZYn2HpWuPsvha3fa5utWn+aaZzlif6D0FDmPlGzaVNcKLjxPq5Utz9ktpCiJ7ZHLVW1m0h8MWdtrmjTSxxrIvmwtIWWVDx0PQ1kPNPf3YM0u55HAyx4BNanjOS6msrLw9p9jcXUrlHkZF+RUX/a6DmoU7jtbQ72GQSQq+PvAH86duUc/z4rj9viG7jAvNStdJgxxFAd8oHux4/KoDpegsT9r1q+uG7lp2x+lWp6XRLidsGVs8inbRjpXn9/Y6Vp2kz3+mavd2skZGxvNZg79l2t97PtXZ6TPc3Gk2k10m24eMNIvTBxTU7uwmi9tFLjNJRVgGBnNLiiimIMYooooCw3YuSccmlwKWigBAo9KXAoooAU9KbS0UhiUUtFAAKKKKYCUUtFABRRRQAUUUUCCiiigYUUUUAFFFFABRRRSEFFFFABRRRQAUUUUAFZp/5DR/3B/WtKs0/wDIaP8AuL/WmBp0UUUAJRRRQAUUYprY6UgMTxLrEmmwQW9onm3923lwR+/dj7CsRPC+k3Mvk6xePd6k4yzs5GD7DtTknWbxfrWoS8jTYEghz0ViMt+PSsCS6le5NwW/elt273rnnM0ijV064vfCHiCHSr+d5tLvCVtpnOTG/ZSfQ1ctZU1XWrrW7kk2WnlorUN0Ljhnx+lQanfaf4h8NSWt7IYrlcMCByGHQislb949Dj0qNQsK8Fh1bvzUuaSsUo3DUtQm1KfzJWOz+Fc9BVG21CW11MLENkqgOjHo1PzxmmbAXV8cjoax5m9SrFxb+ZdXn1OHCXEyhXYDqB0qGWSSeVpZn3yMckmmUpBHUUczCwdCCOtTfb7xU2C5kC+m6oarTM6XcQCs0bghj6HtRcLElzO6sspDyZbaxPNXpkg0vyPtyyS3dx/x72MX3pPc+g96itJlt7uKZlLqjAketb95qfh/U50nvdPMkqJsVyOVHXAIq4JPqKWha0rw3JPcRahrJSSZBmG1T/VQfh3PvXWL0riLOCOV/wDin9Wntphz9muCXQj056VuaLrMl69zZ3kIgv7UgSqpyrA9GX2NdEbGTNyiiitRC0UUUwCiiigAooooAKKKKACiiigAooooAKKKKACiiigAooooAKKKKYBRRRQAUUUUAFFFFABRRRSAKKKKACiiigAooooAKzT/AMhs/wC4v9a0qzT/AMhtv9xf60AadFFFAhKa5wpNOrL8RJdSeHr9LIE3LQsqAdcmk9gMg6tquuXMiaKsUVnExRrucZ3sOoUf1qQ2Xii3Uump21yR/wAs5IdoP4is/R9f0aTRrbTDe/2fPHGIzFIfLYEdevWi70u9VTPYakbiIDJ/eZP6VhKRoomWZbq2XXE1C3NvcXlwkiKDkMAoBINZ/UUss8txJvldnbHVjTa5nK+hrFBijpRQaRTRFJMkLJvOA5wD2zU1QzwrcQPDJ91x+XpTowyRqjMWIGCx70IkcwO0gHBIxmoLGaWS32zA+YhKkn+LHerPXrSjhcCgdhCKawziqX9rQjUHs5f3cgxt3HAbPpV7/wDVQOw2KWEXKxyMM/eZc87a2X1i0OqR6dpuhwzlo96PK+zce4rnYNKg1XxVZ27tIrtE4LRNhlHYn8c1tR+HLq08W6dZ3F6jR4M8Uojwzleqn3xWkF1InY3orTxTPGEij07TIj3QGRwP5ZrW0XQY9IE0jSPcXc7BpriT7zkdPoK11HyinV1qKRg2JRRRVALRRRTAKKKKACiiigAooooAKKKKACiiigAooooAKKKKACiiigAooopgFFFFABRRRQAUUUUAFFFFABRRRQAUUUUAFFFFABWaf+Q23+4v9a0qzT/yG2/3F/rQBp0UUUhCUhHFLUNxcR29tJPIwWNFLMT2ApN2A5rxfPp0FqkMmnW97f3LbLeJ4wSzep9hWTpelWPgy0eR2Mup3KkyKGOxc/whegFNsLhpftHiu8TNxdEpYRt/yzi6Aj3PWsa7unG+4mO+RiNxJrlnLc1igZtzk4xnnHpVS7eSGW3lXJXftZR796ucHB9RmmsAawNEGcmlqtfzm0sZp15KISBRYXQu7OObHJHK9wfSkWWcVnrqiLdXEUsUkaROAZcZTnpzWhitHwVCk2sazbyorRMkZKsMg/gaqKuyXpqZiSI4yjqy+qnIp/8AKujvvh5p0sjS6bcXGnu3JWJsof8AgJrPPgTW92P7ehCf3vs3zD9ar2chKS6mboVjbap4rmtrqBJ4Ta/vFZc45457Gugb4dWYc/Z9T1GGL/nmJcgfia2fD3hy18PwOsTtNcScy3En3nP+Fad5eW+n2kt1dSrHDGu5mY8AVcaatqRKeuhlaR4c03w8ryxsxkYDfcTvliPTJ6Cq/i8+RZWWrxdbG4WQlf7h4b9Kw7Zb3x9ei6uRJb+HomzFCMqbkj+Jv9n2rtbmwin0yWyKDynjMYXsBjGKtLTQT1epbinSWFJEOVYAg+oNTbuM15ro2s6rHpkljJfWenxaZIbeWecbnYjpgcdq17TWtSsZ7Ca7vEvtOv5fJSUw+U0bEfLx3BNaRqJkOLR2dFFFaCFooopgFFFFABRRRQAUUUUAFFFFABRRRQAUUUUAFFFFABRRRQAUUUjHHamAtJuwcVUvdStdPgM11MkUY7s2KwZvE11d4GlWJKt/y3uDtX6gdTQk3sRKaitTqN4zjFMluYYf9bKif7zAVwV1eXiajHHq2qXX2Z4yxSzQoM5+6COf1oh1DRIL5VvdJ8m2kQlbm7Jcsw7EHOM0OMkNTi+p2h1nTR1v7b/v6v8AjSrq1g+Nl5btn0lFcimu6azb08NubPoJvIXJ99vXFY82lW+t6+97Zie0sREqlDEFEjeykcCklNu1gc4JXbPT1mR1BRgwPcHNO3D6Vw66NaRjMBmt2H8UEpX9OlWI5tcsyBBfR3cY6R3SYP8A30P8K1dKSMViYN2R2VFc5a+KoFlEOpQPZTEgAvyh+jV0CSLIgZWBU9CDwayem5umnsPooooGFFFFMArNP/Ibb/cX+taVZp/5Dbf7i/1oA06KKKQhK5XxzPJ/ZMGnxsVa/uEgyP7pPP6V1Ncl41kEEui3kg/cQXqmVuygjGf1qKnwjW5neJcW9xa2UYCwwQhVQdBXO3SxPblJmARuMk4rc8aXFtDdRXYuEdJECqqEMzY9BXI6ppl/JLps18DAlxMTFbnqEUfeb3PpXHPc6IWsaoO1VUdAMVnJqUjawYtn+h7jCsnrIACR+Rqxe3AtbSSTHznhB6k8AV1un+DYJ/BsGnXGY7gnzzKp5WQ85/p+FKMXLYLnHasGktVtEB865kWJR9T1x9K6rWfCE8ax32j7ROsQWa3P3ZcDqPRqqabaeHtB1X7Tq3iCK7vY8hFbCiP8PWupi8ZeHpZkhTVbZpHO1VD9TVxprqJyfQ88F5KjeVNY3cc2cbDCf512PgbSLqzhutQvojFPdsNsZ6og6Z9660beuB9cUuBmqjTsyXJvQWjaPU0tFakjduO5qvfafa6lbG2vIVmhY5KN0NWjSUARxQxwxrHGoVEGFUDAAqSopp44FDSyKinjLMBzUisHUMpyD0PrS8gPMvGGjWtt4tjuXs/tC6nGUjDPtEc69Gzn0P6VoWpfWL7SNEjmFzHpzLcX1yvK71HyoD3OTWt4+0w6l4WuNiFprbE8eDg8df0zWl4WgsYtBtJNPhSGGWNXIUdSRzk9zmpjH3gb0NuiigV0EC0UUUwCiiigAooooAKKKKACiiigAooooAKKKKACiiigAoopCeKAEZtozXP6l4iKztZaeiT3Q4Zv4Iv9739hUOsavLd3DabpzlQpxcXK/wDLMf3V/wBr+VV4LeCzgEUahEHUk9fcn1rSFNy1OatX5NI6sgj0/fcfa76Rru67SSdF9lXoBV0ZPA5rFm1553MOlWhnYcGaQ7Yl/HvUDjxBKm031pEGPzGKI7gPYk1UsVSpO25yShOfxM6IKfQ/jSPsAG8LgdN+MD86wI9LwmHv7yR+7NKaVtJtGwZVeY/7cjH+tYyzCF9hqjbdmy1zbD/ltEP+Bim/a7X/AJ+Iv++x/jWONJ0//n0i/EZo/sjTv+fOH/vmo/tDsivZR7m2lxA/3Jo2+jCpvx4Nc42iac/H2SMf7oxTP7PvrJi2l6i0an/lhOu9M/XqKuGYpu0kS6EejOjkjSVCkiK6HgqwyDVSCG90dzLpUm6HOXtJWyp/3T1B/MVQstduBfR2Oq2Yt5peIpYm3Ruf6Vud6606dZaApSos1tK1q31SElAY5k4khfhkP+e9aWeK4y5sTJIlzayGG9j+7KD1H91vUVtaNrX9oxvDKnlXkPyyxZ/Ue1c86biztpVVM2qKB0oqTYKzT/yG2/3F/rWlWaf+Q23+4v8AWgDTooopCEqC6tLe9tnt7mJZYXGGRhkEVPRQ0MwrDwjoWnT+fb6fEso6M2W2/TPSsP4gaZeTDT9QtLdp1tHfzY0+9tYdRXbSMqIWYgAckk9KwLjXku/Mh061nvSPkZ0wsYPpuP8ASspxi0NPU4/wxoVzr2pQardwNBp1uS0ML/elbsSPQV6WFAGAKyfDNhc6ZoUFpd7PNjzwhyACSR+la9QopbF3uUJND0qWQySadbM7dWMYJNMHh/RwwYaZaggggiIcGtKqF5rWnWF5DaXV5FFPN/q0ZsFqLBdl7AA4FLRRVIBaKSg9KBCmkqlNqltb38VnKWSSYfuyw+Vj6A+tXBQB5x8Xba7l0yylt1kaNJCHWME8kcHiuy8MRTw+G9Ojuc+csC7geoOK0Lp44rdpJF3KvOMZrkB4rnnv1ighZU3shLD7uOf61NrO5aTktDtJEWRGRhlWBDD2rB8Ig29reafndHZ3Txxn/Z64/WrA1eOPR5b+6OxIQSx6A/5/rUfhS3mj0v7TcIVmu5GncemTx+mPyq1uZtaHQ0UUVqQFFFFABRRRQMKKKKACiiigAooooAKKKKACiiigAooooAQniue8RapPF5enWLD7ZcjluoiTux/pWze3UVjaSXMxxHGpZq5GxSWRpb+5H+kXR3MD/Cn8Cj6CqhFzlYxrVFCJYtbWKwtlijOEXOWJ79yaxLiZtfkZFZk0yM444M7D/wBlq34ka5/saRbaORy5CyCMZbZ/Fj8KrafeWc8YitiyiMAeWyFSo+hqcbUcFyo5KWq5mWliSNVVFCqowAo4FSUuKQ15Ldy9wo60UUAJilxRRQAYFFFNlkSGJ5ZGCxoMsT2FMdrmJqiXNvq0GqIiXNtbjJtySCPVh6kV1NrcxXtrHcwnMci7lrnIzqGvRYtF+y6e4INw5y7j/ZHYV0NlaRWVnFbQg+XGuBmvWwCmk77GddppJ7k4qpewSqyXtm2y8g+7xxIvdT7Vcor0JxUlYwpzcXdGxpmpR6lYxXMWQHGGU9VI6g/SrwOa5GwlXSNaUHi1v22n0WXt+f8AOuurgkrOzPUhJSSaHVmn/kNt/uL/AFrSrNP/ACG2/wBxf60jQ06KKKQhKQ9DS0h6UxnM6y76nrcGiJKUgMZnuSDglc4C/Qms/Wtb1HRIimnaNGLaN1iV5n2hmPACqOo96ua9b3+n6zFrljatdoIjDcQKfmKZyCvuKz7/AMU+HdWsWtb+2vmz/wAsmtJNwPtgda55XKSOm0ia5lsl+2m3+1D/AFiwNlV9q0M155p+vx6K1uLPw9c2WkzzbJbq5+Ulj0OCc/nXfoxZc/rST7jsSdq8v8deEtW1jxfYXdnDvtztVpAf9Xg5Jr0O81G3sQDM4GenNR22r2t06qpxu6E96bVyldal2JSsaqewxT6MiimSFB6UUUwOb1zTtT1a/tbdUgj0+KVZmmLEyZB6AV0Y6UcGjIHek0AkiLIjI4ypHNZFzpmnWcMlxO/lRINzFm4xUet+KrDRj5RLXN4/CWsA3SMfoOn41kwaDq3iWZLvxFiGzBDRafE3H1kPc+1S/Id2gs438X3cUohMPh+1bMakYN047kf3RXbKAFAAwB0pIoUgiSOJAiKMAKMAU+tkrIhu4ZozRRTELRRRTAKKKKACiiigAooooAKKKKACiiigAooooAKQ0tIehoA5jxPOLi4stLBBEzedNz/AvT8zig4OSBgZ6elVEYXmv6nddVjdbWM+gQZP6k1LdXMVlaSXEv3EGT6muqjaMeZnm4ifNPlI72+hsIg0hJduI41GWc+gFZ1us0jtc3OBO4xtHRB6VFYxyXEjX94M3D/6tT0jTsB71exivMxWI9pK3QqEVFAKKWkPHU4z61x2LCiijPGaBWYUUUUAFIyh1KsAVPBBpaBQCuc7dwtoN5bT6eLhIHk/fpGC8ar3O3t17V1NnqdjqClrW6jkx1AOCPqDVG7vbaxjWS5mESk4B7k+grJuETVnDWukzyOPu3DKYgPx6124StOLsth1IKa94688UVnaLbXtppqQ38olmUnDA5wM8DNaNe3F3SZxySTsitqNoL2ykgzh2GY2H8LjkGt3Q7/+0tKguD/rCNsi/wB1hwRWXn5gfSl8NSeVqOoWXRd4nQezdf1FcmIhqpI6sJNaxOnrNP8AyG2/3F/rWlWaf+Q0f9xf61zneadFFFAhKKKKYwKgjFMMS5ztGfXFPpOamwjP1rSodY0yexuB+7lXGR1U9iK5rQdel066Xw/rrCO/jGIJm4W5TsQfX2rtSKzNZ0Ow1y1FvfW6yoOVPQofUHsaicL6opPoYviTw+2sTRMCSikHAbB6Ef1qbRdBNhBEkjE+UMKCaz/7D8TaISNJ1KO9t/4YLwfMB6bqX/hI/EdmCL3wxO+P4raQMDWVrGqlpY29e1mDQtKkupMlxxGg6s3p/X8KsaXJPJp8ElxKkkroGZk+7z6VyEnjy3uQ0c3h/UXKkqymEHae4rI0fxNq2kTva2uj31zpxO6BJhteL/Zz6U0yWrbnqnB701mCgliAB1JNcDJ4h8WXuRBZ2lih7yNvYfhWYohvDL/wleu3YkTJ+zpmONx/s4605c1tEI6/VPG2i6ZK0BuBcXQ6QQDe2fQ9hXL6nrviHVrdpAg0mxyA2DmYpnk+1Gg6fbWVg1wlqkAlkeRQR8wTJIyfpVy3kOpaQ0jqMTowAP8Ad6CtoUW1dickdRoXhrTdHiEtrH5k0gBa4kO53981uDgVheDL03/hWykY5dFMbH3Ukf0reFJJLYl+YtFFFUAUUUUAFFFFABRRRQAUUUUAFFFFABRRRQAUUUUAFFFFABSOQqMx6AZpagvjtsLkjqImP6GgDjtEBOmLKes0jyn3JY1Q13/SdS0+xOdjEzOPUKOP1NaWlHGk2gHH7lf15qlrNjctcQalZgPPACrRf31PUD3repGXsfdPLi17Z3LGR2+lBqtZXsN/CZISflOGVuqn0NWTgDJ4A7mvDle+pu1qGeKz72a5k1C30+0kRHlUu8hXO1RTBqdxds/9m6fLcopx5xIVCfqetXtI024hnmvb90a6lG3an3Y1HYV04fDynJXWhLkoK9zNfw3qn2ozrrsmQBgeWME/TpUmmXN9Jc3dreeU5t2C+bED8xIz0ro8cYrLvPDtheXTXLefHI4+byZSgb64rvrYNSXuEwxHNpIkOR/C35UwyxKcGVAfTcKrf8Inp54aS8b2a5asvWtM07TLqyC2rxWxy8kqqzkkdAfSuKpg5wV2aRlFu1zoAQRkHNFZMfiHTC4QSuoPQtGQB+NaM9zFa27TyuFjUZ3f4VyuLWjCzuQalYtewL5UnlzxNvifHRh/SrmjamdT09ZmTbKhaOVR2cdazY4dT1pGMebGxYcSMP3jj2HatjTtPh06zFvAG25LEk5LE9Sa9LBUpp3ZnWlFRsx9ldfa4S5hkhw5TbIME4PWrNJ6c5pc16y2OWQYqGxbyfFlvjpNbsn5HNTVWHy+JNII6lpFP021hX+Bm2G/iI7Cs4/8ho/7g/rWjWcf+Q0f9xf61wnqmnRRRTEJRRRTGFFFFABSYpaKQCYppAXkU+kYZFAjzXSHMsmpSMOTeyfzq9FOlwpZSCVJVhnkEdQaztF+WXVI+6X0tR3cUmmXx1G3QvbyAC5iHbH8Y9/WumnK1O4SV5WJNRnm0y6ivy2+1b93Mnf2ZR/StKOS3vYFlQRyoRwxG7H+FHhe1i167OrykSW0ZKWqHpnuxHr2rUv/AAjZTTPc2c81hM2dxhOFY+6nj8qwlWtJ9h8vQ5zVg920Gj2+4T3ZCtj+CPufbirt5oF9odg8tvfxzWsCElZ0+ZQB2IqbwLaRtZXGpTM09/JNJFLI/UBGIC+3FP8AF2pJcrHoVs4aacgzbTnZGDk59M1i6rk7ou1iv8LZiNDvbV23PFdMfwYBv613g6V5/wCCSLbxbr9rjCuIplHtjH9K9AHSnDYmfxC0UUVoIKKKKACiiigAooooAKKKKACiiigAooooAKKKKACiiigAqG7UvZzoOrRsP0qag9DQBxGjnOkWh/6ZgH8OKvjrVDTF8qK6ted1tdSR4PpnIP61amcxwSP02qT+ldkX+7ueRUVqjMWyMb3N/PEgCyT9fUgYNWJwHt5FJwCp5/Cq2jj/AIlVue7jefqTzVWY3OtzSWdi/lWqNsuLk9/VV9/evCs6lR8p1bamn4cbzPD9odoAVSoAHocZ/GtaorW3itLWO3hXbHGNqipa9+lDlgkzjm05NhRRRVklTUhftZMNOZFuONpYdqbpEeoR2CDU2ja6ydxQADHaro45pc1PJ71yubSyIL+BbuwntioPmIV5HtXHmcS6Fp8km3dBcqjoxzkq2Mf1rtq53T/DyJrd/eXUe5fPD2yE/KnHJA9c1zV8PzyTRrSqJL3joyRjd2AyfpXN6Frs+raxfp8htE4jKr905xjP4V0fX+dRw28NupEMSIDyQq4ya3cZXVjL2iad0SUUUVsZi1WjG/xRpaj+ESP+G3H9as0zSY/O8UvJ/Bb2238WP+ArCu/dOnCq8zqqzj/yGj/uL/WtLFZp/wCQ0f8AcX+tcJ6hp0UUUxCUUUUxhRRRQAUUUUAFFFFJiZ5rbRi28Sa5B/08CQD2IrSGDWf4yebQ/ES6hbQJP9ui8oxs+3DLzu/Kudl8Ra3JkJHZQZ9MtRHEwhHlZXs3J3R0B0uSynNzo129jMeWQDdG/wBV/qKkuNa8WrEQbjSEGP8AWMrA/XGcVyb3mqzqfO1SUZ7QoEH59aozW0AiM15LPNt6mWQtXPOvTeyNFTaL0V1a6cJYZNc1OC4lYyXDWhWSN2JySFHIrT0+8toLV/7OuLNpm5LXJeJ392Jzn86xo1iCgxIioRxtHanMofhgCPeudVrPQ05O513hqG9sNcuNX1FPME0Cx5tBvQYJ9Dk/Wu0i8QaZIQv2uNG/uyZU/rXkWlvax+JNOgkfbHNIYnVJCp5HB4969Nl8NbkxBqNyF7JOFmX/AMeGf1ropzbRjNJM3450lUNG6uD3U5FS1xzeHL2L5o4LOQj+K3d7dv0JH6U0vrNjg+bqMS553qlyv5jDVtzEHZ0lclH4nvI22ymymPoS1u35NkfrWhF4kBGZrG5Qf3kAkX81p86HY3qKyovEGmytt+1ojeknyn9a0YpUkXcjhx6g5pqSYiSijNFMAooooAKKKKACiiigAooooAKKKKACg9DRQehoA4+/Q2PiiQH/AFd9Crqf9tOD+mPyp1zE09rLEv3nQqPqRV7xNZvPYLdQruntH85PfHVfxFUoZkuIEnibKOAy/jXRSlePKediocs1JHLpeGHw9IB8lxbL5LJ3D9B+f9KvS6JcPo9hY29ybfy3V53H3n7nmqHiq1Ftf2l6ARFcOkU4H94MCp/nXTFZWuUdZAIQhyh7nsc1hh8PyzdypzUYpon+nSikGe5zS16Jx7hRRRQAUUUUAFFFFABRRRQKwUUUUwsBIHX0zUvhGJ5LO41CQYN3KWX/AHBwKzNTd5Eisbdj9ou28pSP4R/E34CuvtLeO1tooIl2pGoVQPQVx15pux34SFlcsVmn/kNn/cX+taVZp/5DZ/3F/rXOdpp0UUUCEooopjCiiigAooooAKKKQ0hM8w8fzmXxPaW/aK3LY92OK5l3RerqMepr1fVvCWlazefaryF2l27cq5Xiuf1bwvomm6toqw2EYWa5ZHDAkN8hwOTXHVpO9zeE7aHBm+twFxKGLHACgkk+lXLCwudT1Kzh+wXXkPOvmO0RA2jrXa+LtPtdP0uzvLW3jiNreQv8iAcbsH+ddpHjHH1qYUbvUcqnY8lv/CWr6XbXEzS20NokuEflmKluOO3WtWf4eRx6bcXNxqlzPIsTMFjAjTpmuu8X2/2rwpqMYHIhLj6jn+lN/tS0Xw1DeXMgEMkC5xyTuHQevWtPZRuQ5uxB4W0fSV0azvLaxhV5Y1cvtyc/jXSAcVyHgrWrNdFtdNmm8m6i3KI5flYjccYz7EV2A6VtBJKxk3dgKKWirC5BNbwzriWJHHo65rNk8OaZK25LYwMf4oWKH9K2aKLDuc/N4ckIxFqUu3+7cRrMP1Gf1qhJ4fvoCTHaWso/v20727/lyP1rr6KXKgucaLnVbPrLqcKjtPAlwv8A30uDUsPiS7DbT9guD3CytC//AHyw/rXVkVBNZW9yCJ4I5Af7yA/zos7Bcy4vESBc3Njdw/7QTzF/Natwa7ptwdqXcYb+6x2n9ahk8N6e53RxvA396Fyn8qqz+HZ8ERagZB6XUKyj8+DRdgb6yI4yjKw9Qc07IrkG0TULY71sreQ/3rO4aFvybI/WmfatQssBrjUbbHUXVsJ0/wC+kxQpAdlmlrlIPEV4cD/QLv8A64zGJv8Avl/8avL4jRRm40+9gx1Yx71/NSafMBu0Vm2uvaXd/wCqvYt391mwfyNaCyIwyrqR7HNO6AdRSEigEUALRSZozRcBGAKkHoRXGG2Oi6rLYsP9FuD5tq3ZSfvR/wBRXaVQ1XTodTs3glBB6o46o3YinGTi7mdSmpqxzmo2SahZtbPwCQc4zjBzVhRhcenFVLSeZJ2sL0BbyLrjpIv95fX39KuivQg1LVHlTi4vlYCilpKtkIKKKKQwooooAKKKKBBRRRQMKR3VEZ3IVVGST2FLiqMNvJr975CkjTYmzM4P+uI6IPb1NRUqKKNKdNzZe8O2zXd1Jq86YDjZbIeqp6/U11FMRAiKqgBQMADtTxXnt3PUjHlSQtZp/wCQ2f8AcX+taVZp/wCQ2f8AcX+tBZp0UUUCEooopjCiiigAooooAKKKKACuT8ZzxQNotxJIqLFqEZLE4wDnP6V1THAJryrUtWW81H7bdTM8yymKPTxCxKJnG7p171nPYEaXjDxDHfaRqVhp8H2pRFl51cbUbqMep4rtdHuBdaVZzg582BHz9QK4O203WtXRobXTlsbaRSGmuhhjnuFH9a7rRNMOj6Ra2HnGXyIwm88E1MVrcE21qXLmITW0kTAEOpXB9xXk8WnXGkxwwXuk6k0sJwsiAuhweCADXrtJj3qmrsDx3U72O9aGGTR9UZVkyXS2Icdfun64r0zwz9vPh+0OoqVudnzBuuO2ffGM1qleaUdKSg07holYcOlFFFWIKKKKACiiimAUUUUAFIRS0UAIBSFcjtmnUUWGU7jTbS7XE9rDJ7soNUG8M2SkNbma3b1hmKj8ulbdFJpAc3ceHLpxxeRTj0uoFbP4jmqD6Lf2uWFgp97G6aM/98tx+tdkeKw/E+qtp2lN9nG67nIht07l24z9B1rOo1CLk9kNK5z8WuyRbyuo3sIQlW+12vmICOo3JWla+IbxxmMaffqf+fa52t+TD+tWNP09dP06OzyJCq/MTzuY9TWNHBaaTqSWOoQRPp9ycW8rqP3TH+An0PavKoZkqlTkZo4aG+viOONAbyyvbbP8TRb1/NcirtvremXR2w3sJb+6WwfyPNUR4dtVObWe5tvQRSnaPwOaiuNAvGBxc21yv926gBJ/4EMGvXV7GR0CurjKsCPY0vB4rjTpV5a5I011BPDWF0Rj/gLUv9pXVm219Ru4AOi39oSP++l4ouBu6vo0OpwjkxXEfMUyfeQ/1Fc/Fcy2lx9h1JfKuh91/wCCYeqn19q0bfW75gCI7G9HrbXIU/k3+NLfalYXtsYNW027hiPUyw7lB9Qy5rWFVwdzKpSU1qRZFLispZGtVJ0+7i1O2Bz5e8LMg9s43VctdTs7sbUkCSjhoZAVcH6GuuNeMjz6lCcGWKKUkDuKqXV1MlzBaWkCz3U2dqs+FUDqSRVucV1M4wlLZFrpR2z2rNfU7qAmO50a+W47LGm9GPs3+NXrbw9e3lt5+oXckFw4ykUDYEXpn1NZyrxWxrHDzkSDnpzVW71KysSBc3McbHsTz+VKuieIZcQTXVrDCDgzxAmRh9DwDWi3hrTodKuLVVAadCslw/Lk+uTWbxPZGkcK/tFccqGBBBGQQetJIyxIXdlVQMlmPArAOmRMDbDVr3U7oAKkdl8qRgcAsRx+tbeleFrp44n1y6+1Mn3YF4Qem7+8aPrPkP6o11ILeG48QEpBvi00cPP91pvZPQeprrLW1hs7eOCCNY40G0KvQCpEjVECqoVRwAB0p9Yyk5O7OqEFBWQtLRRUmgVmn/kNn/cX+taVZp/5DZ/3F/rQM06KKKBCUUUUxhRRRQAUUUUAFFFFABio/JXduAXPripKKQDAmDnvTsUtFABijFFFKwBijFFFFgCiiimAUUUUAFFFFABRRRQAUUUUAFFFFABRRRTAa5wM1xUMi654nmvjg2mn5hhJ6M/8Tf0rb8V6qdJ0C4nTPnPiGEDqZGOF/WqOj6aNO0aCybDMF/eH+8x5Jrxc3xHLD2a3ZtSWtzCOsvY6yTcaram1SViF37iyEccDuDVnSDBrmivYXhmmcg+Y7xMvUnGCe4q7pmkJa3d3OYoEEjYiVFHC/wCNWora7j1SWb7SXtpFB8puqt7V4EppK63N7EHh3VJ7S8bQ9TlBuYxm2lJ/18fTr/eHcV1uciuT1jSRqcCmKTybqFhJDMvVWHT8PWrvhrXTq1u8VzGIb+3Pl3EXoexHsa+jy7GqrTSluc9SDWpvFcik2gjB6elPor1TIz59F065yZbOFmP8WwA/mKqnw9FHza3l3bH/AGJSR+RzW1SYosBzdxod4QQ0lneD0uIAGP8AwIVi3fhpJsm50SYkf8tLK65X6A4Nd9ijbU8vYDyq+0SGW0Fs2v6jaJuBVL+A4BH+0P8AGrmi2WpaPKbmzttP1RtuwSQ3RU7T7HIzXo5jVl2sAwPYjNZ8/h/S7ht0llFu7Mq7T+YpOLHGy6GAfFuoQttu/D1zbY/id/l/MDFWYPEt3eHFtbWRY9nvVyPwAzV7/hH/ACjm01G8hPYNJvX8jVK50K+kBEken3o7mWDYx/EUrMNCyI9fuRzPZWyn/nmpc4/GnL4dSdg+oXlzeMP4Xban/fI4rH+w3NoTjTr+3UfxWdzvUf8AASadHrE0J41gxkcbL+2Kf+PDijYR1cNpBbxiKCJIox0VF2ipxwKwbfV9SaMMLW1vE/vWtwD+hqX/AISS2j4u7a7tT3MsDEfmM00xWNmlqhbaxp94cW97byH0WQZ/LrV4HIGKq4C0UUUwCs0/8hs/7i/1rSrNP/IbP+4v9aBmnRRRQISiiimMKKKKACiiigAooooAKKKKACiiigAooooAKKKKACiiigAooooAKKKKACiiigAooooAKKKKACmscDPvTqoaxqEel6Tc3sp+WFC2PU9h+NTJ2VwW5zGqTDWPGEFp96300edJ6GU/dH4Vp390lpZyTPNHAf4Xk5AJ6VneGbKS3003NyP9KvGM8pPUFuQPwFW9cukstHurlwG8tCQCM/N/D+OcV8bjK/t6/odcVZHLaNrF0dR1KOG8kv5OHjXyysQyM9e1W9C8W3OqQXEstmjeUF2pCTlie/Pb3rGsru1l1j7TfSyrcJaxgwysYg8gyDnsetGiae1tDfRTXenpFcQbdwlDANk8H6CnKnFplnaaNqcmq28s0lsYNkrRgFs5wcHmqWtWdzZXaa7poJuoABNEv/LeL0+o7U/wvaWtlpxtrLUTeRI3HIOw9+a3fp1rGNR0Kt4iauWtL1KHVbCG8t2DRSDI9j3B9xV+uFV38K60J4+NHvXxKo6Qyn+IegNdtG4fBBBBGQRX1uExKrw5upyTjZklFFFdhIUUUUAFFFFABSYB7UtFIBCoPrTWiRxh1DD0IzT6KLAZc/h7Sp23myjR/wC/H8h/MYqudBlhP+iarex+iyMJF/8AHq3KMA9aXKgOUvNF1C4R0ni0y63DAd4trA+ua29FspNO0i2tJZTK8SAM5PU1fIFAoSsAtFFFMArNP/IbP+4v9a0qzT/yGz/uL/WgDTooooEJRRRTGFFFFABRRRQAUUUUAFFFFABRRRQAUUUUAFFFFABRRRQAUUUUAFFFFABRRRQAUUUUAFFFFACHpXM+MNL1PVrK2gsFikVLhZZY5G2q4XkD88flXT0VE4qSswTs7nFD/hMBx/ZmnH6XDD+lRy2/i24XZLpellfR5Sw/lXc0Vwf2ZQ7GntpHCSaX4pvU23NpozD0kBaqI8Fasz7jZaAh9RAxr0mitFl9FdA9tI4e38O+J7eHyoNQ0u3T+7FaYAqYeHvFT/f8Q26/7loP612NFH9n0P5Re1l3OIuvB+uXttJb3PiVpI5FKlRaoAa6fRNPk0vSrayluHuHhTYZWHLVoClrelQhS+BWE5N7hRRRW5IUUUUAFFFFABRRRQAUUUUAFFFFABRRRQAUUUUAFZp/5Dbf7i/1rSrNP/Ibb/cX+tAGnRRRSEYt3Y38sxaK6kVewVqrf2dqn/P7N/31XR0UAc7/AGdqn/P7N/31R/Z2qf8AP7N/31XQ0UAc9/Z2qf8AP7N/31R/Z2qf8/s3/fVdDRQBz39nap/z+zf99Uf2dqn/AD+zf99V0NFAHPf2dqn/AD+y/wDfVH9nap/z+zf99V0NFAHPf2dqn/P7N/31R/Z2qf8AP7N/31XQ0UAc7/Z+qf8AP5L/AN9Uf2fqf/P5N/31XRUUAc7/AGdqn/P7N/31R/Z2p/8AP7L/AN9GuiooA53+zdS/5/Jf++jR/Zupf8/kv/fRroqKAOd/s3Uv+fyX/vo0f2bqX/P5L/30a6KigDnf7N1L/n8l/wC+jR/Zupf8/kv/AH0a6KigDnf7N1L/AJ/Jf++jR/Zupf8AP5L/AN9GuiooA53+zdS/5/Jf++jR/Zupf8/kv/fRroqKAOd/s3Uv+fyX/vo0f2bqX/P5L/30a6KigDnf7N1L/n8l/wC+jR/Zupf8/kv/AH0a6KigDnf7N1L/AJ/Jf++jR/Zupf8AP5L/AN9GuiooA53+zdS/5/Jf++jR/Zupf8/kv/fRroqKAOd/s3Uv+fyX/vo0f2bqX/P5L/30a6KigDnf7N1L/n8l/wC+jR/Zupf8/kv/AH0a6KigDnf7N1L/AJ/Jf++jR/Zupf8AP5L/AN9GuiooA53+zdS/5/Jf++jR/Zupf8/kv/fRroqKAOd/s3Uv+fyX/vo0f2bqX/P5L/30a6KigDnf7N1L/n8l/wC+jR/Zupf8/kv/AH0a6KigDnf7N1L/AJ/Jf++jR/Zupf8AP5L/AN9GuiooA53+zdS/5/Jf++jR/Zupf8/kv/fRroqKAOd/s3Uv+fyX/vo0f2bqX/P5L/30a6KigDnf7N1L/n8l/wC+jR/Zupf8/kv/AH0a6KigDnf7N1P/AJ/Jf++jV3TbCeGYyTyM7epNatLigBMn0opaKAP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5220396"/>
              </p:ext>
            </p:extLst>
          </p:nvPr>
        </p:nvGraphicFramePr>
        <p:xfrm>
          <a:off x="1074200" y="5369168"/>
          <a:ext cx="4502610" cy="1219200"/>
        </p:xfrm>
        <a:graphic>
          <a:graphicData uri="http://schemas.openxmlformats.org/drawingml/2006/table">
            <a:tbl>
              <a:tblPr firstCol="1">
                <a:tableStyleId>{21E4AEA4-8DFA-4A89-87EB-49C32662AFE0}</a:tableStyleId>
              </a:tblPr>
              <a:tblGrid>
                <a:gridCol w="2249245">
                  <a:extLst>
                    <a:ext uri="{9D8B030D-6E8A-4147-A177-3AD203B41FA5}">
                      <a16:colId xmlns:a16="http://schemas.microsoft.com/office/drawing/2014/main" val="622096379"/>
                    </a:ext>
                  </a:extLst>
                </a:gridCol>
                <a:gridCol w="2253365">
                  <a:extLst>
                    <a:ext uri="{9D8B030D-6E8A-4147-A177-3AD203B41FA5}">
                      <a16:colId xmlns:a16="http://schemas.microsoft.com/office/drawing/2014/main" val="944998400"/>
                    </a:ext>
                  </a:extLst>
                </a:gridCol>
              </a:tblGrid>
              <a:tr h="242725">
                <a:tc>
                  <a:txBody>
                    <a:bodyPr/>
                    <a:lstStyle/>
                    <a:p>
                      <a:pPr algn="l"/>
                      <a:r>
                        <a:rPr lang="zh-CN" altLang="en-US" sz="14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黑体" panose="02010609060101010101" pitchFamily="49" charset="-122"/>
                          <a:cs typeface="Arial" panose="020B0604020202020204" pitchFamily="34" charset="0"/>
                        </a:rPr>
                        <a:t>项目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14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黑体" panose="02010609060101010101" pitchFamily="49" charset="-122"/>
                          <a:cs typeface="Arial" panose="020B0604020202020204" pitchFamily="34" charset="0"/>
                        </a:rPr>
                        <a:t>百分比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90305108"/>
                  </a:ext>
                </a:extLst>
              </a:tr>
              <a:tr h="242725">
                <a:tc>
                  <a:txBody>
                    <a:bodyPr/>
                    <a:lstStyle/>
                    <a:p>
                      <a:pPr algn="l"/>
                      <a:r>
                        <a:rPr lang="zh-CN" altLang="en-US" sz="14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黑体" panose="02010609060101010101" pitchFamily="49" charset="-122"/>
                          <a:cs typeface="Arial" panose="020B0604020202020204" pitchFamily="34" charset="0"/>
                        </a:rPr>
                        <a:t>平时出勤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4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黑体" panose="02010609060101010101" pitchFamily="49" charset="-122"/>
                          <a:cs typeface="Arial" panose="020B0604020202020204" pitchFamily="34" charset="0"/>
                        </a:rPr>
                        <a:t>20%</a:t>
                      </a:r>
                      <a:endParaRPr lang="zh-CN" altLang="en-US" sz="14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黑体" panose="02010609060101010101" pitchFamily="49" charset="-122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64579756"/>
                  </a:ext>
                </a:extLst>
              </a:tr>
              <a:tr h="242725">
                <a:tc>
                  <a:txBody>
                    <a:bodyPr/>
                    <a:lstStyle/>
                    <a:p>
                      <a:pPr algn="l"/>
                      <a:r>
                        <a:rPr lang="zh-CN" altLang="en-US" sz="14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黑体" panose="02010609060101010101" pitchFamily="49" charset="-122"/>
                          <a:cs typeface="Arial" panose="020B0604020202020204" pitchFamily="34" charset="0"/>
                        </a:rPr>
                        <a:t>平时作业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4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黑体" panose="02010609060101010101" pitchFamily="49" charset="-122"/>
                          <a:cs typeface="Arial" panose="020B0604020202020204" pitchFamily="34" charset="0"/>
                        </a:rPr>
                        <a:t>20%</a:t>
                      </a:r>
                      <a:endParaRPr lang="zh-CN" altLang="en-US" sz="14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黑体" panose="02010609060101010101" pitchFamily="49" charset="-122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92545754"/>
                  </a:ext>
                </a:extLst>
              </a:tr>
              <a:tr h="24272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4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黑体" panose="02010609060101010101" pitchFamily="49" charset="-122"/>
                          <a:cs typeface="Arial" panose="020B0604020202020204" pitchFamily="34" charset="0"/>
                        </a:rPr>
                        <a:t>期末考试（开卷）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4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黑体" panose="02010609060101010101" pitchFamily="49" charset="-122"/>
                          <a:cs typeface="Arial" panose="020B0604020202020204" pitchFamily="34" charset="0"/>
                        </a:rPr>
                        <a:t>60%</a:t>
                      </a:r>
                      <a:endParaRPr lang="zh-CN" altLang="en-US" sz="1400" b="0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黑体" panose="02010609060101010101" pitchFamily="49" charset="-122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24917469"/>
                  </a:ext>
                </a:extLst>
              </a:tr>
            </a:tbl>
          </a:graphicData>
        </a:graphic>
      </p:graphicFrame>
      <p:sp>
        <p:nvSpPr>
          <p:cNvPr id="6" name="矩形 5"/>
          <p:cNvSpPr/>
          <p:nvPr/>
        </p:nvSpPr>
        <p:spPr>
          <a:xfrm>
            <a:off x="1072755" y="4933690"/>
            <a:ext cx="468589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考核形式与评分标准</a:t>
            </a:r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（满分</a:t>
            </a:r>
            <a:r>
              <a:rPr lang="en-US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100</a:t>
            </a:r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分）：</a:t>
            </a:r>
            <a:endParaRPr lang="zh-CN" altLang="zh-CN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2875861" y="333944"/>
            <a:ext cx="300595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</a:rPr>
              <a:t>没有指定教材，参考书：</a:t>
            </a:r>
            <a:endParaRPr lang="zh-CN" altLang="zh-CN" sz="20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17410" name="Picture 2" descr="https://timgsa.baidu.com/timg?image&amp;quality=80&amp;size=b9999_10000&amp;sec=1606051972126&amp;di=d4a795f02f70a94ac7e23ef7ac8b7bfe&amp;imgtype=0&amp;src=http%3A%2F%2Fjszssd.tsxcfw.com%2Fuploadfile%2Fe%2Fdzgy%2F978712120441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265" y="1341437"/>
            <a:ext cx="2384425" cy="3389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矩形 11"/>
          <p:cNvSpPr/>
          <p:nvPr/>
        </p:nvSpPr>
        <p:spPr>
          <a:xfrm>
            <a:off x="905180" y="925373"/>
            <a:ext cx="223651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</a:rPr>
              <a:t>物理光学</a:t>
            </a:r>
            <a:r>
              <a:rPr lang="en-US" altLang="zh-CN" sz="2000" dirty="0">
                <a:latin typeface="黑体" panose="02010609060101010101" pitchFamily="49" charset="-122"/>
                <a:ea typeface="黑体" panose="02010609060101010101" pitchFamily="49" charset="-122"/>
              </a:rPr>
              <a:t>(</a:t>
            </a:r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</a:rPr>
              <a:t>梁铨廷</a:t>
            </a:r>
            <a:r>
              <a:rPr lang="en-US" altLang="zh-CN" sz="2000" dirty="0">
                <a:latin typeface="黑体" panose="02010609060101010101" pitchFamily="49" charset="-122"/>
                <a:ea typeface="黑体" panose="02010609060101010101" pitchFamily="49" charset="-122"/>
              </a:rPr>
              <a:t>)</a:t>
            </a:r>
            <a:endParaRPr lang="zh-CN" altLang="zh-CN" sz="20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17412" name="Picture 4" descr="https://img1.winxuancdn.com/7256/1201287256_22_1.jpg?1515035320606&amp;imageMogr2/thumbnail/600x600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432628" y="1341437"/>
            <a:ext cx="2278744" cy="3389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矩形 12"/>
          <p:cNvSpPr/>
          <p:nvPr/>
        </p:nvSpPr>
        <p:spPr>
          <a:xfrm>
            <a:off x="3325505" y="925373"/>
            <a:ext cx="249299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CN" altLang="en-US" sz="20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傅里叶光学</a:t>
            </a:r>
            <a:r>
              <a:rPr lang="en-US" altLang="zh-CN" sz="20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(</a:t>
            </a:r>
            <a:r>
              <a:rPr lang="zh-CN" altLang="en-US" sz="20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吕乃光</a:t>
            </a:r>
            <a:r>
              <a:rPr lang="en-US" altLang="zh-CN" sz="20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)</a:t>
            </a:r>
            <a:endParaRPr lang="zh-CN" altLang="zh-CN" sz="2000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17414" name="Picture 6" descr="https://timgsa.baidu.com/timg?image&amp;quality=80&amp;size=b9999_10000&amp;sec=1606053525063&amp;di=c50ca61bc2ce1394d0a7b7e9d6ebaaa8&amp;imgtype=0&amp;src=http%3A%2F%2Fshop.sciencepress.cn%2Fupload%2Fwxy%2F9787030307378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002310" y="1325483"/>
            <a:ext cx="2407557" cy="3405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矩形 15"/>
          <p:cNvSpPr/>
          <p:nvPr/>
        </p:nvSpPr>
        <p:spPr>
          <a:xfrm>
            <a:off x="6087833" y="925373"/>
            <a:ext cx="223651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</a:rPr>
              <a:t>信息光学</a:t>
            </a:r>
            <a:r>
              <a:rPr lang="en-US" altLang="zh-CN" sz="2000" dirty="0">
                <a:latin typeface="黑体" panose="02010609060101010101" pitchFamily="49" charset="-122"/>
                <a:ea typeface="黑体" panose="02010609060101010101" pitchFamily="49" charset="-122"/>
              </a:rPr>
              <a:t>(</a:t>
            </a:r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</a:rPr>
              <a:t>苏显渝</a:t>
            </a:r>
            <a:r>
              <a:rPr lang="en-US" altLang="zh-CN" sz="2000" dirty="0">
                <a:latin typeface="黑体" panose="02010609060101010101" pitchFamily="49" charset="-122"/>
                <a:ea typeface="黑体" panose="02010609060101010101" pitchFamily="49" charset="-122"/>
              </a:rPr>
              <a:t>)</a:t>
            </a:r>
            <a:endParaRPr lang="zh-CN" altLang="zh-CN" sz="20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65269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C5C78DE-9C0B-4B83-9754-1B16F32780A6}"/>
              </a:ext>
            </a:extLst>
          </p:cNvPr>
          <p:cNvSpPr txBox="1">
            <a:spLocks/>
          </p:cNvSpPr>
          <p:nvPr/>
        </p:nvSpPr>
        <p:spPr bwMode="auto">
          <a:xfrm>
            <a:off x="184732" y="223991"/>
            <a:ext cx="8931745" cy="469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b="0" i="0" kern="1200">
                <a:solidFill>
                  <a:srgbClr val="FFC000"/>
                </a:solidFill>
                <a:latin typeface="Tahoma" pitchFamily="34" charset="0"/>
                <a:ea typeface="+mj-ea"/>
                <a:cs typeface="Tahoma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457200" indent="-457200">
              <a:defRPr/>
            </a:pPr>
            <a:r>
              <a:rPr lang="en-US" altLang="zh-CN" dirty="0">
                <a:solidFill>
                  <a:schemeClr val="tx1"/>
                </a:solidFill>
                <a:latin typeface="方正兰亭粗黑_GBK" panose="02000000000000000000" pitchFamily="2" charset="-122"/>
                <a:ea typeface="方正兰亭粗黑_GBK" panose="02000000000000000000" pitchFamily="2" charset="-122"/>
                <a:cs typeface="+mn-cs"/>
              </a:rPr>
              <a:t>1.3 </a:t>
            </a:r>
            <a:r>
              <a:rPr lang="zh-CN" altLang="en-US" dirty="0">
                <a:solidFill>
                  <a:schemeClr val="tx1"/>
                </a:solidFill>
                <a:latin typeface="方正兰亭粗黑_GBK" panose="02000000000000000000" pitchFamily="2" charset="-122"/>
                <a:ea typeface="方正兰亭粗黑_GBK" panose="02000000000000000000" pitchFamily="2" charset="-122"/>
                <a:cs typeface="+mn-cs"/>
              </a:rPr>
              <a:t>课程大纲</a:t>
            </a:r>
            <a:endParaRPr lang="en-US" altLang="zh-CN" dirty="0">
              <a:solidFill>
                <a:srgbClr val="C00000"/>
              </a:solidFill>
              <a:latin typeface="方正兰亭粗黑_GBK" panose="02000000000000000000" pitchFamily="2" charset="-122"/>
              <a:ea typeface="方正兰亭粗黑_GBK" panose="02000000000000000000" pitchFamily="2" charset="-122"/>
              <a:cs typeface="+mn-cs"/>
            </a:endParaRPr>
          </a:p>
        </p:txBody>
      </p:sp>
      <p:sp>
        <p:nvSpPr>
          <p:cNvPr id="11" name="AutoShape 6" descr="data:image/jpeg;base64,/9j/4AAQSkZJRgABAQAAAQABAAD/2wBDAAgGBgcGBQgHBwcJCQgKDBQNDAsLDBkSEw8UHRofHh0aHBwgJC4nICIsIxwcKDcpLDAxNDQ0Hyc5PTgyPC4zNDL/2wBDAQkJCQwLDBgNDRgyIRwhMjIyMjIyMjIyMjIyMjIyMjIyMjIyMjIyMjIyMjIyMjIyMjIyMjIyMjIyMjIyMjIyMjL/wAARCAEsAcE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36iiigAooooAKKKKACiiigAooooAKKKKACiiigAoopMigBaKMiigAooooAKKQsoBJOAPWmxzRzKTFIrgHBKnNAD6KKQkDrQAtFNLqBksABWbZ+ItJ1C/lsbS/hnniG51jOcD69KV0BqUUUmRjOaYC0U0Op6MKXI9aAFooyDRQAUUZHrSbh60ALRSZFLQAUUmR601mG0kGgB2R6ilyD3rJ0/V4NWsJ7i0VnEUjxlSMFmU4xUukX76hZefNZzWkm4q0Uw+YY+lK9wNGiq9xfWlmga5uYYVJwDI4UH86kSaKVA8ciupGQynINFwJKKTI9aNw9aAFoqpZ6jbX/m/Z5VfyZWifHZh1FW6LgFFITgVXgv7W4ubi3hnV5rYhZkHVCRkZ/Ci4FmijOaKACiiigAooooAD0qqLk/bmg9gatVmn/kNt/uL/AFoA06KKKYCUUUUAFFFFABRRRQAUUUUAFFFFACMyopZiAo6k9qpXOsWNndWltPOElu2KwjsxAz1pdUtI9S0q6spGKpPG0ZYHBGRjNeZXSWdv4d0i01vXbeG90q7Dq6PvZ0Vun1xUSnZ2KSuek3Ot2Npqlrp00pW5ugxiXH3sdea0Ac15Pd+LrDUfGNjqllZX2ox28DJEsMJADsepJ9q9N0u7kvtOiuZbaS2dxkwyY3L9cURldg42LZIBrhfGXjyHQ7m0hsJ4p5xOPtMCjcxTB49jnFdw5AyScADrXkHjnXPD0sbwaPaLJqKTiV5Y4MYKnJJPepqu0bjguZ2PRdL15ptH/tDVbf8As1S3CzuB8vYn3pLDxjoWp6kLCzvlmuCCQqAkfnXk2ralq2p+EDe6zqlu6Suklraqqg8Hvj2rZ+GlwbnV9eS3itoJpIY3jCcqnUdvwzWUazbSLlSsrnrm9c4zSk9q8y1SwvtK8R6Ara3f3moXV4GlUvtiEYI3YQDpj3r0zNbxnzGTjY4P4i6xBZDTbO9S4ayuHZplt2IdsDhRjqDnkVV+Es++21iBA6wpdbo0c8oCOlM+KHnQ3Gl39vcwwPalzukIOCQMHHeqXwovLl7zUt8MksVwwka7YbQX9BWPM/amvL7h6xmuQ8c+K4NC0i4jhvVj1JkBhTGTnPcdhwa60c1zvjG0tW8M6rM0ERl+zN85QZ4HHJrafwmcdyvoviGXXvDMl7NpM/8AqseUwH7/AI5257VwHhnxO2havdwy21lYWAu28yMqfOQH+AY64ruvDqyap8OdLSxvmtHNqieeqBtpX5TwfcGuOt9E1Dw1rV3cxaRFr7SMGiv5XC7Dzuzwec9ee1Yzv7rLilqevRyrLCsiZ2suRkdqzdcv72wst+n6e97Ox2iMNgL7k+lU/DWuR6pZRxzXlnNfqMzR2zfKn4Vq6jdx2FlLcyo7pGMlY13E/QVummrmfU888Gr4k1LxBqU95qbWkMN1/pFqqhwWwPlBPQYxXe6tqsWj6e15NDNMqsF2QRl2yfYV5HF4l1qLXrqLS4VsY9YvPknuUyVPQn8K63XPGS+H/DbQW2pQalq0RWN2bHBbjcQOtYxqJJmko66G14W8ZW/ia6vIYbS4gNvjJlXGc/19q6csB61wvgXw1q2jeZdX+oxyLdDzWt40x8553E46+1dswYrwfxxWsG3G7IklfQoRa5Zz6rd6erkS2iq0m4YGG6c1VTxJZvf6pBux/Z6LJIwIOQQTXmFxoVxf+N9Xi1/V3jjt4llkljAQMnYfQVlLpGrnW9RsYZHtC1r5ywwlis0Y6D1PFYOtJN6GqpR7np8nxN8NR2kU5vGYyAHylQll+o7V1VpeQ39lDdQNuhmQOhxjIIryDwt8M575bO91VkjtGUSeSoxI+em7jivYUiSCBYoUARF2qi8DA7VpTlNr3iJpJ2Rzeq61r8GsrYado0U0RAYTS3ATcO+B7Vf1y+1Ky0sSafpxvbpsARhgAD3JJ7V5x4u1vxEfFGlGOz/s2YB47eSR1fdu6se3ar9l4n8T2OrafpLT2GrPMSXaPO9VzyWYcAfh2qfaq/KP2btch+GceuTX99M94sFlFdObi027i0hHQHsOleqIwkAIrww69rOlSeIbXToPJSW+YzTRoXMIIxx+R5r03wXfaSNGt7LT9TW6cKWYvJl2Y8scHnqaKU1sFSD3MvxlY+ExqqTa5BcXErIu4LKwWNC20MVBHGeKy9f12S08RaPo3h5JXtrEiaaG0Ody9Av0wf1rJ+I+osPE2p23kvJmxjiDKM7PmD5PtxWt4XsbjRPCEOt6LYG/v7vaZxI2GCc8LUufNOyGo8sbs27fxpqH/CQ2OnX+imzjvSREzSgvwO4ArotbuNVt9O8zSbSO6uN2Nkkm0Yx1rg9SvZ9S8eeEpJ7KS1mcOzQyHJXANdt4h1+x0HTWlvZthcFYwoyzN6AVad07kuNmjh/hzD4gvd2prqEUOnS3Uks0AiBZ2PJ5xwMn17V6puGcd68V0TX/ABLonhBFtdMgt7a2Vna5uckuSc8DjnmvT/CeoXWreGbC/vYwk80e5gowD6ED3GDTpNWsFRO9zaf7teYadf6yPGvigaLZQ3DGeNZDPJsCFVx+Nd/4gvZNN8P315EQJIoWZSRnntXj1hr3iHR7a68QIlgo1IrLI0xyXI4yoB781NaaTSY6cW07Hrfh19aexdtditYroucC2JI29s571sVgeDtXutc8OW+oXkKxTS5+VAQCASARmt+to7GbWoUUUUxBRRRQAVmn/kNt/uL/AFrSrNP/ACG2/wBxf60AadFFFMBKKKKACiiigAooooAKKKKACiiigDH1zw7Y67CiXvnFY+QI5WT88GuM8L6BoNx4o1q0j0iCSCzdRFLITIQ2PmHJ7HNelEZGKpWGk2elmY2kIjM8hlkx/Ex6molG7TKT0K+pSRaFpE93bWIkEK7zFCApIHXFT6RqltrGmQ31o+6KZdwz1HqD7jpVuVUkjZXwVPBBrM0PRbDQbea308sIpZWlKltwBPUD0FPZ6CNQ/nXnUssWpeOPEFpCsSpFYCEKMAvIcn0684/CvRmGRwcVxU/w20u5e5uWubtL+eZpftUcm1gScgAdMCs6sXLRDg0jy9tCs7PwYbrUIbsapNK8VtGVbaCpHbtnNaHhJNQTxT5EFt/Zk97pzxx/LjJABDc+pBrspPCnjGyKfYPEUF5GucJexYI/EZrMn0Dx7c+ILXU3XTVuLVSkcyt8pBGOR17+lc/JJW0N+dWsVNM8H+N4tVh1aS6ia7t2KIbqUyHaeDj06mvXFDm3XzCPMwN23pnviqulwXsGnwJqFws90B+8kRNoJ9hV4jiumEOUwlLmPM9e8P8Ah+x8R6fbT2z3U995ztJcXDNsIXggE4ql8NtBub6GK/u72VbSzmcQW8bEBnB5Leo7V1d/4Gh13Wri/wBauGnXaI7WOAmPyl+ueTVL/hWrWaFNH8R6pYLnKoGDKPw4P61Lpy5+ZFqS5bM7vcOmRk1wfjjRdW1lLyWe/W10i1gaRI4z80zAZ+bpgVseHvCC6PcyXlzql5qF467TLO3AHstbt7YW+oWU1pcqXhmUq65xkGtJLmjYhOz0PEL3WGi+G+iWsdzdQvsctHCuEkO85DN2+ldvoGs6afBclvpSQtcQwbpLeeXgM3Xcx65qt4l+G5l0lbbR7+aOK3UmOxcgq7ZyTuPIJzTdJt4bqzi0abwLeWsErDznYgJx/EW4Jrn5JJ2Zo2mjm/AfiSy8P6jqH2vYv2hwqQwRF23Z7Efw+gr2WW5CWT3DLhRHv54IGM81wFx4C1bSdWmu/C1xYwwTKA0d0hYxn/ZODXZaLpt1baOlpqt4b+d8+bIy4znqAPSrpKSjysmbV7o8Mnlg1WbTrae6ktlkupXkmlGNqsQQQe/Arrda0Pw1H4XNnouoWf2pXVzJLMN0gHYmvTLrw9pN5aJa3FhBLDGAERkBCgelYzfDfwqzlzpacnOAxx+WahUGr2L9rexiaanxBvlswZdPsrNApMqYkMifmecfTrXoijg0y3torWCOCFQkUahUUdABUoGBXRGNlYxbuzzbxh4G1TWvE/2uznjWzuY0S5y2GUKcnA71peJ/D+qf2pZa5oAia9tUMbxy9JE9K7baD1pdopezTHzM87F58R9QdbdbHT9NjJw0+dxA9gSc/lXfW8csVrGk0vmyKoDPjG49zjtUmwU6nGNgbucX478HT+KIbRrOaOK4gc/M+cbTjpjvxWh4f8Iab4btiLSLN06gSTtyznH6DNdJtFIVBFHs43uLmdjg/AmianZ6p4hn1aEKbm4XaccPjdk/TkfrXSweGNGs9TGpW2nwxXWCPMQY6+1bAUCjFCgkhuTbueV+I9E8RXHjHU5tMsIpYLq0SBnlIC7T1wfXiuz8KaNdaH4XttOuJVkuIwfmHKqT2Hriug2DFGwdO1JU0ndDc21Y800m21vVviOl/q1ibaPTo2RXUfLITwCM+oNb/jqGBtE+0SagLCe2bzIZGAIZh/Dg9c11mwVDcWdvdoEuIUlQHOHUEZoUHZq4N3aZ4Jfav4g8RW1rPqlrcT6RBIC/2aLaJADzzXsnhzxDpWtWMY0yUbYlCmE/KyAcYIraS3iSPy0jVUHAUDAH4VQsvDul6dqE99aWiQ3E4xIyDGR9KiFNxY5STRB4gvtN+zrpeoSmIahugQ+px69jXmB8P+FtBvLuz1n+0b6e1UPGhBVGj4PyAHsT+let6lotjq6RLewiQRSCVOcYYdDT5tKsri5juZreOSaNSqOygkA9qc4OWpMZWOfXxdpOm6VptzFFJ/ZlwPLWeNQUhxwA3p/9aupilWaNZEIZGGQQeCKpy6Lp82nvYPaxG1cENEFAU59qtwQR20CQxKFjQBVUdgK0VxElFFFMQUUUUAFZp/5Dbf7i/wBa0qzT/wAho/7i/wBaANOiiimAlFFFABRRRQAUUE4qGS5hhYCWZEJ7MwFJtICaimqwYZByDWZrmsRaLYG4kVpJGYJDEn3pHPQCjmVrjsWL7U7TTLdp72eOCJf4nOM1i/8ACcWBXzBZakbf/nv9mOwD1PfFUVsFg/4nfiMrNe4zFbHlIfZR0J96vaT4hGpXclvLCqKVyoHOR6Vnz3Hym7a30N9bpcWsqywyDKunINZmseIl02RbW3ha8v5B+7to+v1Y/wAK+9cjaalcaNrmq+HtJi8yeSYPbIR8kIYZYn2HpWuPsvha3fa5utWn+aaZzlif6D0FDmPlGzaVNcKLjxPq5Utz9ktpCiJ7ZHLVW1m0h8MWdtrmjTSxxrIvmwtIWWVDx0PQ1kPNPf3YM0u55HAyx4BNanjOS6msrLw9p9jcXUrlHkZF+RUX/a6DmoU7jtbQ72GQSQq+PvAH86duUc/z4rj9viG7jAvNStdJgxxFAd8oHux4/KoDpegsT9r1q+uG7lp2x+lWp6XRLidsGVs8inbRjpXn9/Y6Vp2kz3+mavd2skZGxvNZg79l2t97PtXZ6TPc3Gk2k10m24eMNIvTBxTU7uwmi9tFLjNJRVgGBnNLiiimIMYooooCw3YuSccmlwKWigBAo9KXAoooAU9KbS0UhiUUtFAAKKKKYCUUtFABRRRQAUUUUCCiiigYUUUUAFFFFABRRRSEFFFFABRRRQAUUUUAFZp/5DR/3B/WtKs0/wDIaP8AuL/WmBp0UUUAJRRRQAUUYprY6UgMTxLrEmmwQW9onm3923lwR+/dj7CsRPC+k3Mvk6xePd6k4yzs5GD7DtTknWbxfrWoS8jTYEghz0ViMt+PSsCS6le5NwW/elt273rnnM0ijV064vfCHiCHSr+d5tLvCVtpnOTG/ZSfQ1ctZU1XWrrW7kk2WnlorUN0Ljhnx+lQanfaf4h8NSWt7IYrlcMCByGHQislb949Dj0qNQsK8Fh1bvzUuaSsUo3DUtQm1KfzJWOz+Fc9BVG21CW11MLENkqgOjHo1PzxmmbAXV8cjoax5m9SrFxb+ZdXn1OHCXEyhXYDqB0qGWSSeVpZn3yMckmmUpBHUUczCwdCCOtTfb7xU2C5kC+m6oarTM6XcQCs0bghj6HtRcLElzO6sspDyZbaxPNXpkg0vyPtyyS3dx/x72MX3pPc+g96itJlt7uKZlLqjAketb95qfh/U50nvdPMkqJsVyOVHXAIq4JPqKWha0rw3JPcRahrJSSZBmG1T/VQfh3PvXWL0riLOCOV/wDin9Wntphz9muCXQj056VuaLrMl69zZ3kIgv7UgSqpyrA9GX2NdEbGTNyiiitRC0UUUwCiiigAooooAKKKKACiiigAooooAKKKKACiiigAooooAKKKKYBRRRQAUUUUAFFFFABRRRSAKKKKACiiigAooooAKzT/AMhs/wC4v9a0qzT/AMhtv9xf60AadFFFAhKa5wpNOrL8RJdSeHr9LIE3LQsqAdcmk9gMg6tquuXMiaKsUVnExRrucZ3sOoUf1qQ2Xii3Uump21yR/wAs5IdoP4is/R9f0aTRrbTDe/2fPHGIzFIfLYEdevWi70u9VTPYakbiIDJ/eZP6VhKRoomWZbq2XXE1C3NvcXlwkiKDkMAoBINZ/UUss8txJvldnbHVjTa5nK+hrFBijpRQaRTRFJMkLJvOA5wD2zU1QzwrcQPDJ91x+XpTowyRqjMWIGCx70IkcwO0gHBIxmoLGaWS32zA+YhKkn+LHerPXrSjhcCgdhCKawziqX9rQjUHs5f3cgxt3HAbPpV7/wDVQOw2KWEXKxyMM/eZc87a2X1i0OqR6dpuhwzlo96PK+zce4rnYNKg1XxVZ27tIrtE4LRNhlHYn8c1tR+HLq08W6dZ3F6jR4M8Uojwzleqn3xWkF1InY3orTxTPGEij07TIj3QGRwP5ZrW0XQY9IE0jSPcXc7BpriT7zkdPoK11HyinV1qKRg2JRRRVALRRRTAKKKKACiiigAooooAKKKKACiiigAooooAKKKKACiiigAooopgFFFFABRRRQAUUUUAFFFFABRRRQAUUUUAFFFFABWaf+Q23+4v9a0qzT/yG2/3F/rQBp0UUUhCUhHFLUNxcR29tJPIwWNFLMT2ApN2A5rxfPp0FqkMmnW97f3LbLeJ4wSzep9hWTpelWPgy0eR2Mup3KkyKGOxc/whegFNsLhpftHiu8TNxdEpYRt/yzi6Aj3PWsa7unG+4mO+RiNxJrlnLc1igZtzk4xnnHpVS7eSGW3lXJXftZR796ucHB9RmmsAawNEGcmlqtfzm0sZp15KISBRYXQu7OObHJHK9wfSkWWcVnrqiLdXEUsUkaROAZcZTnpzWhitHwVCk2sazbyorRMkZKsMg/gaqKuyXpqZiSI4yjqy+qnIp/8AKujvvh5p0sjS6bcXGnu3JWJsof8AgJrPPgTW92P7ehCf3vs3zD9ar2chKS6mboVjbap4rmtrqBJ4Ta/vFZc45457Gugb4dWYc/Z9T1GGL/nmJcgfia2fD3hy18PwOsTtNcScy3En3nP+Fad5eW+n2kt1dSrHDGu5mY8AVcaatqRKeuhlaR4c03w8ryxsxkYDfcTvliPTJ6Cq/i8+RZWWrxdbG4WQlf7h4b9Kw7Zb3x9ei6uRJb+HomzFCMqbkj+Jv9n2rtbmwin0yWyKDynjMYXsBjGKtLTQT1epbinSWFJEOVYAg+oNTbuM15ro2s6rHpkljJfWenxaZIbeWecbnYjpgcdq17TWtSsZ7Ca7vEvtOv5fJSUw+U0bEfLx3BNaRqJkOLR2dFFFaCFooopgFFFFABRRRQAUUUUAFFFFABRRRQAUUUUAFFFFABRRRQAUUUjHHamAtJuwcVUvdStdPgM11MkUY7s2KwZvE11d4GlWJKt/y3uDtX6gdTQk3sRKaitTqN4zjFMluYYf9bKif7zAVwV1eXiajHHq2qXX2Z4yxSzQoM5+6COf1oh1DRIL5VvdJ8m2kQlbm7Jcsw7EHOM0OMkNTi+p2h1nTR1v7b/v6v8AjSrq1g+Nl5btn0lFcimu6azb08NubPoJvIXJ99vXFY82lW+t6+97Zie0sREqlDEFEjeykcCklNu1gc4JXbPT1mR1BRgwPcHNO3D6Vw66NaRjMBmt2H8UEpX9OlWI5tcsyBBfR3cY6R3SYP8A30P8K1dKSMViYN2R2VFc5a+KoFlEOpQPZTEgAvyh+jV0CSLIgZWBU9CDwayem5umnsPooooGFFFFMArNP/Ibb/cX+taVZp/5Dbf7i/1oA06KKKQhK5XxzPJ/ZMGnxsVa/uEgyP7pPP6V1Ncl41kEEui3kg/cQXqmVuygjGf1qKnwjW5neJcW9xa2UYCwwQhVQdBXO3SxPblJmARuMk4rc8aXFtDdRXYuEdJECqqEMzY9BXI6ppl/JLps18DAlxMTFbnqEUfeb3PpXHPc6IWsaoO1VUdAMVnJqUjawYtn+h7jCsnrIACR+Rqxe3AtbSSTHznhB6k8AV1un+DYJ/BsGnXGY7gnzzKp5WQ85/p+FKMXLYLnHasGktVtEB865kWJR9T1x9K6rWfCE8ax32j7ROsQWa3P3ZcDqPRqqabaeHtB1X7Tq3iCK7vY8hFbCiP8PWupi8ZeHpZkhTVbZpHO1VD9TVxprqJyfQ88F5KjeVNY3cc2cbDCf512PgbSLqzhutQvojFPdsNsZ6og6Z9660beuB9cUuBmqjTsyXJvQWjaPU0tFakjduO5qvfafa6lbG2vIVmhY5KN0NWjSUARxQxwxrHGoVEGFUDAAqSopp44FDSyKinjLMBzUisHUMpyD0PrS8gPMvGGjWtt4tjuXs/tC6nGUjDPtEc69Gzn0P6VoWpfWL7SNEjmFzHpzLcX1yvK71HyoD3OTWt4+0w6l4WuNiFprbE8eDg8df0zWl4WgsYtBtJNPhSGGWNXIUdSRzk9zmpjH3gb0NuiigV0EC0UUUwCiiigAooooAKKKKACiiigAooooAKKKKACiiigAoopCeKAEZtozXP6l4iKztZaeiT3Q4Zv4Iv9739hUOsavLd3DabpzlQpxcXK/wDLMf3V/wBr+VV4LeCzgEUahEHUk9fcn1rSFNy1OatX5NI6sgj0/fcfa76Rru67SSdF9lXoBV0ZPA5rFm1553MOlWhnYcGaQ7Yl/HvUDjxBKm031pEGPzGKI7gPYk1UsVSpO25yShOfxM6IKfQ/jSPsAG8LgdN+MD86wI9LwmHv7yR+7NKaVtJtGwZVeY/7cjH+tYyzCF9hqjbdmy1zbD/ltEP+Bim/a7X/AJ+Iv++x/jWONJ0//n0i/EZo/sjTv+fOH/vmo/tDsivZR7m2lxA/3Jo2+jCpvx4Nc42iac/H2SMf7oxTP7PvrJi2l6i0an/lhOu9M/XqKuGYpu0kS6EejOjkjSVCkiK6HgqwyDVSCG90dzLpUm6HOXtJWyp/3T1B/MVQstduBfR2Oq2Yt5peIpYm3Ruf6Vud6606dZaApSos1tK1q31SElAY5k4khfhkP+e9aWeK4y5sTJIlzayGG9j+7KD1H91vUVtaNrX9oxvDKnlXkPyyxZ/Ue1c86biztpVVM2qKB0oqTYKzT/yG2/3F/rWlWaf+Q23+4v8AWgDTooopCEqC6tLe9tnt7mJZYXGGRhkEVPRQ0MwrDwjoWnT+fb6fEso6M2W2/TPSsP4gaZeTDT9QtLdp1tHfzY0+9tYdRXbSMqIWYgAckk9KwLjXku/Mh061nvSPkZ0wsYPpuP8ASspxi0NPU4/wxoVzr2pQardwNBp1uS0ML/elbsSPQV6WFAGAKyfDNhc6ZoUFpd7PNjzwhyACSR+la9QopbF3uUJND0qWQySadbM7dWMYJNMHh/RwwYaZaggggiIcGtKqF5rWnWF5DaXV5FFPN/q0ZsFqLBdl7AA4FLRRVIBaKSg9KBCmkqlNqltb38VnKWSSYfuyw+Vj6A+tXBQB5x8Xba7l0yylt1kaNJCHWME8kcHiuy8MRTw+G9Ojuc+csC7geoOK0Lp44rdpJF3KvOMZrkB4rnnv1ighZU3shLD7uOf61NrO5aTktDtJEWRGRhlWBDD2rB8Ig29reafndHZ3Txxn/Z64/WrA1eOPR5b+6OxIQSx6A/5/rUfhS3mj0v7TcIVmu5GncemTx+mPyq1uZtaHQ0UUVqQFFFFABRRRQMKKKKACiiigAooooAKKKKACiiigAooooAQniue8RapPF5enWLD7ZcjluoiTux/pWze3UVjaSXMxxHGpZq5GxSWRpb+5H+kXR3MD/Cn8Cj6CqhFzlYxrVFCJYtbWKwtlijOEXOWJ79yaxLiZtfkZFZk0yM444M7D/wBlq34ka5/saRbaORy5CyCMZbZ/Fj8KrafeWc8YitiyiMAeWyFSo+hqcbUcFyo5KWq5mWliSNVVFCqowAo4FSUuKQ15Ldy9wo60UUAJilxRRQAYFFFNlkSGJ5ZGCxoMsT2FMdrmJqiXNvq0GqIiXNtbjJtySCPVh6kV1NrcxXtrHcwnMci7lrnIzqGvRYtF+y6e4INw5y7j/ZHYV0NlaRWVnFbQg+XGuBmvWwCmk77GddppJ7k4qpewSqyXtm2y8g+7xxIvdT7Vcor0JxUlYwpzcXdGxpmpR6lYxXMWQHGGU9VI6g/SrwOa5GwlXSNaUHi1v22n0WXt+f8AOuurgkrOzPUhJSSaHVmn/kNt/uL/AFrSrNP/ACG2/wBxf60jQ06KKKQhKQ9DS0h6UxnM6y76nrcGiJKUgMZnuSDglc4C/Qms/Wtb1HRIimnaNGLaN1iV5n2hmPACqOo96ua9b3+n6zFrljatdoIjDcQKfmKZyCvuKz7/AMU+HdWsWtb+2vmz/wAsmtJNwPtgda55XKSOm0ia5lsl+2m3+1D/AFiwNlV9q0M155p+vx6K1uLPw9c2WkzzbJbq5+Ulj0OCc/nXfoxZc/rST7jsSdq8v8deEtW1jxfYXdnDvtztVpAf9Xg5Jr0O81G3sQDM4GenNR22r2t06qpxu6E96bVyldal2JSsaqewxT6MiimSFB6UUUwOb1zTtT1a/tbdUgj0+KVZmmLEyZB6AV0Y6UcGjIHek0AkiLIjI4ypHNZFzpmnWcMlxO/lRINzFm4xUet+KrDRj5RLXN4/CWsA3SMfoOn41kwaDq3iWZLvxFiGzBDRafE3H1kPc+1S/Id2gs438X3cUohMPh+1bMakYN047kf3RXbKAFAAwB0pIoUgiSOJAiKMAKMAU+tkrIhu4ZozRRTELRRRTAKKKKACiiigAooooAKKKKACiiigAooooAKQ0tIehoA5jxPOLi4stLBBEzedNz/AvT8zig4OSBgZ6elVEYXmv6nddVjdbWM+gQZP6k1LdXMVlaSXEv3EGT6muqjaMeZnm4ifNPlI72+hsIg0hJduI41GWc+gFZ1us0jtc3OBO4xtHRB6VFYxyXEjX94M3D/6tT0jTsB71exivMxWI9pK3QqEVFAKKWkPHU4z61x2LCiijPGaBWYUUUUAFIyh1KsAVPBBpaBQCuc7dwtoN5bT6eLhIHk/fpGC8ar3O3t17V1NnqdjqClrW6jkx1AOCPqDVG7vbaxjWS5mESk4B7k+grJuETVnDWukzyOPu3DKYgPx6124StOLsth1IKa94688UVnaLbXtppqQ38olmUnDA5wM8DNaNe3F3SZxySTsitqNoL2ykgzh2GY2H8LjkGt3Q7/+0tKguD/rCNsi/wB1hwRWXn5gfSl8NSeVqOoWXRd4nQezdf1FcmIhqpI6sJNaxOnrNP8AyG2/3F/rWlWaf+Q0f9xf61zneadFFFAhKKKKYwKgjFMMS5ztGfXFPpOamwjP1rSodY0yexuB+7lXGR1U9iK5rQdel066Xw/rrCO/jGIJm4W5TsQfX2rtSKzNZ0Ow1y1FvfW6yoOVPQofUHsaicL6opPoYviTw+2sTRMCSikHAbB6Ef1qbRdBNhBEkjE+UMKCaz/7D8TaISNJ1KO9t/4YLwfMB6bqX/hI/EdmCL3wxO+P4raQMDWVrGqlpY29e1mDQtKkupMlxxGg6s3p/X8KsaXJPJp8ElxKkkroGZk+7z6VyEnjy3uQ0c3h/UXKkqymEHae4rI0fxNq2kTva2uj31zpxO6BJhteL/Zz6U0yWrbnqnB701mCgliAB1JNcDJ4h8WXuRBZ2lih7yNvYfhWYohvDL/wleu3YkTJ+zpmONx/s4605c1tEI6/VPG2i6ZK0BuBcXQ6QQDe2fQ9hXL6nrviHVrdpAg0mxyA2DmYpnk+1Gg6fbWVg1wlqkAlkeRQR8wTJIyfpVy3kOpaQ0jqMTowAP8Ad6CtoUW1dickdRoXhrTdHiEtrH5k0gBa4kO53981uDgVheDL03/hWykY5dFMbH3Ukf0reFJJLYl+YtFFFUAUUUUAFFFFABRRRQAUUUUAFFFFABRRRQAUUUUAFFFFABSOQqMx6AZpagvjtsLkjqImP6GgDjtEBOmLKes0jyn3JY1Q13/SdS0+xOdjEzOPUKOP1NaWlHGk2gHH7lf15qlrNjctcQalZgPPACrRf31PUD3repGXsfdPLi17Z3LGR2+lBqtZXsN/CZISflOGVuqn0NWTgDJ4A7mvDle+pu1qGeKz72a5k1C30+0kRHlUu8hXO1RTBqdxds/9m6fLcopx5xIVCfqetXtI024hnmvb90a6lG3an3Y1HYV04fDynJXWhLkoK9zNfw3qn2ozrrsmQBgeWME/TpUmmXN9Jc3dreeU5t2C+bED8xIz0ro8cYrLvPDtheXTXLefHI4+byZSgb64rvrYNSXuEwxHNpIkOR/C35UwyxKcGVAfTcKrf8Inp54aS8b2a5asvWtM07TLqyC2rxWxy8kqqzkkdAfSuKpg5wV2aRlFu1zoAQRkHNFZMfiHTC4QSuoPQtGQB+NaM9zFa27TyuFjUZ3f4VyuLWjCzuQalYtewL5UnlzxNvifHRh/SrmjamdT09ZmTbKhaOVR2cdazY4dT1pGMebGxYcSMP3jj2HatjTtPh06zFvAG25LEk5LE9Sa9LBUpp3ZnWlFRsx9ldfa4S5hkhw5TbIME4PWrNJ6c5pc16y2OWQYqGxbyfFlvjpNbsn5HNTVWHy+JNII6lpFP021hX+Bm2G/iI7Cs4/8ho/7g/rWjWcf+Q0f9xf61wnqmnRRRTEJRRRTGFFFFABSYpaKQCYppAXkU+kYZFAjzXSHMsmpSMOTeyfzq9FOlwpZSCVJVhnkEdQaztF+WXVI+6X0tR3cUmmXx1G3QvbyAC5iHbH8Y9/WumnK1O4SV5WJNRnm0y6ivy2+1b93Mnf2ZR/StKOS3vYFlQRyoRwxG7H+FHhe1i167OrykSW0ZKWqHpnuxHr2rUv/AAjZTTPc2c81hM2dxhOFY+6nj8qwlWtJ9h8vQ5zVg920Gj2+4T3ZCtj+CPufbirt5oF9odg8tvfxzWsCElZ0+ZQB2IqbwLaRtZXGpTM09/JNJFLI/UBGIC+3FP8AF2pJcrHoVs4aacgzbTnZGDk59M1i6rk7ou1iv8LZiNDvbV23PFdMfwYBv613g6V5/wCCSLbxbr9rjCuIplHtjH9K9AHSnDYmfxC0UUVoIKKKKACiiigAooooAKKKKACiiigAooooAKKKKACiiigAqG7UvZzoOrRsP0qag9DQBxGjnOkWh/6ZgH8OKvjrVDTF8qK6ted1tdSR4PpnIP61amcxwSP02qT+ldkX+7ueRUVqjMWyMb3N/PEgCyT9fUgYNWJwHt5FJwCp5/Cq2jj/AIlVue7jefqTzVWY3OtzSWdi/lWqNsuLk9/VV9/evCs6lR8p1bamn4cbzPD9odoAVSoAHocZ/GtaorW3itLWO3hXbHGNqipa9+lDlgkzjm05NhRRRVklTUhftZMNOZFuONpYdqbpEeoR2CDU2ja6ydxQADHaro45pc1PJ71yubSyIL+BbuwntioPmIV5HtXHmcS6Fp8km3dBcqjoxzkq2Mf1rtq53T/DyJrd/eXUe5fPD2yE/KnHJA9c1zV8PzyTRrSqJL3joyRjd2AyfpXN6Frs+raxfp8htE4jKr905xjP4V0fX+dRw28NupEMSIDyQq4ya3cZXVjL2iad0SUUUVsZi1WjG/xRpaj+ESP+G3H9as0zSY/O8UvJ/Bb2238WP+ArCu/dOnCq8zqqzj/yGj/uL/WtLFZp/wCQ0f8AcX+tcJ6hp0UUUxCUUUUxhRRRQAUUUUAFFFFJiZ5rbRi28Sa5B/08CQD2IrSGDWf4yebQ/ES6hbQJP9ui8oxs+3DLzu/Kudl8Ra3JkJHZQZ9MtRHEwhHlZXs3J3R0B0uSynNzo129jMeWQDdG/wBV/qKkuNa8WrEQbjSEGP8AWMrA/XGcVyb3mqzqfO1SUZ7QoEH59aozW0AiM15LPNt6mWQtXPOvTeyNFTaL0V1a6cJYZNc1OC4lYyXDWhWSN2JySFHIrT0+8toLV/7OuLNpm5LXJeJ392Jzn86xo1iCgxIioRxtHanMofhgCPeudVrPQ05O513hqG9sNcuNX1FPME0Cx5tBvQYJ9Dk/Wu0i8QaZIQv2uNG/uyZU/rXkWlvax+JNOgkfbHNIYnVJCp5HB4969Nl8NbkxBqNyF7JOFmX/AMeGf1ropzbRjNJM3450lUNG6uD3U5FS1xzeHL2L5o4LOQj+K3d7dv0JH6U0vrNjg+bqMS553qlyv5jDVtzEHZ0lclH4nvI22ymymPoS1u35NkfrWhF4kBGZrG5Qf3kAkX81p86HY3qKyovEGmytt+1ojeknyn9a0YpUkXcjhx6g5pqSYiSijNFMAooooAKKKKACiiigAooooAKKKKACg9DRQehoA4+/Q2PiiQH/AFd9Crqf9tOD+mPyp1zE09rLEv3nQqPqRV7xNZvPYLdQruntH85PfHVfxFUoZkuIEnibKOAy/jXRSlePKediocs1JHLpeGHw9IB8lxbL5LJ3D9B+f9KvS6JcPo9hY29ybfy3V53H3n7nmqHiq1Ftf2l6ARFcOkU4H94MCp/nXTFZWuUdZAIQhyh7nsc1hh8PyzdypzUYpon+nSikGe5zS16Jx7hRRRQAUUUUAFFFFABRRRQKwUUUUwsBIHX0zUvhGJ5LO41CQYN3KWX/AHBwKzNTd5Eisbdj9ou28pSP4R/E34CuvtLeO1tooIl2pGoVQPQVx15pux34SFlcsVmn/kNn/cX+taVZp/5DZ/3F/rXOdpp0UUUCEooopjCiiigAooooAKKKQ0hM8w8fzmXxPaW/aK3LY92OK5l3RerqMepr1fVvCWlazefaryF2l27cq5Xiuf1bwvomm6toqw2EYWa5ZHDAkN8hwOTXHVpO9zeE7aHBm+twFxKGLHACgkk+lXLCwudT1Kzh+wXXkPOvmO0RA2jrXa+LtPtdP0uzvLW3jiNreQv8iAcbsH+ddpHjHH1qYUbvUcqnY8lv/CWr6XbXEzS20NokuEflmKluOO3WtWf4eRx6bcXNxqlzPIsTMFjAjTpmuu8X2/2rwpqMYHIhLj6jn+lN/tS0Xw1DeXMgEMkC5xyTuHQevWtPZRuQ5uxB4W0fSV0azvLaxhV5Y1cvtyc/jXSAcVyHgrWrNdFtdNmm8m6i3KI5flYjccYz7EV2A6VtBJKxk3dgKKWirC5BNbwzriWJHHo65rNk8OaZK25LYwMf4oWKH9K2aKLDuc/N4ckIxFqUu3+7cRrMP1Gf1qhJ4fvoCTHaWso/v20727/lyP1rr6KXKgucaLnVbPrLqcKjtPAlwv8A30uDUsPiS7DbT9guD3CytC//AHyw/rXVkVBNZW9yCJ4I5Af7yA/zos7Bcy4vESBc3Njdw/7QTzF/Natwa7ptwdqXcYb+6x2n9ahk8N6e53RxvA396Fyn8qqz+HZ8ERagZB6XUKyj8+DRdgb6yI4yjKw9Qc07IrkG0TULY71sreQ/3rO4aFvybI/WmfatQssBrjUbbHUXVsJ0/wC+kxQpAdlmlrlIPEV4cD/QLv8A64zGJv8Avl/8avL4jRRm40+9gx1Yx71/NSafMBu0Vm2uvaXd/wCqvYt391mwfyNaCyIwyrqR7HNO6AdRSEigEUALRSZozRcBGAKkHoRXGG2Oi6rLYsP9FuD5tq3ZSfvR/wBRXaVQ1XTodTs3glBB6o46o3YinGTi7mdSmpqxzmo2SahZtbPwCQc4zjBzVhRhcenFVLSeZJ2sL0BbyLrjpIv95fX39KuivQg1LVHlTi4vlYCilpKtkIKKKKQwooooAKKKKBBRRRQMKR3VEZ3IVVGST2FLiqMNvJr975CkjTYmzM4P+uI6IPb1NRUqKKNKdNzZe8O2zXd1Jq86YDjZbIeqp6/U11FMRAiKqgBQMADtTxXnt3PUjHlSQtZp/wCQ2f8AcX+taVZp/wCQ2f8AcX+tBZp0UUUCEooopjCiiigAooooAKKKKACuT8ZzxQNotxJIqLFqEZLE4wDnP6V1THAJryrUtWW81H7bdTM8yymKPTxCxKJnG7p171nPYEaXjDxDHfaRqVhp8H2pRFl51cbUbqMep4rtdHuBdaVZzg582BHz9QK4O203WtXRobXTlsbaRSGmuhhjnuFH9a7rRNMOj6Ra2HnGXyIwm88E1MVrcE21qXLmITW0kTAEOpXB9xXk8WnXGkxwwXuk6k0sJwsiAuhweCADXrtJj3qmrsDx3U72O9aGGTR9UZVkyXS2Icdfun64r0zwz9vPh+0OoqVudnzBuuO2ffGM1qleaUdKSg07holYcOlFFFWIKKKKACiiimAUUUUAFIRS0UAIBSFcjtmnUUWGU7jTbS7XE9rDJ7soNUG8M2SkNbma3b1hmKj8ulbdFJpAc3ceHLpxxeRTj0uoFbP4jmqD6Lf2uWFgp97G6aM/98tx+tdkeKw/E+qtp2lN9nG67nIht07l24z9B1rOo1CLk9kNK5z8WuyRbyuo3sIQlW+12vmICOo3JWla+IbxxmMaffqf+fa52t+TD+tWNP09dP06OzyJCq/MTzuY9TWNHBaaTqSWOoQRPp9ycW8rqP3TH+An0PavKoZkqlTkZo4aG+viOONAbyyvbbP8TRb1/NcirtvremXR2w3sJb+6WwfyPNUR4dtVObWe5tvQRSnaPwOaiuNAvGBxc21yv926gBJ/4EMGvXV7GR0CurjKsCPY0vB4rjTpV5a5I011BPDWF0Rj/gLUv9pXVm219Ru4AOi39oSP++l4ouBu6vo0OpwjkxXEfMUyfeQ/1Fc/Fcy2lx9h1JfKuh91/wCCYeqn19q0bfW75gCI7G9HrbXIU/k3+NLfalYXtsYNW027hiPUyw7lB9Qy5rWFVwdzKpSU1qRZFLispZGtVJ0+7i1O2Bz5e8LMg9s43VctdTs7sbUkCSjhoZAVcH6GuuNeMjz6lCcGWKKUkDuKqXV1MlzBaWkCz3U2dqs+FUDqSRVucV1M4wlLZFrpR2z2rNfU7qAmO50a+W47LGm9GPs3+NXrbw9e3lt5+oXckFw4ykUDYEXpn1NZyrxWxrHDzkSDnpzVW71KysSBc3McbHsTz+VKuieIZcQTXVrDCDgzxAmRh9DwDWi3hrTodKuLVVAadCslw/Lk+uTWbxPZGkcK/tFccqGBBBGQQetJIyxIXdlVQMlmPArAOmRMDbDVr3U7oAKkdl8qRgcAsRx+tbeleFrp44n1y6+1Mn3YF4Qem7+8aPrPkP6o11ILeG48QEpBvi00cPP91pvZPQeprrLW1hs7eOCCNY40G0KvQCpEjVECqoVRwAB0p9Yyk5O7OqEFBWQtLRRUmgVmn/kNn/cX+taVZp/5DZ/3F/rQM06KKKBCUUUUxhRRRQAUUUUAFFFFABio/JXduAXPripKKQDAmDnvTsUtFABijFFFKwBijFFFFgCiiimAUUUUAFFFFABRRRQAUUUUAFFFFABRRRTAa5wM1xUMi654nmvjg2mn5hhJ6M/8Tf0rb8V6qdJ0C4nTPnPiGEDqZGOF/WqOj6aNO0aCybDMF/eH+8x5Jrxc3xHLD2a3ZtSWtzCOsvY6yTcaram1SViF37iyEccDuDVnSDBrmivYXhmmcg+Y7xMvUnGCe4q7pmkJa3d3OYoEEjYiVFHC/wCNWora7j1SWb7SXtpFB8puqt7V4EppK63N7EHh3VJ7S8bQ9TlBuYxm2lJ/18fTr/eHcV1uciuT1jSRqcCmKTybqFhJDMvVWHT8PWrvhrXTq1u8VzGIb+3Pl3EXoexHsa+jy7GqrTSluc9SDWpvFcik2gjB6elPor1TIz59F065yZbOFmP8WwA/mKqnw9FHza3l3bH/AGJSR+RzW1SYosBzdxod4QQ0lneD0uIAGP8AwIVi3fhpJsm50SYkf8tLK65X6A4Nd9ijbU8vYDyq+0SGW0Fs2v6jaJuBVL+A4BH+0P8AGrmi2WpaPKbmzttP1RtuwSQ3RU7T7HIzXo5jVl2sAwPYjNZ8/h/S7ht0llFu7Mq7T+YpOLHGy6GAfFuoQttu/D1zbY/id/l/MDFWYPEt3eHFtbWRY9nvVyPwAzV7/hH/ACjm01G8hPYNJvX8jVK50K+kBEken3o7mWDYx/EUrMNCyI9fuRzPZWyn/nmpc4/GnL4dSdg+oXlzeMP4Xban/fI4rH+w3NoTjTr+3UfxWdzvUf8AASadHrE0J41gxkcbL+2Kf+PDijYR1cNpBbxiKCJIox0VF2ipxwKwbfV9SaMMLW1vE/vWtwD+hqX/AISS2j4u7a7tT3MsDEfmM00xWNmlqhbaxp94cW97byH0WQZ/LrV4HIGKq4C0UUUwCs0/8hs/7i/1rSrNP/IbP+4v9aBmnRRRQISiiimMKKKKACiiigAooooAKKKKACiiigAooooAKKKKACiiigAooooAKKKKACiiigAooooAKKKKACmscDPvTqoaxqEel6Tc3sp+WFC2PU9h+NTJ2VwW5zGqTDWPGEFp96300edJ6GU/dH4Vp390lpZyTPNHAf4Xk5AJ6VneGbKS3003NyP9KvGM8pPUFuQPwFW9cukstHurlwG8tCQCM/N/D+OcV8bjK/t6/odcVZHLaNrF0dR1KOG8kv5OHjXyysQyM9e1W9C8W3OqQXEstmjeUF2pCTlie/Pb3rGsru1l1j7TfSyrcJaxgwysYg8gyDnsetGiae1tDfRTXenpFcQbdwlDANk8H6CnKnFplnaaNqcmq28s0lsYNkrRgFs5wcHmqWtWdzZXaa7poJuoABNEv/LeL0+o7U/wvaWtlpxtrLUTeRI3HIOw9+a3fp1rGNR0Kt4iauWtL1KHVbCG8t2DRSDI9j3B9xV+uFV38K60J4+NHvXxKo6Qyn+IegNdtG4fBBBBGQRX1uExKrw5upyTjZklFFFdhIUUUUAFFFFABSYB7UtFIBCoPrTWiRxh1DD0IzT6KLAZc/h7Sp23myjR/wC/H8h/MYqudBlhP+iarex+iyMJF/8AHq3KMA9aXKgOUvNF1C4R0ni0y63DAd4trA+ua29FspNO0i2tJZTK8SAM5PU1fIFAoSsAtFFFMArNP/IbP+4v9a0qzT/yGz/uL/WgDTooooEJRRRTGFFFFABRRRQAUUUUAFFFFABRRRQAUUUUAFFFFABRRRQAUUUUAFFFFABRRRQAUUUUAFFFFACHpXM+MNL1PVrK2gsFikVLhZZY5G2q4XkD88flXT0VE4qSswTs7nFD/hMBx/ZmnH6XDD+lRy2/i24XZLpellfR5Sw/lXc0Vwf2ZQ7GntpHCSaX4pvU23NpozD0kBaqI8Fasz7jZaAh9RAxr0mitFl9FdA9tI4e38O+J7eHyoNQ0u3T+7FaYAqYeHvFT/f8Q26/7loP612NFH9n0P5Re1l3OIuvB+uXttJb3PiVpI5FKlRaoAa6fRNPk0vSrayluHuHhTYZWHLVoClrelQhS+BWE5N7hRRRW5IUUUUAFFFFABRRRQAUUUUAFFFFABRRRQAUUUUAFZp/5Dbf7i/1rSrNP/Ibb/cX+tAGnRRRSEYt3Y38sxaK6kVewVqrf2dqn/P7N/31XR0UAc7/AGdqn/P7N/31R/Z2qf8AP7N/31XQ0UAc9/Z2qf8AP7N/31R/Z2qf8/s3/fVdDRQBz39nap/z+zf99Uf2dqn/AD+zf99V0NFAHPf2dqn/AD+y/wDfVH9nap/z+zf99V0NFAHPf2dqn/P7N/31R/Z2qf8AP7N/31XQ0UAc7/Z+qf8AP5L/AN9Uf2fqf/P5N/31XRUUAc7/AGdqn/P7N/31R/Z2p/8AP7L/AN9GuiooA53+zdS/5/Jf++jR/Zupf8/kv/fRroqKAOd/s3Uv+fyX/vo0f2bqX/P5L/30a6KigDnf7N1L/n8l/wC+jR/Zupf8/kv/AH0a6KigDnf7N1L/AJ/Jf++jR/Zupf8AP5L/AN9GuiooA53+zdS/5/Jf++jR/Zupf8/kv/fRroqKAOd/s3Uv+fyX/vo0f2bqX/P5L/30a6KigDnf7N1L/n8l/wC+jR/Zupf8/kv/AH0a6KigDnf7N1L/AJ/Jf++jR/Zupf8AP5L/AN9GuiooA53+zdS/5/Jf++jR/Zupf8/kv/fRroqKAOd/s3Uv+fyX/vo0f2bqX/P5L/30a6KigDnf7N1L/n8l/wC+jR/Zupf8/kv/AH0a6KigDnf7N1L/AJ/Jf++jR/Zupf8AP5L/AN9GuiooA53+zdS/5/Jf++jR/Zupf8/kv/fRroqKAOd/s3Uv+fyX/vo0f2bqX/P5L/30a6KigDnf7N1L/n8l/wC+jR/Zupf8/kv/AH0a6KigDnf7N1L/AJ/Jf++jR/Zupf8AP5L/AN9GuiooA53+zdS/5/Jf++jR/Zupf8/kv/fRroqKAOd/s3Uv+fyX/vo0f2bqX/P5L/30a6KigDnf7N1L/n8l/wC+jR/Zupf8/kv/AH0a6KigDnf7N1P/AJ/Jf++jV3TbCeGYyTyM7epNatLigBMn0opaKAP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2" name="矩形 1"/>
          <p:cNvSpPr/>
          <p:nvPr/>
        </p:nvSpPr>
        <p:spPr>
          <a:xfrm>
            <a:off x="307975" y="1041023"/>
            <a:ext cx="9245066" cy="52168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第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讲、复数与物理量的数学表示</a:t>
            </a:r>
          </a:p>
          <a:p>
            <a:r>
              <a:rPr lang="en-US" altLang="zh-CN" b="1" dirty="0"/>
              <a:t>Lecture 1. Complex Numbers Review and Mathematical</a:t>
            </a:r>
          </a:p>
          <a:p>
            <a:r>
              <a:rPr lang="en-US" altLang="zh-CN" b="1" dirty="0"/>
              <a:t>Representation of Physical Quantities</a:t>
            </a:r>
            <a:endParaRPr lang="zh-CN" altLang="en-US" sz="24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endParaRPr lang="en-US" altLang="zh-CN" sz="27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第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2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讲、一些特殊的函数以及冲激函数</a:t>
            </a:r>
            <a:endParaRPr lang="en-US" altLang="zh-CN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en-US" altLang="zh-CN" b="1" dirty="0"/>
              <a:t>Lecture 2. Special Functions and The Impulse Function</a:t>
            </a:r>
            <a:endParaRPr lang="en-US" altLang="zh-CN" sz="24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endParaRPr lang="zh-CN" altLang="en-US" sz="24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第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3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讲、谐波分析与傅立叶级数</a:t>
            </a:r>
          </a:p>
          <a:p>
            <a:r>
              <a:rPr lang="en-US" altLang="zh-CN" b="1" dirty="0"/>
              <a:t>Lecture 3. Harmonic Analysis and the Fourier Series</a:t>
            </a:r>
            <a:endParaRPr lang="en-US" altLang="zh-CN" sz="24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endParaRPr lang="en-US" altLang="zh-CN" sz="27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第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4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讲、算子与线性位移不变系统</a:t>
            </a:r>
            <a:endParaRPr lang="en-US" altLang="zh-CN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en-US" altLang="zh-CN" b="1" dirty="0"/>
              <a:t>Lecture 4. Operators and Linear, Shift-Invariant Systems</a:t>
            </a:r>
          </a:p>
          <a:p>
            <a:pPr lvl="0"/>
            <a:endParaRPr lang="en-US" altLang="zh-CN" sz="2700" b="1" dirty="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lvl="0"/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第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5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讲、</a:t>
            </a:r>
            <a:r>
              <a:rPr lang="zh-CN" altLang="en-US" sz="24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卷积与相关</a:t>
            </a:r>
            <a:endParaRPr lang="en-US" altLang="zh-CN" sz="2400" b="1" dirty="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lvl="0"/>
            <a:r>
              <a:rPr lang="en-US" altLang="zh-CN" b="1" dirty="0"/>
              <a:t>Lecture 5. Convolution and Correlation</a:t>
            </a:r>
            <a:endParaRPr lang="en-US" altLang="zh-CN" b="1" dirty="0">
              <a:solidFill>
                <a:prstClr val="black"/>
              </a:solidFill>
            </a:endParaRPr>
          </a:p>
        </p:txBody>
      </p:sp>
      <p:pic>
        <p:nvPicPr>
          <p:cNvPr id="5" name="Picture 6" descr="Image result for å¤§çº²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7768" y="1000956"/>
            <a:ext cx="2171700" cy="2105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矩形 6"/>
          <p:cNvSpPr/>
          <p:nvPr/>
        </p:nvSpPr>
        <p:spPr>
          <a:xfrm>
            <a:off x="2875861" y="333944"/>
            <a:ext cx="172354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</a:rPr>
              <a:t>亚利桑那大学</a:t>
            </a:r>
            <a:endParaRPr lang="zh-CN" altLang="zh-CN" sz="20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23093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C5C78DE-9C0B-4B83-9754-1B16F32780A6}"/>
              </a:ext>
            </a:extLst>
          </p:cNvPr>
          <p:cNvSpPr txBox="1">
            <a:spLocks/>
          </p:cNvSpPr>
          <p:nvPr/>
        </p:nvSpPr>
        <p:spPr bwMode="auto">
          <a:xfrm>
            <a:off x="184732" y="223991"/>
            <a:ext cx="8931745" cy="469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b="0" i="0" kern="1200">
                <a:solidFill>
                  <a:srgbClr val="FFC000"/>
                </a:solidFill>
                <a:latin typeface="Tahoma" pitchFamily="34" charset="0"/>
                <a:ea typeface="+mj-ea"/>
                <a:cs typeface="Tahoma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457200" indent="-457200">
              <a:defRPr/>
            </a:pPr>
            <a:r>
              <a:rPr lang="en-US" altLang="zh-CN" dirty="0">
                <a:solidFill>
                  <a:schemeClr val="tx1"/>
                </a:solidFill>
                <a:latin typeface="方正兰亭粗黑_GBK" panose="02000000000000000000" pitchFamily="2" charset="-122"/>
                <a:ea typeface="方正兰亭粗黑_GBK" panose="02000000000000000000" pitchFamily="2" charset="-122"/>
                <a:cs typeface="+mn-cs"/>
              </a:rPr>
              <a:t>1.3 </a:t>
            </a:r>
            <a:r>
              <a:rPr lang="zh-CN" altLang="en-US" dirty="0">
                <a:solidFill>
                  <a:schemeClr val="tx1"/>
                </a:solidFill>
                <a:latin typeface="方正兰亭粗黑_GBK" panose="02000000000000000000" pitchFamily="2" charset="-122"/>
                <a:ea typeface="方正兰亭粗黑_GBK" panose="02000000000000000000" pitchFamily="2" charset="-122"/>
                <a:cs typeface="+mn-cs"/>
              </a:rPr>
              <a:t>课程大纲</a:t>
            </a:r>
            <a:endParaRPr lang="en-US" altLang="zh-CN" dirty="0">
              <a:solidFill>
                <a:srgbClr val="C00000"/>
              </a:solidFill>
              <a:latin typeface="方正兰亭粗黑_GBK" panose="02000000000000000000" pitchFamily="2" charset="-122"/>
              <a:ea typeface="方正兰亭粗黑_GBK" panose="02000000000000000000" pitchFamily="2" charset="-122"/>
              <a:cs typeface="+mn-cs"/>
            </a:endParaRPr>
          </a:p>
        </p:txBody>
      </p:sp>
      <p:sp>
        <p:nvSpPr>
          <p:cNvPr id="11" name="AutoShape 6" descr="data:image/jpeg;base64,/9j/4AAQSkZJRgABAQAAAQABAAD/2wBDAAgGBgcGBQgHBwcJCQgKDBQNDAsLDBkSEw8UHRofHh0aHBwgJC4nICIsIxwcKDcpLDAxNDQ0Hyc5PTgyPC4zNDL/2wBDAQkJCQwLDBgNDRgyIRwhMjIyMjIyMjIyMjIyMjIyMjIyMjIyMjIyMjIyMjIyMjIyMjIyMjIyMjIyMjIyMjIyMjL/wAARCAEsAcE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36iiigAooooAKKKKACiiigAooooAKKKKACiiigAoopMigBaKMiigAooooAKKQsoBJOAPWmxzRzKTFIrgHBKnNAD6KKQkDrQAtFNLqBksABWbZ+ItJ1C/lsbS/hnniG51jOcD69KV0BqUUUmRjOaYC0U0Op6MKXI9aAFooyDRQAUUZHrSbh60ALRSZFLQAUUmR601mG0kGgB2R6ilyD3rJ0/V4NWsJ7i0VnEUjxlSMFmU4xUukX76hZefNZzWkm4q0Uw+YY+lK9wNGiq9xfWlmga5uYYVJwDI4UH86kSaKVA8ciupGQynINFwJKKTI9aNw9aAFoqpZ6jbX/m/Z5VfyZWifHZh1FW6LgFFITgVXgv7W4ubi3hnV5rYhZkHVCRkZ/Ci4FmijOaKACiiigAooooAD0qqLk/bmg9gatVmn/kNt/uL/AFoA06KKKYCUUUUAFFFFABRRRQAUUUUAFFFFACMyopZiAo6k9qpXOsWNndWltPOElu2KwjsxAz1pdUtI9S0q6spGKpPG0ZYHBGRjNeZXSWdv4d0i01vXbeG90q7Dq6PvZ0Vun1xUSnZ2KSuek3Ot2Npqlrp00pW5ugxiXH3sdea0Ac15Pd+LrDUfGNjqllZX2ox28DJEsMJADsepJ9q9N0u7kvtOiuZbaS2dxkwyY3L9cURldg42LZIBrhfGXjyHQ7m0hsJ4p5xOPtMCjcxTB49jnFdw5AyScADrXkHjnXPD0sbwaPaLJqKTiV5Y4MYKnJJPepqu0bjguZ2PRdL15ptH/tDVbf8As1S3CzuB8vYn3pLDxjoWp6kLCzvlmuCCQqAkfnXk2ralq2p+EDe6zqlu6Suklraqqg8Hvj2rZ+GlwbnV9eS3itoJpIY3jCcqnUdvwzWUazbSLlSsrnrm9c4zSk9q8y1SwvtK8R6Ara3f3moXV4GlUvtiEYI3YQDpj3r0zNbxnzGTjY4P4i6xBZDTbO9S4ayuHZplt2IdsDhRjqDnkVV+Es++21iBA6wpdbo0c8oCOlM+KHnQ3Gl39vcwwPalzukIOCQMHHeqXwovLl7zUt8MksVwwka7YbQX9BWPM/amvL7h6xmuQ8c+K4NC0i4jhvVj1JkBhTGTnPcdhwa60c1zvjG0tW8M6rM0ERl+zN85QZ4HHJrafwmcdyvoviGXXvDMl7NpM/8AqseUwH7/AI5257VwHhnxO2havdwy21lYWAu28yMqfOQH+AY64ruvDqyap8OdLSxvmtHNqieeqBtpX5TwfcGuOt9E1Dw1rV3cxaRFr7SMGiv5XC7Dzuzwec9ee1Yzv7rLilqevRyrLCsiZ2suRkdqzdcv72wst+n6e97Ox2iMNgL7k+lU/DWuR6pZRxzXlnNfqMzR2zfKn4Vq6jdx2FlLcyo7pGMlY13E/QVummrmfU888Gr4k1LxBqU95qbWkMN1/pFqqhwWwPlBPQYxXe6tqsWj6e15NDNMqsF2QRl2yfYV5HF4l1qLXrqLS4VsY9YvPknuUyVPQn8K63XPGS+H/DbQW2pQalq0RWN2bHBbjcQOtYxqJJmko66G14W8ZW/ia6vIYbS4gNvjJlXGc/19q6csB61wvgXw1q2jeZdX+oxyLdDzWt40x8553E46+1dswYrwfxxWsG3G7IklfQoRa5Zz6rd6erkS2iq0m4YGG6c1VTxJZvf6pBux/Z6LJIwIOQQTXmFxoVxf+N9Xi1/V3jjt4llkljAQMnYfQVlLpGrnW9RsYZHtC1r5ywwlis0Y6D1PFYOtJN6GqpR7np8nxN8NR2kU5vGYyAHylQll+o7V1VpeQ39lDdQNuhmQOhxjIIryDwt8M575bO91VkjtGUSeSoxI+em7jivYUiSCBYoUARF2qi8DA7VpTlNr3iJpJ2Rzeq61r8GsrYado0U0RAYTS3ATcO+B7Vf1y+1Ky0sSafpxvbpsARhgAD3JJ7V5x4u1vxEfFGlGOz/s2YB47eSR1fdu6se3ar9l4n8T2OrafpLT2GrPMSXaPO9VzyWYcAfh2qfaq/KP2btch+GceuTX99M94sFlFdObi027i0hHQHsOleqIwkAIrww69rOlSeIbXToPJSW+YzTRoXMIIxx+R5r03wXfaSNGt7LT9TW6cKWYvJl2Y8scHnqaKU1sFSD3MvxlY+ExqqTa5BcXErIu4LKwWNC20MVBHGeKy9f12S08RaPo3h5JXtrEiaaG0Ody9Av0wf1rJ+I+osPE2p23kvJmxjiDKM7PmD5PtxWt4XsbjRPCEOt6LYG/v7vaZxI2GCc8LUufNOyGo8sbs27fxpqH/CQ2OnX+imzjvSREzSgvwO4ArotbuNVt9O8zSbSO6uN2Nkkm0Yx1rg9SvZ9S8eeEpJ7KS1mcOzQyHJXANdt4h1+x0HTWlvZthcFYwoyzN6AVad07kuNmjh/hzD4gvd2prqEUOnS3Uks0AiBZ2PJ5xwMn17V6puGcd68V0TX/ABLonhBFtdMgt7a2Vna5uckuSc8DjnmvT/CeoXWreGbC/vYwk80e5gowD6ED3GDTpNWsFRO9zaf7teYadf6yPGvigaLZQ3DGeNZDPJsCFVx+Nd/4gvZNN8P315EQJIoWZSRnntXj1hr3iHR7a68QIlgo1IrLI0xyXI4yoB781NaaTSY6cW07Hrfh19aexdtditYroucC2JI29s571sVgeDtXutc8OW+oXkKxTS5+VAQCASARmt+to7GbWoUUUUxBRRRQAVmn/kNt/uL/AFrSrNP/ACG2/wBxf60AadFFFMBKKKKACiiigAooooAKKKKACiiigDH1zw7Y67CiXvnFY+QI5WT88GuM8L6BoNx4o1q0j0iCSCzdRFLITIQ2PmHJ7HNelEZGKpWGk2elmY2kIjM8hlkx/Ex6molG7TKT0K+pSRaFpE93bWIkEK7zFCApIHXFT6RqltrGmQ31o+6KZdwz1HqD7jpVuVUkjZXwVPBBrM0PRbDQbea308sIpZWlKltwBPUD0FPZ6CNQ/nXnUssWpeOPEFpCsSpFYCEKMAvIcn0684/CvRmGRwcVxU/w20u5e5uWubtL+eZpftUcm1gScgAdMCs6sXLRDg0jy9tCs7PwYbrUIbsapNK8VtGVbaCpHbtnNaHhJNQTxT5EFt/Zk97pzxx/LjJABDc+pBrspPCnjGyKfYPEUF5GucJexYI/EZrMn0Dx7c+ILXU3XTVuLVSkcyt8pBGOR17+lc/JJW0N+dWsVNM8H+N4tVh1aS6ia7t2KIbqUyHaeDj06mvXFDm3XzCPMwN23pnviqulwXsGnwJqFws90B+8kRNoJ9hV4jiumEOUwlLmPM9e8P8Ah+x8R6fbT2z3U995ztJcXDNsIXggE4ql8NtBub6GK/u72VbSzmcQW8bEBnB5Leo7V1d/4Gh13Wri/wBauGnXaI7WOAmPyl+ueTVL/hWrWaFNH8R6pYLnKoGDKPw4P61Lpy5+ZFqS5bM7vcOmRk1wfjjRdW1lLyWe/W10i1gaRI4z80zAZ+bpgVseHvCC6PcyXlzql5qF467TLO3AHstbt7YW+oWU1pcqXhmUq65xkGtJLmjYhOz0PEL3WGi+G+iWsdzdQvsctHCuEkO85DN2+ldvoGs6afBclvpSQtcQwbpLeeXgM3Xcx65qt4l+G5l0lbbR7+aOK3UmOxcgq7ZyTuPIJzTdJt4bqzi0abwLeWsErDznYgJx/EW4Jrn5JJ2Zo2mjm/AfiSy8P6jqH2vYv2hwqQwRF23Z7Efw+gr2WW5CWT3DLhRHv54IGM81wFx4C1bSdWmu/C1xYwwTKA0d0hYxn/ZODXZaLpt1baOlpqt4b+d8+bIy4znqAPSrpKSjysmbV7o8Mnlg1WbTrae6ktlkupXkmlGNqsQQQe/Arrda0Pw1H4XNnouoWf2pXVzJLMN0gHYmvTLrw9pN5aJa3FhBLDGAERkBCgelYzfDfwqzlzpacnOAxx+WahUGr2L9rexiaanxBvlswZdPsrNApMqYkMifmecfTrXoijg0y3torWCOCFQkUahUUdABUoGBXRGNlYxbuzzbxh4G1TWvE/2uznjWzuY0S5y2GUKcnA71peJ/D+qf2pZa5oAia9tUMbxy9JE9K7baD1pdopezTHzM87F58R9QdbdbHT9NjJw0+dxA9gSc/lXfW8csVrGk0vmyKoDPjG49zjtUmwU6nGNgbucX478HT+KIbRrOaOK4gc/M+cbTjpjvxWh4f8Iab4btiLSLN06gSTtyznH6DNdJtFIVBFHs43uLmdjg/AmianZ6p4hn1aEKbm4XaccPjdk/TkfrXSweGNGs9TGpW2nwxXWCPMQY6+1bAUCjFCgkhuTbueV+I9E8RXHjHU5tMsIpYLq0SBnlIC7T1wfXiuz8KaNdaH4XttOuJVkuIwfmHKqT2Hriug2DFGwdO1JU0ndDc21Y800m21vVviOl/q1ibaPTo2RXUfLITwCM+oNb/jqGBtE+0SagLCe2bzIZGAIZh/Dg9c11mwVDcWdvdoEuIUlQHOHUEZoUHZq4N3aZ4Jfav4g8RW1rPqlrcT6RBIC/2aLaJADzzXsnhzxDpWtWMY0yUbYlCmE/KyAcYIraS3iSPy0jVUHAUDAH4VQsvDul6dqE99aWiQ3E4xIyDGR9KiFNxY5STRB4gvtN+zrpeoSmIahugQ+px69jXmB8P+FtBvLuz1n+0b6e1UPGhBVGj4PyAHsT+let6lotjq6RLewiQRSCVOcYYdDT5tKsri5juZreOSaNSqOygkA9qc4OWpMZWOfXxdpOm6VptzFFJ/ZlwPLWeNQUhxwA3p/9aupilWaNZEIZGGQQeCKpy6Lp82nvYPaxG1cENEFAU59qtwQR20CQxKFjQBVUdgK0VxElFFFMQUUUUAFZp/5Dbf7i/wBa0qzT/wAho/7i/wBaANOiiimAlFFFABRRRQAUUE4qGS5hhYCWZEJ7MwFJtICaimqwYZByDWZrmsRaLYG4kVpJGYJDEn3pHPQCjmVrjsWL7U7TTLdp72eOCJf4nOM1i/8ACcWBXzBZakbf/nv9mOwD1PfFUVsFg/4nfiMrNe4zFbHlIfZR0J96vaT4hGpXclvLCqKVyoHOR6Vnz3Hym7a30N9bpcWsqywyDKunINZmseIl02RbW3ha8v5B+7to+v1Y/wAK+9cjaalcaNrmq+HtJi8yeSYPbIR8kIYZYn2HpWuPsvha3fa5utWn+aaZzlif6D0FDmPlGzaVNcKLjxPq5Utz9ktpCiJ7ZHLVW1m0h8MWdtrmjTSxxrIvmwtIWWVDx0PQ1kPNPf3YM0u55HAyx4BNanjOS6msrLw9p9jcXUrlHkZF+RUX/a6DmoU7jtbQ72GQSQq+PvAH86duUc/z4rj9viG7jAvNStdJgxxFAd8oHux4/KoDpegsT9r1q+uG7lp2x+lWp6XRLidsGVs8inbRjpXn9/Y6Vp2kz3+mavd2skZGxvNZg79l2t97PtXZ6TPc3Gk2k10m24eMNIvTBxTU7uwmi9tFLjNJRVgGBnNLiiimIMYooooCw3YuSccmlwKWigBAo9KXAoooAU9KbS0UhiUUtFAAKKKKYCUUtFABRRRQAUUUUCCiiigYUUUUAFFFFABRRRSEFFFFABRRRQAUUUUAFZp/5DR/3B/WtKs0/wDIaP8AuL/WmBp0UUUAJRRRQAUUYprY6UgMTxLrEmmwQW9onm3923lwR+/dj7CsRPC+k3Mvk6xePd6k4yzs5GD7DtTknWbxfrWoS8jTYEghz0ViMt+PSsCS6le5NwW/elt273rnnM0ijV064vfCHiCHSr+d5tLvCVtpnOTG/ZSfQ1ctZU1XWrrW7kk2WnlorUN0Ljhnx+lQanfaf4h8NSWt7IYrlcMCByGHQislb949Dj0qNQsK8Fh1bvzUuaSsUo3DUtQm1KfzJWOz+Fc9BVG21CW11MLENkqgOjHo1PzxmmbAXV8cjoax5m9SrFxb+ZdXn1OHCXEyhXYDqB0qGWSSeVpZn3yMckmmUpBHUUczCwdCCOtTfb7xU2C5kC+m6oarTM6XcQCs0bghj6HtRcLElzO6sspDyZbaxPNXpkg0vyPtyyS3dx/x72MX3pPc+g96itJlt7uKZlLqjAketb95qfh/U50nvdPMkqJsVyOVHXAIq4JPqKWha0rw3JPcRahrJSSZBmG1T/VQfh3PvXWL0riLOCOV/wDin9Wntphz9muCXQj056VuaLrMl69zZ3kIgv7UgSqpyrA9GX2NdEbGTNyiiitRC0UUUwCiiigAooooAKKKKACiiigAooooAKKKKACiiigAooooAKKKKYBRRRQAUUUUAFFFFABRRRSAKKKKACiiigAooooAKzT/AMhs/wC4v9a0qzT/AMhtv9xf60AadFFFAhKa5wpNOrL8RJdSeHr9LIE3LQsqAdcmk9gMg6tquuXMiaKsUVnExRrucZ3sOoUf1qQ2Xii3Uump21yR/wAs5IdoP4is/R9f0aTRrbTDe/2fPHGIzFIfLYEdevWi70u9VTPYakbiIDJ/eZP6VhKRoomWZbq2XXE1C3NvcXlwkiKDkMAoBINZ/UUss8txJvldnbHVjTa5nK+hrFBijpRQaRTRFJMkLJvOA5wD2zU1QzwrcQPDJ91x+XpTowyRqjMWIGCx70IkcwO0gHBIxmoLGaWS32zA+YhKkn+LHerPXrSjhcCgdhCKawziqX9rQjUHs5f3cgxt3HAbPpV7/wDVQOw2KWEXKxyMM/eZc87a2X1i0OqR6dpuhwzlo96PK+zce4rnYNKg1XxVZ27tIrtE4LRNhlHYn8c1tR+HLq08W6dZ3F6jR4M8Uojwzleqn3xWkF1InY3orTxTPGEij07TIj3QGRwP5ZrW0XQY9IE0jSPcXc7BpriT7zkdPoK11HyinV1qKRg2JRRRVALRRRTAKKKKACiiigAooooAKKKKACiiigAooooAKKKKACiiigAooopgFFFFABRRRQAUUUUAFFFFABRRRQAUUUUAFFFFABWaf+Q23+4v9a0qzT/yG2/3F/rQBp0UUUhCUhHFLUNxcR29tJPIwWNFLMT2ApN2A5rxfPp0FqkMmnW97f3LbLeJ4wSzep9hWTpelWPgy0eR2Mup3KkyKGOxc/whegFNsLhpftHiu8TNxdEpYRt/yzi6Aj3PWsa7unG+4mO+RiNxJrlnLc1igZtzk4xnnHpVS7eSGW3lXJXftZR796ucHB9RmmsAawNEGcmlqtfzm0sZp15KISBRYXQu7OObHJHK9wfSkWWcVnrqiLdXEUsUkaROAZcZTnpzWhitHwVCk2sazbyorRMkZKsMg/gaqKuyXpqZiSI4yjqy+qnIp/8AKujvvh5p0sjS6bcXGnu3JWJsof8AgJrPPgTW92P7ehCf3vs3zD9ar2chKS6mboVjbap4rmtrqBJ4Ta/vFZc45457Gugb4dWYc/Z9T1GGL/nmJcgfia2fD3hy18PwOsTtNcScy3En3nP+Fad5eW+n2kt1dSrHDGu5mY8AVcaatqRKeuhlaR4c03w8ryxsxkYDfcTvliPTJ6Cq/i8+RZWWrxdbG4WQlf7h4b9Kw7Zb3x9ei6uRJb+HomzFCMqbkj+Jv9n2rtbmwin0yWyKDynjMYXsBjGKtLTQT1epbinSWFJEOVYAg+oNTbuM15ro2s6rHpkljJfWenxaZIbeWecbnYjpgcdq17TWtSsZ7Ca7vEvtOv5fJSUw+U0bEfLx3BNaRqJkOLR2dFFFaCFooopgFFFFABRRRQAUUUUAFFFFABRRRQAUUUUAFFFFABRRRQAUUUjHHamAtJuwcVUvdStdPgM11MkUY7s2KwZvE11d4GlWJKt/y3uDtX6gdTQk3sRKaitTqN4zjFMluYYf9bKif7zAVwV1eXiajHHq2qXX2Z4yxSzQoM5+6COf1oh1DRIL5VvdJ8m2kQlbm7Jcsw7EHOM0OMkNTi+p2h1nTR1v7b/v6v8AjSrq1g+Nl5btn0lFcimu6azb08NubPoJvIXJ99vXFY82lW+t6+97Zie0sREqlDEFEjeykcCklNu1gc4JXbPT1mR1BRgwPcHNO3D6Vw66NaRjMBmt2H8UEpX9OlWI5tcsyBBfR3cY6R3SYP8A30P8K1dKSMViYN2R2VFc5a+KoFlEOpQPZTEgAvyh+jV0CSLIgZWBU9CDwayem5umnsPooooGFFFFMArNP/Ibb/cX+taVZp/5Dbf7i/1oA06KKKQhK5XxzPJ/ZMGnxsVa/uEgyP7pPP6V1Ncl41kEEui3kg/cQXqmVuygjGf1qKnwjW5neJcW9xa2UYCwwQhVQdBXO3SxPblJmARuMk4rc8aXFtDdRXYuEdJECqqEMzY9BXI6ppl/JLps18DAlxMTFbnqEUfeb3PpXHPc6IWsaoO1VUdAMVnJqUjawYtn+h7jCsnrIACR+Rqxe3AtbSSTHznhB6k8AV1un+DYJ/BsGnXGY7gnzzKp5WQ85/p+FKMXLYLnHasGktVtEB865kWJR9T1x9K6rWfCE8ax32j7ROsQWa3P3ZcDqPRqqabaeHtB1X7Tq3iCK7vY8hFbCiP8PWupi8ZeHpZkhTVbZpHO1VD9TVxprqJyfQ88F5KjeVNY3cc2cbDCf512PgbSLqzhutQvojFPdsNsZ6og6Z9660beuB9cUuBmqjTsyXJvQWjaPU0tFakjduO5qvfafa6lbG2vIVmhY5KN0NWjSUARxQxwxrHGoVEGFUDAAqSopp44FDSyKinjLMBzUisHUMpyD0PrS8gPMvGGjWtt4tjuXs/tC6nGUjDPtEc69Gzn0P6VoWpfWL7SNEjmFzHpzLcX1yvK71HyoD3OTWt4+0w6l4WuNiFprbE8eDg8df0zWl4WgsYtBtJNPhSGGWNXIUdSRzk9zmpjH3gb0NuiigV0EC0UUUwCiiigAooooAKKKKACiiigAooooAKKKKACiiigAoopCeKAEZtozXP6l4iKztZaeiT3Q4Zv4Iv9739hUOsavLd3DabpzlQpxcXK/wDLMf3V/wBr+VV4LeCzgEUahEHUk9fcn1rSFNy1OatX5NI6sgj0/fcfa76Rru67SSdF9lXoBV0ZPA5rFm1553MOlWhnYcGaQ7Yl/HvUDjxBKm031pEGPzGKI7gPYk1UsVSpO25yShOfxM6IKfQ/jSPsAG8LgdN+MD86wI9LwmHv7yR+7NKaVtJtGwZVeY/7cjH+tYyzCF9hqjbdmy1zbD/ltEP+Bim/a7X/AJ+Iv++x/jWONJ0//n0i/EZo/sjTv+fOH/vmo/tDsivZR7m2lxA/3Jo2+jCpvx4Nc42iac/H2SMf7oxTP7PvrJi2l6i0an/lhOu9M/XqKuGYpu0kS6EejOjkjSVCkiK6HgqwyDVSCG90dzLpUm6HOXtJWyp/3T1B/MVQstduBfR2Oq2Yt5peIpYm3Ruf6Vud6606dZaApSos1tK1q31SElAY5k4khfhkP+e9aWeK4y5sTJIlzayGG9j+7KD1H91vUVtaNrX9oxvDKnlXkPyyxZ/Ue1c86biztpVVM2qKB0oqTYKzT/yG2/3F/rWlWaf+Q23+4v8AWgDTooopCEqC6tLe9tnt7mJZYXGGRhkEVPRQ0MwrDwjoWnT+fb6fEso6M2W2/TPSsP4gaZeTDT9QtLdp1tHfzY0+9tYdRXbSMqIWYgAckk9KwLjXku/Mh061nvSPkZ0wsYPpuP8ASspxi0NPU4/wxoVzr2pQardwNBp1uS0ML/elbsSPQV6WFAGAKyfDNhc6ZoUFpd7PNjzwhyACSR+la9QopbF3uUJND0qWQySadbM7dWMYJNMHh/RwwYaZaggggiIcGtKqF5rWnWF5DaXV5FFPN/q0ZsFqLBdl7AA4FLRRVIBaKSg9KBCmkqlNqltb38VnKWSSYfuyw+Vj6A+tXBQB5x8Xba7l0yylt1kaNJCHWME8kcHiuy8MRTw+G9Ojuc+csC7geoOK0Lp44rdpJF3KvOMZrkB4rnnv1ighZU3shLD7uOf61NrO5aTktDtJEWRGRhlWBDD2rB8Ig29reafndHZ3Txxn/Z64/WrA1eOPR5b+6OxIQSx6A/5/rUfhS3mj0v7TcIVmu5GncemTx+mPyq1uZtaHQ0UUVqQFFFFABRRRQMKKKKACiiigAooooAKKKKACiiigAooooAQniue8RapPF5enWLD7ZcjluoiTux/pWze3UVjaSXMxxHGpZq5GxSWRpb+5H+kXR3MD/Cn8Cj6CqhFzlYxrVFCJYtbWKwtlijOEXOWJ79yaxLiZtfkZFZk0yM444M7D/wBlq34ka5/saRbaORy5CyCMZbZ/Fj8KrafeWc8YitiyiMAeWyFSo+hqcbUcFyo5KWq5mWliSNVVFCqowAo4FSUuKQ15Ldy9wo60UUAJilxRRQAYFFFNlkSGJ5ZGCxoMsT2FMdrmJqiXNvq0GqIiXNtbjJtySCPVh6kV1NrcxXtrHcwnMci7lrnIzqGvRYtF+y6e4INw5y7j/ZHYV0NlaRWVnFbQg+XGuBmvWwCmk77GddppJ7k4qpewSqyXtm2y8g+7xxIvdT7Vcor0JxUlYwpzcXdGxpmpR6lYxXMWQHGGU9VI6g/SrwOa5GwlXSNaUHi1v22n0WXt+f8AOuurgkrOzPUhJSSaHVmn/kNt/uL/AFrSrNP/ACG2/wBxf60jQ06KKKQhKQ9DS0h6UxnM6y76nrcGiJKUgMZnuSDglc4C/Qms/Wtb1HRIimnaNGLaN1iV5n2hmPACqOo96ua9b3+n6zFrljatdoIjDcQKfmKZyCvuKz7/AMU+HdWsWtb+2vmz/wAsmtJNwPtgda55XKSOm0ia5lsl+2m3+1D/AFiwNlV9q0M155p+vx6K1uLPw9c2WkzzbJbq5+Ulj0OCc/nXfoxZc/rST7jsSdq8v8deEtW1jxfYXdnDvtztVpAf9Xg5Jr0O81G3sQDM4GenNR22r2t06qpxu6E96bVyldal2JSsaqewxT6MiimSFB6UUUwOb1zTtT1a/tbdUgj0+KVZmmLEyZB6AV0Y6UcGjIHek0AkiLIjI4ypHNZFzpmnWcMlxO/lRINzFm4xUet+KrDRj5RLXN4/CWsA3SMfoOn41kwaDq3iWZLvxFiGzBDRafE3H1kPc+1S/Id2gs438X3cUohMPh+1bMakYN047kf3RXbKAFAAwB0pIoUgiSOJAiKMAKMAU+tkrIhu4ZozRRTELRRRTAKKKKACiiigAooooAKKKKACiiigAooooAKQ0tIehoA5jxPOLi4stLBBEzedNz/AvT8zig4OSBgZ6elVEYXmv6nddVjdbWM+gQZP6k1LdXMVlaSXEv3EGT6muqjaMeZnm4ifNPlI72+hsIg0hJduI41GWc+gFZ1us0jtc3OBO4xtHRB6VFYxyXEjX94M3D/6tT0jTsB71exivMxWI9pK3QqEVFAKKWkPHU4z61x2LCiijPGaBWYUUUUAFIyh1KsAVPBBpaBQCuc7dwtoN5bT6eLhIHk/fpGC8ar3O3t17V1NnqdjqClrW6jkx1AOCPqDVG7vbaxjWS5mESk4B7k+grJuETVnDWukzyOPu3DKYgPx6124StOLsth1IKa94688UVnaLbXtppqQ38olmUnDA5wM8DNaNe3F3SZxySTsitqNoL2ykgzh2GY2H8LjkGt3Q7/+0tKguD/rCNsi/wB1hwRWXn5gfSl8NSeVqOoWXRd4nQezdf1FcmIhqpI6sJNaxOnrNP8AyG2/3F/rWlWaf+Q0f9xf61zneadFFFAhKKKKYwKgjFMMS5ztGfXFPpOamwjP1rSodY0yexuB+7lXGR1U9iK5rQdel066Xw/rrCO/jGIJm4W5TsQfX2rtSKzNZ0Ow1y1FvfW6yoOVPQofUHsaicL6opPoYviTw+2sTRMCSikHAbB6Ef1qbRdBNhBEkjE+UMKCaz/7D8TaISNJ1KO9t/4YLwfMB6bqX/hI/EdmCL3wxO+P4raQMDWVrGqlpY29e1mDQtKkupMlxxGg6s3p/X8KsaXJPJp8ElxKkkroGZk+7z6VyEnjy3uQ0c3h/UXKkqymEHae4rI0fxNq2kTva2uj31zpxO6BJhteL/Zz6U0yWrbnqnB701mCgliAB1JNcDJ4h8WXuRBZ2lih7yNvYfhWYohvDL/wleu3YkTJ+zpmONx/s4605c1tEI6/VPG2i6ZK0BuBcXQ6QQDe2fQ9hXL6nrviHVrdpAg0mxyA2DmYpnk+1Gg6fbWVg1wlqkAlkeRQR8wTJIyfpVy3kOpaQ0jqMTowAP8Ad6CtoUW1dickdRoXhrTdHiEtrH5k0gBa4kO53981uDgVheDL03/hWykY5dFMbH3Ukf0reFJJLYl+YtFFFUAUUUUAFFFFABRRRQAUUUUAFFFFABRRRQAUUUUAFFFFABSOQqMx6AZpagvjtsLkjqImP6GgDjtEBOmLKes0jyn3JY1Q13/SdS0+xOdjEzOPUKOP1NaWlHGk2gHH7lf15qlrNjctcQalZgPPACrRf31PUD3repGXsfdPLi17Z3LGR2+lBqtZXsN/CZISflOGVuqn0NWTgDJ4A7mvDle+pu1qGeKz72a5k1C30+0kRHlUu8hXO1RTBqdxds/9m6fLcopx5xIVCfqetXtI024hnmvb90a6lG3an3Y1HYV04fDynJXWhLkoK9zNfw3qn2ozrrsmQBgeWME/TpUmmXN9Jc3dreeU5t2C+bED8xIz0ro8cYrLvPDtheXTXLefHI4+byZSgb64rvrYNSXuEwxHNpIkOR/C35UwyxKcGVAfTcKrf8Inp54aS8b2a5asvWtM07TLqyC2rxWxy8kqqzkkdAfSuKpg5wV2aRlFu1zoAQRkHNFZMfiHTC4QSuoPQtGQB+NaM9zFa27TyuFjUZ3f4VyuLWjCzuQalYtewL5UnlzxNvifHRh/SrmjamdT09ZmTbKhaOVR2cdazY4dT1pGMebGxYcSMP3jj2HatjTtPh06zFvAG25LEk5LE9Sa9LBUpp3ZnWlFRsx9ldfa4S5hkhw5TbIME4PWrNJ6c5pc16y2OWQYqGxbyfFlvjpNbsn5HNTVWHy+JNII6lpFP021hX+Bm2G/iI7Cs4/8ho/7g/rWjWcf+Q0f9xf61wnqmnRRRTEJRRRTGFFFFABSYpaKQCYppAXkU+kYZFAjzXSHMsmpSMOTeyfzq9FOlwpZSCVJVhnkEdQaztF+WXVI+6X0tR3cUmmXx1G3QvbyAC5iHbH8Y9/WumnK1O4SV5WJNRnm0y6ivy2+1b93Mnf2ZR/StKOS3vYFlQRyoRwxG7H+FHhe1i167OrykSW0ZKWqHpnuxHr2rUv/AAjZTTPc2c81hM2dxhOFY+6nj8qwlWtJ9h8vQ5zVg920Gj2+4T3ZCtj+CPufbirt5oF9odg8tvfxzWsCElZ0+ZQB2IqbwLaRtZXGpTM09/JNJFLI/UBGIC+3FP8AF2pJcrHoVs4aacgzbTnZGDk59M1i6rk7ou1iv8LZiNDvbV23PFdMfwYBv613g6V5/wCCSLbxbr9rjCuIplHtjH9K9AHSnDYmfxC0UUVoIKKKKACiiigAooooAKKKKACiiigAooooAKKKKACiiigAqG7UvZzoOrRsP0qag9DQBxGjnOkWh/6ZgH8OKvjrVDTF8qK6ted1tdSR4PpnIP61amcxwSP02qT+ldkX+7ueRUVqjMWyMb3N/PEgCyT9fUgYNWJwHt5FJwCp5/Cq2jj/AIlVue7jefqTzVWY3OtzSWdi/lWqNsuLk9/VV9/evCs6lR8p1bamn4cbzPD9odoAVSoAHocZ/GtaorW3itLWO3hXbHGNqipa9+lDlgkzjm05NhRRRVklTUhftZMNOZFuONpYdqbpEeoR2CDU2ja6ydxQADHaro45pc1PJ71yubSyIL+BbuwntioPmIV5HtXHmcS6Fp8km3dBcqjoxzkq2Mf1rtq53T/DyJrd/eXUe5fPD2yE/KnHJA9c1zV8PzyTRrSqJL3joyRjd2AyfpXN6Frs+raxfp8htE4jKr905xjP4V0fX+dRw28NupEMSIDyQq4ya3cZXVjL2iad0SUUUVsZi1WjG/xRpaj+ESP+G3H9as0zSY/O8UvJ/Bb2238WP+ArCu/dOnCq8zqqzj/yGj/uL/WtLFZp/wCQ0f8AcX+tcJ6hp0UUUxCUUUUxhRRRQAUUUUAFFFFJiZ5rbRi28Sa5B/08CQD2IrSGDWf4yebQ/ES6hbQJP9ui8oxs+3DLzu/Kudl8Ra3JkJHZQZ9MtRHEwhHlZXs3J3R0B0uSynNzo129jMeWQDdG/wBV/qKkuNa8WrEQbjSEGP8AWMrA/XGcVyb3mqzqfO1SUZ7QoEH59aozW0AiM15LPNt6mWQtXPOvTeyNFTaL0V1a6cJYZNc1OC4lYyXDWhWSN2JySFHIrT0+8toLV/7OuLNpm5LXJeJ392Jzn86xo1iCgxIioRxtHanMofhgCPeudVrPQ05O513hqG9sNcuNX1FPME0Cx5tBvQYJ9Dk/Wu0i8QaZIQv2uNG/uyZU/rXkWlvax+JNOgkfbHNIYnVJCp5HB4969Nl8NbkxBqNyF7JOFmX/AMeGf1ropzbRjNJM3450lUNG6uD3U5FS1xzeHL2L5o4LOQj+K3d7dv0JH6U0vrNjg+bqMS553qlyv5jDVtzEHZ0lclH4nvI22ymymPoS1u35NkfrWhF4kBGZrG5Qf3kAkX81p86HY3qKyovEGmytt+1ojeknyn9a0YpUkXcjhx6g5pqSYiSijNFMAooooAKKKKACiiigAooooAKKKKACg9DRQehoA4+/Q2PiiQH/AFd9Crqf9tOD+mPyp1zE09rLEv3nQqPqRV7xNZvPYLdQruntH85PfHVfxFUoZkuIEnibKOAy/jXRSlePKediocs1JHLpeGHw9IB8lxbL5LJ3D9B+f9KvS6JcPo9hY29ybfy3V53H3n7nmqHiq1Ftf2l6ARFcOkU4H94MCp/nXTFZWuUdZAIQhyh7nsc1hh8PyzdypzUYpon+nSikGe5zS16Jx7hRRRQAUUUUAFFFFABRRRQKwUUUUwsBIHX0zUvhGJ5LO41CQYN3KWX/AHBwKzNTd5Eisbdj9ou28pSP4R/E34CuvtLeO1tooIl2pGoVQPQVx15pux34SFlcsVmn/kNn/cX+taVZp/5DZ/3F/rXOdpp0UUUCEooopjCiiigAooooAKKKQ0hM8w8fzmXxPaW/aK3LY92OK5l3RerqMepr1fVvCWlazefaryF2l27cq5Xiuf1bwvomm6toqw2EYWa5ZHDAkN8hwOTXHVpO9zeE7aHBm+twFxKGLHACgkk+lXLCwudT1Kzh+wXXkPOvmO0RA2jrXa+LtPtdP0uzvLW3jiNreQv8iAcbsH+ddpHjHH1qYUbvUcqnY8lv/CWr6XbXEzS20NokuEflmKluOO3WtWf4eRx6bcXNxqlzPIsTMFjAjTpmuu8X2/2rwpqMYHIhLj6jn+lN/tS0Xw1DeXMgEMkC5xyTuHQevWtPZRuQ5uxB4W0fSV0azvLaxhV5Y1cvtyc/jXSAcVyHgrWrNdFtdNmm8m6i3KI5flYjccYz7EV2A6VtBJKxk3dgKKWirC5BNbwzriWJHHo65rNk8OaZK25LYwMf4oWKH9K2aKLDuc/N4ckIxFqUu3+7cRrMP1Gf1qhJ4fvoCTHaWso/v20727/lyP1rr6KXKgucaLnVbPrLqcKjtPAlwv8A30uDUsPiS7DbT9guD3CytC//AHyw/rXVkVBNZW9yCJ4I5Af7yA/zos7Bcy4vESBc3Njdw/7QTzF/Natwa7ptwdqXcYb+6x2n9ahk8N6e53RxvA396Fyn8qqz+HZ8ERagZB6XUKyj8+DRdgb6yI4yjKw9Qc07IrkG0TULY71sreQ/3rO4aFvybI/WmfatQssBrjUbbHUXVsJ0/wC+kxQpAdlmlrlIPEV4cD/QLv8A64zGJv8Avl/8avL4jRRm40+9gx1Yx71/NSafMBu0Vm2uvaXd/wCqvYt391mwfyNaCyIwyrqR7HNO6AdRSEigEUALRSZozRcBGAKkHoRXGG2Oi6rLYsP9FuD5tq3ZSfvR/wBRXaVQ1XTodTs3glBB6o46o3YinGTi7mdSmpqxzmo2SahZtbPwCQc4zjBzVhRhcenFVLSeZJ2sL0BbyLrjpIv95fX39KuivQg1LVHlTi4vlYCilpKtkIKKKKQwooooAKKKKBBRRRQMKR3VEZ3IVVGST2FLiqMNvJr975CkjTYmzM4P+uI6IPb1NRUqKKNKdNzZe8O2zXd1Jq86YDjZbIeqp6/U11FMRAiKqgBQMADtTxXnt3PUjHlSQtZp/wCQ2f8AcX+taVZp/wCQ2f8AcX+tBZp0UUUCEooopjCiiigAooooAKKKKACuT8ZzxQNotxJIqLFqEZLE4wDnP6V1THAJryrUtWW81H7bdTM8yymKPTxCxKJnG7p171nPYEaXjDxDHfaRqVhp8H2pRFl51cbUbqMep4rtdHuBdaVZzg582BHz9QK4O203WtXRobXTlsbaRSGmuhhjnuFH9a7rRNMOj6Ra2HnGXyIwm88E1MVrcE21qXLmITW0kTAEOpXB9xXk8WnXGkxwwXuk6k0sJwsiAuhweCADXrtJj3qmrsDx3U72O9aGGTR9UZVkyXS2Icdfun64r0zwz9vPh+0OoqVudnzBuuO2ffGM1qleaUdKSg07holYcOlFFFWIKKKKACiiimAUUUUAFIRS0UAIBSFcjtmnUUWGU7jTbS7XE9rDJ7soNUG8M2SkNbma3b1hmKj8ulbdFJpAc3ceHLpxxeRTj0uoFbP4jmqD6Lf2uWFgp97G6aM/98tx+tdkeKw/E+qtp2lN9nG67nIht07l24z9B1rOo1CLk9kNK5z8WuyRbyuo3sIQlW+12vmICOo3JWla+IbxxmMaffqf+fa52t+TD+tWNP09dP06OzyJCq/MTzuY9TWNHBaaTqSWOoQRPp9ycW8rqP3TH+An0PavKoZkqlTkZo4aG+viOONAbyyvbbP8TRb1/NcirtvremXR2w3sJb+6WwfyPNUR4dtVObWe5tvQRSnaPwOaiuNAvGBxc21yv926gBJ/4EMGvXV7GR0CurjKsCPY0vB4rjTpV5a5I011BPDWF0Rj/gLUv9pXVm219Ru4AOi39oSP++l4ouBu6vo0OpwjkxXEfMUyfeQ/1Fc/Fcy2lx9h1JfKuh91/wCCYeqn19q0bfW75gCI7G9HrbXIU/k3+NLfalYXtsYNW027hiPUyw7lB9Qy5rWFVwdzKpSU1qRZFLispZGtVJ0+7i1O2Bz5e8LMg9s43VctdTs7sbUkCSjhoZAVcH6GuuNeMjz6lCcGWKKUkDuKqXV1MlzBaWkCz3U2dqs+FUDqSRVucV1M4wlLZFrpR2z2rNfU7qAmO50a+W47LGm9GPs3+NXrbw9e3lt5+oXckFw4ykUDYEXpn1NZyrxWxrHDzkSDnpzVW71KysSBc3McbHsTz+VKuieIZcQTXVrDCDgzxAmRh9DwDWi3hrTodKuLVVAadCslw/Lk+uTWbxPZGkcK/tFccqGBBBGQQetJIyxIXdlVQMlmPArAOmRMDbDVr3U7oAKkdl8qRgcAsRx+tbeleFrp44n1y6+1Mn3YF4Qem7+8aPrPkP6o11ILeG48QEpBvi00cPP91pvZPQeprrLW1hs7eOCCNY40G0KvQCpEjVECqoVRwAB0p9Yyk5O7OqEFBWQtLRRUmgVmn/kNn/cX+taVZp/5DZ/3F/rQM06KKKBCUUUUxhRRRQAUUUUAFFFFABio/JXduAXPripKKQDAmDnvTsUtFABijFFFKwBijFFFFgCiiimAUUUUAFFFFABRRRQAUUUUAFFFFABRRRTAa5wM1xUMi654nmvjg2mn5hhJ6M/8Tf0rb8V6qdJ0C4nTPnPiGEDqZGOF/WqOj6aNO0aCybDMF/eH+8x5Jrxc3xHLD2a3ZtSWtzCOsvY6yTcaram1SViF37iyEccDuDVnSDBrmivYXhmmcg+Y7xMvUnGCe4q7pmkJa3d3OYoEEjYiVFHC/wCNWora7j1SWb7SXtpFB8puqt7V4EppK63N7EHh3VJ7S8bQ9TlBuYxm2lJ/18fTr/eHcV1uciuT1jSRqcCmKTybqFhJDMvVWHT8PWrvhrXTq1u8VzGIb+3Pl3EXoexHsa+jy7GqrTSluc9SDWpvFcik2gjB6elPor1TIz59F065yZbOFmP8WwA/mKqnw9FHza3l3bH/AGJSR+RzW1SYosBzdxod4QQ0lneD0uIAGP8AwIVi3fhpJsm50SYkf8tLK65X6A4Nd9ijbU8vYDyq+0SGW0Fs2v6jaJuBVL+A4BH+0P8AGrmi2WpaPKbmzttP1RtuwSQ3RU7T7HIzXo5jVl2sAwPYjNZ8/h/S7ht0llFu7Mq7T+YpOLHGy6GAfFuoQttu/D1zbY/id/l/MDFWYPEt3eHFtbWRY9nvVyPwAzV7/hH/ACjm01G8hPYNJvX8jVK50K+kBEken3o7mWDYx/EUrMNCyI9fuRzPZWyn/nmpc4/GnL4dSdg+oXlzeMP4Xban/fI4rH+w3NoTjTr+3UfxWdzvUf8AASadHrE0J41gxkcbL+2Kf+PDijYR1cNpBbxiKCJIox0VF2ipxwKwbfV9SaMMLW1vE/vWtwD+hqX/AISS2j4u7a7tT3MsDEfmM00xWNmlqhbaxp94cW97byH0WQZ/LrV4HIGKq4C0UUUwCs0/8hs/7i/1rSrNP/IbP+4v9aBmnRRRQISiiimMKKKKACiiigAooooAKKKKACiiigAooooAKKKKACiiigAooooAKKKKACiiigAooooAKKKKACmscDPvTqoaxqEel6Tc3sp+WFC2PU9h+NTJ2VwW5zGqTDWPGEFp96300edJ6GU/dH4Vp390lpZyTPNHAf4Xk5AJ6VneGbKS3003NyP9KvGM8pPUFuQPwFW9cukstHurlwG8tCQCM/N/D+OcV8bjK/t6/odcVZHLaNrF0dR1KOG8kv5OHjXyysQyM9e1W9C8W3OqQXEstmjeUF2pCTlie/Pb3rGsru1l1j7TfSyrcJaxgwysYg8gyDnsetGiae1tDfRTXenpFcQbdwlDANk8H6CnKnFplnaaNqcmq28s0lsYNkrRgFs5wcHmqWtWdzZXaa7poJuoABNEv/LeL0+o7U/wvaWtlpxtrLUTeRI3HIOw9+a3fp1rGNR0Kt4iauWtL1KHVbCG8t2DRSDI9j3B9xV+uFV38K60J4+NHvXxKo6Qyn+IegNdtG4fBBBBGQRX1uExKrw5upyTjZklFFFdhIUUUUAFFFFABSYB7UtFIBCoPrTWiRxh1DD0IzT6KLAZc/h7Sp23myjR/wC/H8h/MYqudBlhP+iarex+iyMJF/8AHq3KMA9aXKgOUvNF1C4R0ni0y63DAd4trA+ua29FspNO0i2tJZTK8SAM5PU1fIFAoSsAtFFFMArNP/IbP+4v9a0qzT/yGz/uL/WgDTooooEJRRRTGFFFFABRRRQAUUUUAFFFFABRRRQAUUUUAFFFFABRRRQAUUUUAFFFFABRRRQAUUUUAFFFFACHpXM+MNL1PVrK2gsFikVLhZZY5G2q4XkD88flXT0VE4qSswTs7nFD/hMBx/ZmnH6XDD+lRy2/i24XZLpellfR5Sw/lXc0Vwf2ZQ7GntpHCSaX4pvU23NpozD0kBaqI8Fasz7jZaAh9RAxr0mitFl9FdA9tI4e38O+J7eHyoNQ0u3T+7FaYAqYeHvFT/f8Q26/7loP612NFH9n0P5Re1l3OIuvB+uXttJb3PiVpI5FKlRaoAa6fRNPk0vSrayluHuHhTYZWHLVoClrelQhS+BWE5N7hRRRW5IUUUUAFFFFABRRRQAUUUUAFFFFABRRRQAUUUUAFZp/5Dbf7i/1rSrNP/Ibb/cX+tAGnRRRSEYt3Y38sxaK6kVewVqrf2dqn/P7N/31XR0UAc7/AGdqn/P7N/31R/Z2qf8AP7N/31XQ0UAc9/Z2qf8AP7N/31R/Z2qf8/s3/fVdDRQBz39nap/z+zf99Uf2dqn/AD+zf99V0NFAHPf2dqn/AD+y/wDfVH9nap/z+zf99V0NFAHPf2dqn/P7N/31R/Z2qf8AP7N/31XQ0UAc7/Z+qf8AP5L/AN9Uf2fqf/P5N/31XRUUAc7/AGdqn/P7N/31R/Z2p/8AP7L/AN9GuiooA53+zdS/5/Jf++jR/Zupf8/kv/fRroqKAOd/s3Uv+fyX/vo0f2bqX/P5L/30a6KigDnf7N1L/n8l/wC+jR/Zupf8/kv/AH0a6KigDnf7N1L/AJ/Jf++jR/Zupf8AP5L/AN9GuiooA53+zdS/5/Jf++jR/Zupf8/kv/fRroqKAOd/s3Uv+fyX/vo0f2bqX/P5L/30a6KigDnf7N1L/n8l/wC+jR/Zupf8/kv/AH0a6KigDnf7N1L/AJ/Jf++jR/Zupf8AP5L/AN9GuiooA53+zdS/5/Jf++jR/Zupf8/kv/fRroqKAOd/s3Uv+fyX/vo0f2bqX/P5L/30a6KigDnf7N1L/n8l/wC+jR/Zupf8/kv/AH0a6KigDnf7N1L/AJ/Jf++jR/Zupf8AP5L/AN9GuiooA53+zdS/5/Jf++jR/Zupf8/kv/fRroqKAOd/s3Uv+fyX/vo0f2bqX/P5L/30a6KigDnf7N1L/n8l/wC+jR/Zupf8/kv/AH0a6KigDnf7N1L/AJ/Jf++jR/Zupf8AP5L/AN9GuiooA53+zdS/5/Jf++jR/Zupf8/kv/fRroqKAOd/s3Uv+fyX/vo0f2bqX/P5L/30a6KigDnf7N1L/n8l/wC+jR/Zupf8/kv/AH0a6KigDnf7N1P/AJ/Jf++jV3TbCeGYyTyM7epNatLigBMn0opaKAP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2" name="矩形 1"/>
          <p:cNvSpPr/>
          <p:nvPr/>
        </p:nvSpPr>
        <p:spPr>
          <a:xfrm>
            <a:off x="307975" y="1041023"/>
            <a:ext cx="9245066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第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6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讲、傅里叶变换及其性质</a:t>
            </a:r>
            <a:endParaRPr lang="en-US" altLang="zh-CN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spcBef>
                <a:spcPts val="600"/>
              </a:spcBef>
            </a:pPr>
            <a:r>
              <a:rPr lang="en-US" altLang="zh-CN" b="1" dirty="0"/>
              <a:t>Lecture 6. The Fourier Transform and its Properties</a:t>
            </a:r>
          </a:p>
          <a:p>
            <a:endParaRPr lang="en-US" altLang="zh-CN" sz="27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第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7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讲、傅里叶变换中的特殊性质与</a:t>
            </a:r>
            <a:r>
              <a:rPr lang="zh-CN" altLang="en-US" sz="24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重要定理</a:t>
            </a:r>
            <a:endParaRPr lang="zh-CN" altLang="en-US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en-US" altLang="zh-CN" b="1" dirty="0"/>
              <a:t>Lecture 7. Special Properties and Important Theorems</a:t>
            </a:r>
          </a:p>
          <a:p>
            <a:r>
              <a:rPr lang="en-US" altLang="zh-CN" b="1" dirty="0"/>
              <a:t>involving the Fourier Transform</a:t>
            </a:r>
          </a:p>
          <a:p>
            <a:endParaRPr lang="zh-CN" altLang="en-US" sz="24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第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8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讲、二维函数、卷积、与傅里叶变换</a:t>
            </a:r>
          </a:p>
          <a:p>
            <a:r>
              <a:rPr lang="en-US" altLang="zh-CN" b="1" dirty="0"/>
              <a:t>Lecture 8. Two Dimensional Functions, Convolution, and</a:t>
            </a:r>
          </a:p>
          <a:p>
            <a:r>
              <a:rPr lang="en-US" altLang="zh-CN" b="1" dirty="0"/>
              <a:t>Fourier Transforms</a:t>
            </a:r>
          </a:p>
          <a:p>
            <a:endParaRPr lang="en-US" altLang="zh-CN" sz="27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第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9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讲、傅里叶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-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贝塞尔变换与拉东变换</a:t>
            </a:r>
          </a:p>
          <a:p>
            <a:r>
              <a:rPr lang="en-US" altLang="zh-CN" b="1" dirty="0"/>
              <a:t>Lecture 9. Fourier-Bessel (Hankel) Transform and Radon Transform</a:t>
            </a:r>
          </a:p>
          <a:p>
            <a:endParaRPr lang="en-US" altLang="zh-CN" sz="2700" b="1" dirty="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lvl="0"/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第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10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讲、</a:t>
            </a:r>
            <a:r>
              <a:rPr lang="zh-CN" altLang="en-US" sz="24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滤波器</a:t>
            </a:r>
          </a:p>
          <a:p>
            <a:pPr lvl="0"/>
            <a:r>
              <a:rPr lang="en-US" altLang="zh-CN" b="1" dirty="0"/>
              <a:t>Lecture 10. Filters</a:t>
            </a:r>
            <a:endParaRPr lang="en-US" altLang="zh-CN" b="1" dirty="0">
              <a:solidFill>
                <a:prstClr val="black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2875861" y="333944"/>
            <a:ext cx="172354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</a:rPr>
              <a:t>亚利桑那大学</a:t>
            </a:r>
            <a:endParaRPr lang="zh-CN" altLang="zh-CN" sz="20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8" name="Picture 6" descr="Image result for å¤§çº²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7768" y="1000956"/>
            <a:ext cx="2171700" cy="2105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0282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C5C78DE-9C0B-4B83-9754-1B16F32780A6}"/>
              </a:ext>
            </a:extLst>
          </p:cNvPr>
          <p:cNvSpPr txBox="1">
            <a:spLocks/>
          </p:cNvSpPr>
          <p:nvPr/>
        </p:nvSpPr>
        <p:spPr bwMode="auto">
          <a:xfrm>
            <a:off x="184732" y="223991"/>
            <a:ext cx="8931745" cy="469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b="0" i="0" kern="1200">
                <a:solidFill>
                  <a:srgbClr val="FFC000"/>
                </a:solidFill>
                <a:latin typeface="Tahoma" pitchFamily="34" charset="0"/>
                <a:ea typeface="+mj-ea"/>
                <a:cs typeface="Tahoma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457200" indent="-457200">
              <a:defRPr/>
            </a:pPr>
            <a:r>
              <a:rPr lang="en-US" altLang="zh-CN" dirty="0">
                <a:solidFill>
                  <a:schemeClr val="tx1"/>
                </a:solidFill>
                <a:latin typeface="方正兰亭粗黑_GBK" panose="02000000000000000000" pitchFamily="2" charset="-122"/>
                <a:ea typeface="方正兰亭粗黑_GBK" panose="02000000000000000000" pitchFamily="2" charset="-122"/>
                <a:cs typeface="+mn-cs"/>
              </a:rPr>
              <a:t>1.3 </a:t>
            </a:r>
            <a:r>
              <a:rPr lang="zh-CN" altLang="en-US" dirty="0">
                <a:solidFill>
                  <a:schemeClr val="tx1"/>
                </a:solidFill>
                <a:latin typeface="方正兰亭粗黑_GBK" panose="02000000000000000000" pitchFamily="2" charset="-122"/>
                <a:ea typeface="方正兰亭粗黑_GBK" panose="02000000000000000000" pitchFamily="2" charset="-122"/>
                <a:cs typeface="+mn-cs"/>
              </a:rPr>
              <a:t>课程大纲</a:t>
            </a:r>
            <a:endParaRPr lang="en-US" altLang="zh-CN" dirty="0">
              <a:solidFill>
                <a:srgbClr val="C00000"/>
              </a:solidFill>
              <a:latin typeface="方正兰亭粗黑_GBK" panose="02000000000000000000" pitchFamily="2" charset="-122"/>
              <a:ea typeface="方正兰亭粗黑_GBK" panose="02000000000000000000" pitchFamily="2" charset="-122"/>
              <a:cs typeface="+mn-cs"/>
            </a:endParaRPr>
          </a:p>
        </p:txBody>
      </p:sp>
      <p:sp>
        <p:nvSpPr>
          <p:cNvPr id="11" name="AutoShape 6" descr="data:image/jpeg;base64,/9j/4AAQSkZJRgABAQAAAQABAAD/2wBDAAgGBgcGBQgHBwcJCQgKDBQNDAsLDBkSEw8UHRofHh0aHBwgJC4nICIsIxwcKDcpLDAxNDQ0Hyc5PTgyPC4zNDL/2wBDAQkJCQwLDBgNDRgyIRwhMjIyMjIyMjIyMjIyMjIyMjIyMjIyMjIyMjIyMjIyMjIyMjIyMjIyMjIyMjIyMjIyMjL/wAARCAEsAcE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36iiigAooooAKKKKACiiigAooooAKKKKACiiigAoopMigBaKMiigAooooAKKQsoBJOAPWmxzRzKTFIrgHBKnNAD6KKQkDrQAtFNLqBksABWbZ+ItJ1C/lsbS/hnniG51jOcD69KV0BqUUUmRjOaYC0U0Op6MKXI9aAFooyDRQAUUZHrSbh60ALRSZFLQAUUmR601mG0kGgB2R6ilyD3rJ0/V4NWsJ7i0VnEUjxlSMFmU4xUukX76hZefNZzWkm4q0Uw+YY+lK9wNGiq9xfWlmga5uYYVJwDI4UH86kSaKVA8ciupGQynINFwJKKTI9aNw9aAFoqpZ6jbX/m/Z5VfyZWifHZh1FW6LgFFITgVXgv7W4ubi3hnV5rYhZkHVCRkZ/Ci4FmijOaKACiiigAooooAD0qqLk/bmg9gatVmn/kNt/uL/AFoA06KKKYCUUUUAFFFFABRRRQAUUUUAFFFFACMyopZiAo6k9qpXOsWNndWltPOElu2KwjsxAz1pdUtI9S0q6spGKpPG0ZYHBGRjNeZXSWdv4d0i01vXbeG90q7Dq6PvZ0Vun1xUSnZ2KSuek3Ot2Npqlrp00pW5ugxiXH3sdea0Ac15Pd+LrDUfGNjqllZX2ox28DJEsMJADsepJ9q9N0u7kvtOiuZbaS2dxkwyY3L9cURldg42LZIBrhfGXjyHQ7m0hsJ4p5xOPtMCjcxTB49jnFdw5AyScADrXkHjnXPD0sbwaPaLJqKTiV5Y4MYKnJJPepqu0bjguZ2PRdL15ptH/tDVbf8As1S3CzuB8vYn3pLDxjoWp6kLCzvlmuCCQqAkfnXk2ralq2p+EDe6zqlu6Suklraqqg8Hvj2rZ+GlwbnV9eS3itoJpIY3jCcqnUdvwzWUazbSLlSsrnrm9c4zSk9q8y1SwvtK8R6Ara3f3moXV4GlUvtiEYI3YQDpj3r0zNbxnzGTjY4P4i6xBZDTbO9S4ayuHZplt2IdsDhRjqDnkVV+Es++21iBA6wpdbo0c8oCOlM+KHnQ3Gl39vcwwPalzukIOCQMHHeqXwovLl7zUt8MksVwwka7YbQX9BWPM/amvL7h6xmuQ8c+K4NC0i4jhvVj1JkBhTGTnPcdhwa60c1zvjG0tW8M6rM0ERl+zN85QZ4HHJrafwmcdyvoviGXXvDMl7NpM/8AqseUwH7/AI5257VwHhnxO2havdwy21lYWAu28yMqfOQH+AY64ruvDqyap8OdLSxvmtHNqieeqBtpX5TwfcGuOt9E1Dw1rV3cxaRFr7SMGiv5XC7Dzuzwec9ee1Yzv7rLilqevRyrLCsiZ2suRkdqzdcv72wst+n6e97Ox2iMNgL7k+lU/DWuR6pZRxzXlnNfqMzR2zfKn4Vq6jdx2FlLcyo7pGMlY13E/QVummrmfU888Gr4k1LxBqU95qbWkMN1/pFqqhwWwPlBPQYxXe6tqsWj6e15NDNMqsF2QRl2yfYV5HF4l1qLXrqLS4VsY9YvPknuUyVPQn8K63XPGS+H/DbQW2pQalq0RWN2bHBbjcQOtYxqJJmko66G14W8ZW/ia6vIYbS4gNvjJlXGc/19q6csB61wvgXw1q2jeZdX+oxyLdDzWt40x8553E46+1dswYrwfxxWsG3G7IklfQoRa5Zz6rd6erkS2iq0m4YGG6c1VTxJZvf6pBux/Z6LJIwIOQQTXmFxoVxf+N9Xi1/V3jjt4llkljAQMnYfQVlLpGrnW9RsYZHtC1r5ywwlis0Y6D1PFYOtJN6GqpR7np8nxN8NR2kU5vGYyAHylQll+o7V1VpeQ39lDdQNuhmQOhxjIIryDwt8M575bO91VkjtGUSeSoxI+em7jivYUiSCBYoUARF2qi8DA7VpTlNr3iJpJ2Rzeq61r8GsrYado0U0RAYTS3ATcO+B7Vf1y+1Ky0sSafpxvbpsARhgAD3JJ7V5x4u1vxEfFGlGOz/s2YB47eSR1fdu6se3ar9l4n8T2OrafpLT2GrPMSXaPO9VzyWYcAfh2qfaq/KP2btch+GceuTX99M94sFlFdObi027i0hHQHsOleqIwkAIrww69rOlSeIbXToPJSW+YzTRoXMIIxx+R5r03wXfaSNGt7LT9TW6cKWYvJl2Y8scHnqaKU1sFSD3MvxlY+ExqqTa5BcXErIu4LKwWNC20MVBHGeKy9f12S08RaPo3h5JXtrEiaaG0Ody9Av0wf1rJ+I+osPE2p23kvJmxjiDKM7PmD5PtxWt4XsbjRPCEOt6LYG/v7vaZxI2GCc8LUufNOyGo8sbs27fxpqH/CQ2OnX+imzjvSREzSgvwO4ArotbuNVt9O8zSbSO6uN2Nkkm0Yx1rg9SvZ9S8eeEpJ7KS1mcOzQyHJXANdt4h1+x0HTWlvZthcFYwoyzN6AVad07kuNmjh/hzD4gvd2prqEUOnS3Uks0AiBZ2PJ5xwMn17V6puGcd68V0TX/ABLonhBFtdMgt7a2Vna5uckuSc8DjnmvT/CeoXWreGbC/vYwk80e5gowD6ED3GDTpNWsFRO9zaf7teYadf6yPGvigaLZQ3DGeNZDPJsCFVx+Nd/4gvZNN8P315EQJIoWZSRnntXj1hr3iHR7a68QIlgo1IrLI0xyXI4yoB781NaaTSY6cW07Hrfh19aexdtditYroucC2JI29s571sVgeDtXutc8OW+oXkKxTS5+VAQCASARmt+to7GbWoUUUUxBRRRQAVmn/kNt/uL/AFrSrNP/ACG2/wBxf60AadFFFMBKKKKACiiigAooooAKKKKACiiigDH1zw7Y67CiXvnFY+QI5WT88GuM8L6BoNx4o1q0j0iCSCzdRFLITIQ2PmHJ7HNelEZGKpWGk2elmY2kIjM8hlkx/Ex6molG7TKT0K+pSRaFpE93bWIkEK7zFCApIHXFT6RqltrGmQ31o+6KZdwz1HqD7jpVuVUkjZXwVPBBrM0PRbDQbea308sIpZWlKltwBPUD0FPZ6CNQ/nXnUssWpeOPEFpCsSpFYCEKMAvIcn0684/CvRmGRwcVxU/w20u5e5uWubtL+eZpftUcm1gScgAdMCs6sXLRDg0jy9tCs7PwYbrUIbsapNK8VtGVbaCpHbtnNaHhJNQTxT5EFt/Zk97pzxx/LjJABDc+pBrspPCnjGyKfYPEUF5GucJexYI/EZrMn0Dx7c+ILXU3XTVuLVSkcyt8pBGOR17+lc/JJW0N+dWsVNM8H+N4tVh1aS6ia7t2KIbqUyHaeDj06mvXFDm3XzCPMwN23pnviqulwXsGnwJqFws90B+8kRNoJ9hV4jiumEOUwlLmPM9e8P8Ah+x8R6fbT2z3U995ztJcXDNsIXggE4ql8NtBub6GK/u72VbSzmcQW8bEBnB5Leo7V1d/4Gh13Wri/wBauGnXaI7WOAmPyl+ueTVL/hWrWaFNH8R6pYLnKoGDKPw4P61Lpy5+ZFqS5bM7vcOmRk1wfjjRdW1lLyWe/W10i1gaRI4z80zAZ+bpgVseHvCC6PcyXlzql5qF467TLO3AHstbt7YW+oWU1pcqXhmUq65xkGtJLmjYhOz0PEL3WGi+G+iWsdzdQvsctHCuEkO85DN2+ldvoGs6afBclvpSQtcQwbpLeeXgM3Xcx65qt4l+G5l0lbbR7+aOK3UmOxcgq7ZyTuPIJzTdJt4bqzi0abwLeWsErDznYgJx/EW4Jrn5JJ2Zo2mjm/AfiSy8P6jqH2vYv2hwqQwRF23Z7Efw+gr2WW5CWT3DLhRHv54IGM81wFx4C1bSdWmu/C1xYwwTKA0d0hYxn/ZODXZaLpt1baOlpqt4b+d8+bIy4znqAPSrpKSjysmbV7o8Mnlg1WbTrae6ktlkupXkmlGNqsQQQe/Arrda0Pw1H4XNnouoWf2pXVzJLMN0gHYmvTLrw9pN5aJa3FhBLDGAERkBCgelYzfDfwqzlzpacnOAxx+WahUGr2L9rexiaanxBvlswZdPsrNApMqYkMifmecfTrXoijg0y3torWCOCFQkUahUUdABUoGBXRGNlYxbuzzbxh4G1TWvE/2uznjWzuY0S5y2GUKcnA71peJ/D+qf2pZa5oAia9tUMbxy9JE9K7baD1pdopezTHzM87F58R9QdbdbHT9NjJw0+dxA9gSc/lXfW8csVrGk0vmyKoDPjG49zjtUmwU6nGNgbucX478HT+KIbRrOaOK4gc/M+cbTjpjvxWh4f8Iab4btiLSLN06gSTtyznH6DNdJtFIVBFHs43uLmdjg/AmianZ6p4hn1aEKbm4XaccPjdk/TkfrXSweGNGs9TGpW2nwxXWCPMQY6+1bAUCjFCgkhuTbueV+I9E8RXHjHU5tMsIpYLq0SBnlIC7T1wfXiuz8KaNdaH4XttOuJVkuIwfmHKqT2Hriug2DFGwdO1JU0ndDc21Y800m21vVviOl/q1ibaPTo2RXUfLITwCM+oNb/jqGBtE+0SagLCe2bzIZGAIZh/Dg9c11mwVDcWdvdoEuIUlQHOHUEZoUHZq4N3aZ4Jfav4g8RW1rPqlrcT6RBIC/2aLaJADzzXsnhzxDpWtWMY0yUbYlCmE/KyAcYIraS3iSPy0jVUHAUDAH4VQsvDul6dqE99aWiQ3E4xIyDGR9KiFNxY5STRB4gvtN+zrpeoSmIahugQ+px69jXmB8P+FtBvLuz1n+0b6e1UPGhBVGj4PyAHsT+let6lotjq6RLewiQRSCVOcYYdDT5tKsri5juZreOSaNSqOygkA9qc4OWpMZWOfXxdpOm6VptzFFJ/ZlwPLWeNQUhxwA3p/9aupilWaNZEIZGGQQeCKpy6Lp82nvYPaxG1cENEFAU59qtwQR20CQxKFjQBVUdgK0VxElFFFMQUUUUAFZp/5Dbf7i/wBa0qzT/wAho/7i/wBaANOiiimAlFFFABRRRQAUUE4qGS5hhYCWZEJ7MwFJtICaimqwYZByDWZrmsRaLYG4kVpJGYJDEn3pHPQCjmVrjsWL7U7TTLdp72eOCJf4nOM1i/8ACcWBXzBZakbf/nv9mOwD1PfFUVsFg/4nfiMrNe4zFbHlIfZR0J96vaT4hGpXclvLCqKVyoHOR6Vnz3Hym7a30N9bpcWsqywyDKunINZmseIl02RbW3ha8v5B+7to+v1Y/wAK+9cjaalcaNrmq+HtJi8yeSYPbIR8kIYZYn2HpWuPsvha3fa5utWn+aaZzlif6D0FDmPlGzaVNcKLjxPq5Utz9ktpCiJ7ZHLVW1m0h8MWdtrmjTSxxrIvmwtIWWVDx0PQ1kPNPf3YM0u55HAyx4BNanjOS6msrLw9p9jcXUrlHkZF+RUX/a6DmoU7jtbQ72GQSQq+PvAH86duUc/z4rj9viG7jAvNStdJgxxFAd8oHux4/KoDpegsT9r1q+uG7lp2x+lWp6XRLidsGVs8inbRjpXn9/Y6Vp2kz3+mavd2skZGxvNZg79l2t97PtXZ6TPc3Gk2k10m24eMNIvTBxTU7uwmi9tFLjNJRVgGBnNLiiimIMYooooCw3YuSccmlwKWigBAo9KXAoooAU9KbS0UhiUUtFAAKKKKYCUUtFABRRRQAUUUUCCiiigYUUUUAFFFFABRRRSEFFFFABRRRQAUUUUAFZp/5DR/3B/WtKs0/wDIaP8AuL/WmBp0UUUAJRRRQAUUYprY6UgMTxLrEmmwQW9onm3923lwR+/dj7CsRPC+k3Mvk6xePd6k4yzs5GD7DtTknWbxfrWoS8jTYEghz0ViMt+PSsCS6le5NwW/elt273rnnM0ijV064vfCHiCHSr+d5tLvCVtpnOTG/ZSfQ1ctZU1XWrrW7kk2WnlorUN0Ljhnx+lQanfaf4h8NSWt7IYrlcMCByGHQislb949Dj0qNQsK8Fh1bvzUuaSsUo3DUtQm1KfzJWOz+Fc9BVG21CW11MLENkqgOjHo1PzxmmbAXV8cjoax5m9SrFxb+ZdXn1OHCXEyhXYDqB0qGWSSeVpZn3yMckmmUpBHUUczCwdCCOtTfb7xU2C5kC+m6oarTM6XcQCs0bghj6HtRcLElzO6sspDyZbaxPNXpkg0vyPtyyS3dx/x72MX3pPc+g96itJlt7uKZlLqjAketb95qfh/U50nvdPMkqJsVyOVHXAIq4JPqKWha0rw3JPcRahrJSSZBmG1T/VQfh3PvXWL0riLOCOV/wDin9Wntphz9muCXQj056VuaLrMl69zZ3kIgv7UgSqpyrA9GX2NdEbGTNyiiitRC0UUUwCiiigAooooAKKKKACiiigAooooAKKKKACiiigAooooAKKKKYBRRRQAUUUUAFFFFABRRRSAKKKKACiiigAooooAKzT/AMhs/wC4v9a0qzT/AMhtv9xf60AadFFFAhKa5wpNOrL8RJdSeHr9LIE3LQsqAdcmk9gMg6tquuXMiaKsUVnExRrucZ3sOoUf1qQ2Xii3Uump21yR/wAs5IdoP4is/R9f0aTRrbTDe/2fPHGIzFIfLYEdevWi70u9VTPYakbiIDJ/eZP6VhKRoomWZbq2XXE1C3NvcXlwkiKDkMAoBINZ/UUss8txJvldnbHVjTa5nK+hrFBijpRQaRTRFJMkLJvOA5wD2zU1QzwrcQPDJ91x+XpTowyRqjMWIGCx70IkcwO0gHBIxmoLGaWS32zA+YhKkn+LHerPXrSjhcCgdhCKawziqX9rQjUHs5f3cgxt3HAbPpV7/wDVQOw2KWEXKxyMM/eZc87a2X1i0OqR6dpuhwzlo96PK+zce4rnYNKg1XxVZ27tIrtE4LRNhlHYn8c1tR+HLq08W6dZ3F6jR4M8Uojwzleqn3xWkF1InY3orTxTPGEij07TIj3QGRwP5ZrW0XQY9IE0jSPcXc7BpriT7zkdPoK11HyinV1qKRg2JRRRVALRRRTAKKKKACiiigAooooAKKKKACiiigAooooAKKKKACiiigAooopgFFFFABRRRQAUUUUAFFFFABRRRQAUUUUAFFFFABWaf+Q23+4v9a0qzT/yG2/3F/rQBp0UUUhCUhHFLUNxcR29tJPIwWNFLMT2ApN2A5rxfPp0FqkMmnW97f3LbLeJ4wSzep9hWTpelWPgy0eR2Mup3KkyKGOxc/whegFNsLhpftHiu8TNxdEpYRt/yzi6Aj3PWsa7unG+4mO+RiNxJrlnLc1igZtzk4xnnHpVS7eSGW3lXJXftZR796ucHB9RmmsAawNEGcmlqtfzm0sZp15KISBRYXQu7OObHJHK9wfSkWWcVnrqiLdXEUsUkaROAZcZTnpzWhitHwVCk2sazbyorRMkZKsMg/gaqKuyXpqZiSI4yjqy+qnIp/8AKujvvh5p0sjS6bcXGnu3JWJsof8AgJrPPgTW92P7ehCf3vs3zD9ar2chKS6mboVjbap4rmtrqBJ4Ta/vFZc45457Gugb4dWYc/Z9T1GGL/nmJcgfia2fD3hy18PwOsTtNcScy3En3nP+Fad5eW+n2kt1dSrHDGu5mY8AVcaatqRKeuhlaR4c03w8ryxsxkYDfcTvliPTJ6Cq/i8+RZWWrxdbG4WQlf7h4b9Kw7Zb3x9ei6uRJb+HomzFCMqbkj+Jv9n2rtbmwin0yWyKDynjMYXsBjGKtLTQT1epbinSWFJEOVYAg+oNTbuM15ro2s6rHpkljJfWenxaZIbeWecbnYjpgcdq17TWtSsZ7Ca7vEvtOv5fJSUw+U0bEfLx3BNaRqJkOLR2dFFFaCFooopgFFFFABRRRQAUUUUAFFFFABRRRQAUUUUAFFFFABRRRQAUUUjHHamAtJuwcVUvdStdPgM11MkUY7s2KwZvE11d4GlWJKt/y3uDtX6gdTQk3sRKaitTqN4zjFMluYYf9bKif7zAVwV1eXiajHHq2qXX2Z4yxSzQoM5+6COf1oh1DRIL5VvdJ8m2kQlbm7Jcsw7EHOM0OMkNTi+p2h1nTR1v7b/v6v8AjSrq1g+Nl5btn0lFcimu6azb08NubPoJvIXJ99vXFY82lW+t6+97Zie0sREqlDEFEjeykcCklNu1gc4JXbPT1mR1BRgwPcHNO3D6Vw66NaRjMBmt2H8UEpX9OlWI5tcsyBBfR3cY6R3SYP8A30P8K1dKSMViYN2R2VFc5a+KoFlEOpQPZTEgAvyh+jV0CSLIgZWBU9CDwayem5umnsPooooGFFFFMArNP/Ibb/cX+taVZp/5Dbf7i/1oA06KKKQhK5XxzPJ/ZMGnxsVa/uEgyP7pPP6V1Ncl41kEEui3kg/cQXqmVuygjGf1qKnwjW5neJcW9xa2UYCwwQhVQdBXO3SxPblJmARuMk4rc8aXFtDdRXYuEdJECqqEMzY9BXI6ppl/JLps18DAlxMTFbnqEUfeb3PpXHPc6IWsaoO1VUdAMVnJqUjawYtn+h7jCsnrIACR+Rqxe3AtbSSTHznhB6k8AV1un+DYJ/BsGnXGY7gnzzKp5WQ85/p+FKMXLYLnHasGktVtEB865kWJR9T1x9K6rWfCE8ax32j7ROsQWa3P3ZcDqPRqqabaeHtB1X7Tq3iCK7vY8hFbCiP8PWupi8ZeHpZkhTVbZpHO1VD9TVxprqJyfQ88F5KjeVNY3cc2cbDCf512PgbSLqzhutQvojFPdsNsZ6og6Z9660beuB9cUuBmqjTsyXJvQWjaPU0tFakjduO5qvfafa6lbG2vIVmhY5KN0NWjSUARxQxwxrHGoVEGFUDAAqSopp44FDSyKinjLMBzUisHUMpyD0PrS8gPMvGGjWtt4tjuXs/tC6nGUjDPtEc69Gzn0P6VoWpfWL7SNEjmFzHpzLcX1yvK71HyoD3OTWt4+0w6l4WuNiFprbE8eDg8df0zWl4WgsYtBtJNPhSGGWNXIUdSRzk9zmpjH3gb0NuiigV0EC0UUUwCiiigAooooAKKKKACiiigAooooAKKKKACiiigAoopCeKAEZtozXP6l4iKztZaeiT3Q4Zv4Iv9739hUOsavLd3DabpzlQpxcXK/wDLMf3V/wBr+VV4LeCzgEUahEHUk9fcn1rSFNy1OatX5NI6sgj0/fcfa76Rru67SSdF9lXoBV0ZPA5rFm1553MOlWhnYcGaQ7Yl/HvUDjxBKm031pEGPzGKI7gPYk1UsVSpO25yShOfxM6IKfQ/jSPsAG8LgdN+MD86wI9LwmHv7yR+7NKaVtJtGwZVeY/7cjH+tYyzCF9hqjbdmy1zbD/ltEP+Bim/a7X/AJ+Iv++x/jWONJ0//n0i/EZo/sjTv+fOH/vmo/tDsivZR7m2lxA/3Jo2+jCpvx4Nc42iac/H2SMf7oxTP7PvrJi2l6i0an/lhOu9M/XqKuGYpu0kS6EejOjkjSVCkiK6HgqwyDVSCG90dzLpUm6HOXtJWyp/3T1B/MVQstduBfR2Oq2Yt5peIpYm3Ruf6Vud6606dZaApSos1tK1q31SElAY5k4khfhkP+e9aWeK4y5sTJIlzayGG9j+7KD1H91vUVtaNrX9oxvDKnlXkPyyxZ/Ue1c86biztpVVM2qKB0oqTYKzT/yG2/3F/rWlWaf+Q23+4v8AWgDTooopCEqC6tLe9tnt7mJZYXGGRhkEVPRQ0MwrDwjoWnT+fb6fEso6M2W2/TPSsP4gaZeTDT9QtLdp1tHfzY0+9tYdRXbSMqIWYgAckk9KwLjXku/Mh061nvSPkZ0wsYPpuP8ASspxi0NPU4/wxoVzr2pQardwNBp1uS0ML/elbsSPQV6WFAGAKyfDNhc6ZoUFpd7PNjzwhyACSR+la9QopbF3uUJND0qWQySadbM7dWMYJNMHh/RwwYaZaggggiIcGtKqF5rWnWF5DaXV5FFPN/q0ZsFqLBdl7AA4FLRRVIBaKSg9KBCmkqlNqltb38VnKWSSYfuyw+Vj6A+tXBQB5x8Xba7l0yylt1kaNJCHWME8kcHiuy8MRTw+G9Ojuc+csC7geoOK0Lp44rdpJF3KvOMZrkB4rnnv1ighZU3shLD7uOf61NrO5aTktDtJEWRGRhlWBDD2rB8Ig29reafndHZ3Txxn/Z64/WrA1eOPR5b+6OxIQSx6A/5/rUfhS3mj0v7TcIVmu5GncemTx+mPyq1uZtaHQ0UUVqQFFFFABRRRQMKKKKACiiigAooooAKKKKACiiigAooooAQniue8RapPF5enWLD7ZcjluoiTux/pWze3UVjaSXMxxHGpZq5GxSWRpb+5H+kXR3MD/Cn8Cj6CqhFzlYxrVFCJYtbWKwtlijOEXOWJ79yaxLiZtfkZFZk0yM444M7D/wBlq34ka5/saRbaORy5CyCMZbZ/Fj8KrafeWc8YitiyiMAeWyFSo+hqcbUcFyo5KWq5mWliSNVVFCqowAo4FSUuKQ15Ldy9wo60UUAJilxRRQAYFFFNlkSGJ5ZGCxoMsT2FMdrmJqiXNvq0GqIiXNtbjJtySCPVh6kV1NrcxXtrHcwnMci7lrnIzqGvRYtF+y6e4INw5y7j/ZHYV0NlaRWVnFbQg+XGuBmvWwCmk77GddppJ7k4qpewSqyXtm2y8g+7xxIvdT7Vcor0JxUlYwpzcXdGxpmpR6lYxXMWQHGGU9VI6g/SrwOa5GwlXSNaUHi1v22n0WXt+f8AOuurgkrOzPUhJSSaHVmn/kNt/uL/AFrSrNP/ACG2/wBxf60jQ06KKKQhKQ9DS0h6UxnM6y76nrcGiJKUgMZnuSDglc4C/Qms/Wtb1HRIimnaNGLaN1iV5n2hmPACqOo96ua9b3+n6zFrljatdoIjDcQKfmKZyCvuKz7/AMU+HdWsWtb+2vmz/wAsmtJNwPtgda55XKSOm0ia5lsl+2m3+1D/AFiwNlV9q0M155p+vx6K1uLPw9c2WkzzbJbq5+Ulj0OCc/nXfoxZc/rST7jsSdq8v8deEtW1jxfYXdnDvtztVpAf9Xg5Jr0O81G3sQDM4GenNR22r2t06qpxu6E96bVyldal2JSsaqewxT6MiimSFB6UUUwOb1zTtT1a/tbdUgj0+KVZmmLEyZB6AV0Y6UcGjIHek0AkiLIjI4ypHNZFzpmnWcMlxO/lRINzFm4xUet+KrDRj5RLXN4/CWsA3SMfoOn41kwaDq3iWZLvxFiGzBDRafE3H1kPc+1S/Id2gs438X3cUohMPh+1bMakYN047kf3RXbKAFAAwB0pIoUgiSOJAiKMAKMAU+tkrIhu4ZozRRTELRRRTAKKKKACiiigAooooAKKKKACiiigAooooAKQ0tIehoA5jxPOLi4stLBBEzedNz/AvT8zig4OSBgZ6elVEYXmv6nddVjdbWM+gQZP6k1LdXMVlaSXEv3EGT6muqjaMeZnm4ifNPlI72+hsIg0hJduI41GWc+gFZ1us0jtc3OBO4xtHRB6VFYxyXEjX94M3D/6tT0jTsB71exivMxWI9pK3QqEVFAKKWkPHU4z61x2LCiijPGaBWYUUUUAFIyh1KsAVPBBpaBQCuc7dwtoN5bT6eLhIHk/fpGC8ar3O3t17V1NnqdjqClrW6jkx1AOCPqDVG7vbaxjWS5mESk4B7k+grJuETVnDWukzyOPu3DKYgPx6124StOLsth1IKa94688UVnaLbXtppqQ38olmUnDA5wM8DNaNe3F3SZxySTsitqNoL2ykgzh2GY2H8LjkGt3Q7/+0tKguD/rCNsi/wB1hwRWXn5gfSl8NSeVqOoWXRd4nQezdf1FcmIhqpI6sJNaxOnrNP8AyG2/3F/rWlWaf+Q0f9xf61zneadFFFAhKKKKYwKgjFMMS5ztGfXFPpOamwjP1rSodY0yexuB+7lXGR1U9iK5rQdel066Xw/rrCO/jGIJm4W5TsQfX2rtSKzNZ0Ow1y1FvfW6yoOVPQofUHsaicL6opPoYviTw+2sTRMCSikHAbB6Ef1qbRdBNhBEkjE+UMKCaz/7D8TaISNJ1KO9t/4YLwfMB6bqX/hI/EdmCL3wxO+P4raQMDWVrGqlpY29e1mDQtKkupMlxxGg6s3p/X8KsaXJPJp8ElxKkkroGZk+7z6VyEnjy3uQ0c3h/UXKkqymEHae4rI0fxNq2kTva2uj31zpxO6BJhteL/Zz6U0yWrbnqnB701mCgliAB1JNcDJ4h8WXuRBZ2lih7yNvYfhWYohvDL/wleu3YkTJ+zpmONx/s4605c1tEI6/VPG2i6ZK0BuBcXQ6QQDe2fQ9hXL6nrviHVrdpAg0mxyA2DmYpnk+1Gg6fbWVg1wlqkAlkeRQR8wTJIyfpVy3kOpaQ0jqMTowAP8Ad6CtoUW1dickdRoXhrTdHiEtrH5k0gBa4kO53981uDgVheDL03/hWykY5dFMbH3Ukf0reFJJLYl+YtFFFUAUUUUAFFFFABRRRQAUUUUAFFFFABRRRQAUUUUAFFFFABSOQqMx6AZpagvjtsLkjqImP6GgDjtEBOmLKes0jyn3JY1Q13/SdS0+xOdjEzOPUKOP1NaWlHGk2gHH7lf15qlrNjctcQalZgPPACrRf31PUD3repGXsfdPLi17Z3LGR2+lBqtZXsN/CZISflOGVuqn0NWTgDJ4A7mvDle+pu1qGeKz72a5k1C30+0kRHlUu8hXO1RTBqdxds/9m6fLcopx5xIVCfqetXtI024hnmvb90a6lG3an3Y1HYV04fDynJXWhLkoK9zNfw3qn2ozrrsmQBgeWME/TpUmmXN9Jc3dreeU5t2C+bED8xIz0ro8cYrLvPDtheXTXLefHI4+byZSgb64rvrYNSXuEwxHNpIkOR/C35UwyxKcGVAfTcKrf8Inp54aS8b2a5asvWtM07TLqyC2rxWxy8kqqzkkdAfSuKpg5wV2aRlFu1zoAQRkHNFZMfiHTC4QSuoPQtGQB+NaM9zFa27TyuFjUZ3f4VyuLWjCzuQalYtewL5UnlzxNvifHRh/SrmjamdT09ZmTbKhaOVR2cdazY4dT1pGMebGxYcSMP3jj2HatjTtPh06zFvAG25LEk5LE9Sa9LBUpp3ZnWlFRsx9ldfa4S5hkhw5TbIME4PWrNJ6c5pc16y2OWQYqGxbyfFlvjpNbsn5HNTVWHy+JNII6lpFP021hX+Bm2G/iI7Cs4/8ho/7g/rWjWcf+Q0f9xf61wnqmnRRRTEJRRRTGFFFFABSYpaKQCYppAXkU+kYZFAjzXSHMsmpSMOTeyfzq9FOlwpZSCVJVhnkEdQaztF+WXVI+6X0tR3cUmmXx1G3QvbyAC5iHbH8Y9/WumnK1O4SV5WJNRnm0y6ivy2+1b93Mnf2ZR/StKOS3vYFlQRyoRwxG7H+FHhe1i167OrykSW0ZKWqHpnuxHr2rUv/AAjZTTPc2c81hM2dxhOFY+6nj8qwlWtJ9h8vQ5zVg920Gj2+4T3ZCtj+CPufbirt5oF9odg8tvfxzWsCElZ0+ZQB2IqbwLaRtZXGpTM09/JNJFLI/UBGIC+3FP8AF2pJcrHoVs4aacgzbTnZGDk59M1i6rk7ou1iv8LZiNDvbV23PFdMfwYBv613g6V5/wCCSLbxbr9rjCuIplHtjH9K9AHSnDYmfxC0UUVoIKKKKACiiigAooooAKKKKACiiigAooooAKKKKACiiigAqG7UvZzoOrRsP0qag9DQBxGjnOkWh/6ZgH8OKvjrVDTF8qK6ted1tdSR4PpnIP61amcxwSP02qT+ldkX+7ueRUVqjMWyMb3N/PEgCyT9fUgYNWJwHt5FJwCp5/Cq2jj/AIlVue7jefqTzVWY3OtzSWdi/lWqNsuLk9/VV9/evCs6lR8p1bamn4cbzPD9odoAVSoAHocZ/GtaorW3itLWO3hXbHGNqipa9+lDlgkzjm05NhRRRVklTUhftZMNOZFuONpYdqbpEeoR2CDU2ja6ydxQADHaro45pc1PJ71yubSyIL+BbuwntioPmIV5HtXHmcS6Fp8km3dBcqjoxzkq2Mf1rtq53T/DyJrd/eXUe5fPD2yE/KnHJA9c1zV8PzyTRrSqJL3joyRjd2AyfpXN6Frs+raxfp8htE4jKr905xjP4V0fX+dRw28NupEMSIDyQq4ya3cZXVjL2iad0SUUUVsZi1WjG/xRpaj+ESP+G3H9as0zSY/O8UvJ/Bb2238WP+ArCu/dOnCq8zqqzj/yGj/uL/WtLFZp/wCQ0f8AcX+tcJ6hp0UUUxCUUUUxhRRRQAUUUUAFFFFJiZ5rbRi28Sa5B/08CQD2IrSGDWf4yebQ/ES6hbQJP9ui8oxs+3DLzu/Kudl8Ra3JkJHZQZ9MtRHEwhHlZXs3J3R0B0uSynNzo129jMeWQDdG/wBV/qKkuNa8WrEQbjSEGP8AWMrA/XGcVyb3mqzqfO1SUZ7QoEH59aozW0AiM15LPNt6mWQtXPOvTeyNFTaL0V1a6cJYZNc1OC4lYyXDWhWSN2JySFHIrT0+8toLV/7OuLNpm5LXJeJ392Jzn86xo1iCgxIioRxtHanMofhgCPeudVrPQ05O513hqG9sNcuNX1FPME0Cx5tBvQYJ9Dk/Wu0i8QaZIQv2uNG/uyZU/rXkWlvax+JNOgkfbHNIYnVJCp5HB4969Nl8NbkxBqNyF7JOFmX/AMeGf1ropzbRjNJM3450lUNG6uD3U5FS1xzeHL2L5o4LOQj+K3d7dv0JH6U0vrNjg+bqMS553qlyv5jDVtzEHZ0lclH4nvI22ymymPoS1u35NkfrWhF4kBGZrG5Qf3kAkX81p86HY3qKyovEGmytt+1ojeknyn9a0YpUkXcjhx6g5pqSYiSijNFMAooooAKKKKACiiigAooooAKKKKACg9DRQehoA4+/Q2PiiQH/AFd9Crqf9tOD+mPyp1zE09rLEv3nQqPqRV7xNZvPYLdQruntH85PfHVfxFUoZkuIEnibKOAy/jXRSlePKediocs1JHLpeGHw9IB8lxbL5LJ3D9B+f9KvS6JcPo9hY29ybfy3V53H3n7nmqHiq1Ftf2l6ARFcOkU4H94MCp/nXTFZWuUdZAIQhyh7nsc1hh8PyzdypzUYpon+nSikGe5zS16Jx7hRRRQAUUUUAFFFFABRRRQKwUUUUwsBIHX0zUvhGJ5LO41CQYN3KWX/AHBwKzNTd5Eisbdj9ou28pSP4R/E34CuvtLeO1tooIl2pGoVQPQVx15pux34SFlcsVmn/kNn/cX+taVZp/5DZ/3F/rXOdpp0UUUCEooopjCiiigAooooAKKKQ0hM8w8fzmXxPaW/aK3LY92OK5l3RerqMepr1fVvCWlazefaryF2l27cq5Xiuf1bwvomm6toqw2EYWa5ZHDAkN8hwOTXHVpO9zeE7aHBm+twFxKGLHACgkk+lXLCwudT1Kzh+wXXkPOvmO0RA2jrXa+LtPtdP0uzvLW3jiNreQv8iAcbsH+ddpHjHH1qYUbvUcqnY8lv/CWr6XbXEzS20NokuEflmKluOO3WtWf4eRx6bcXNxqlzPIsTMFjAjTpmuu8X2/2rwpqMYHIhLj6jn+lN/tS0Xw1DeXMgEMkC5xyTuHQevWtPZRuQ5uxB4W0fSV0azvLaxhV5Y1cvtyc/jXSAcVyHgrWrNdFtdNmm8m6i3KI5flYjccYz7EV2A6VtBJKxk3dgKKWirC5BNbwzriWJHHo65rNk8OaZK25LYwMf4oWKH9K2aKLDuc/N4ckIxFqUu3+7cRrMP1Gf1qhJ4fvoCTHaWso/v20727/lyP1rr6KXKgucaLnVbPrLqcKjtPAlwv8A30uDUsPiS7DbT9guD3CytC//AHyw/rXVkVBNZW9yCJ4I5Af7yA/zos7Bcy4vESBc3Njdw/7QTzF/Natwa7ptwdqXcYb+6x2n9ahk8N6e53RxvA396Fyn8qqz+HZ8ERagZB6XUKyj8+DRdgb6yI4yjKw9Qc07IrkG0TULY71sreQ/3rO4aFvybI/WmfatQssBrjUbbHUXVsJ0/wC+kxQpAdlmlrlIPEV4cD/QLv8A64zGJv8Avl/8avL4jRRm40+9gx1Yx71/NSafMBu0Vm2uvaXd/wCqvYt391mwfyNaCyIwyrqR7HNO6AdRSEigEUALRSZozRcBGAKkHoRXGG2Oi6rLYsP9FuD5tq3ZSfvR/wBRXaVQ1XTodTs3glBB6o46o3YinGTi7mdSmpqxzmo2SahZtbPwCQc4zjBzVhRhcenFVLSeZJ2sL0BbyLrjpIv95fX39KuivQg1LVHlTi4vlYCilpKtkIKKKKQwooooAKKKKBBRRRQMKR3VEZ3IVVGST2FLiqMNvJr975CkjTYmzM4P+uI6IPb1NRUqKKNKdNzZe8O2zXd1Jq86YDjZbIeqp6/U11FMRAiKqgBQMADtTxXnt3PUjHlSQtZp/wCQ2f8AcX+taVZp/wCQ2f8AcX+tBZp0UUUCEooopjCiiigAooooAKKKKACuT8ZzxQNotxJIqLFqEZLE4wDnP6V1THAJryrUtWW81H7bdTM8yymKPTxCxKJnG7p171nPYEaXjDxDHfaRqVhp8H2pRFl51cbUbqMep4rtdHuBdaVZzg582BHz9QK4O203WtXRobXTlsbaRSGmuhhjnuFH9a7rRNMOj6Ra2HnGXyIwm88E1MVrcE21qXLmITW0kTAEOpXB9xXk8WnXGkxwwXuk6k0sJwsiAuhweCADXrtJj3qmrsDx3U72O9aGGTR9UZVkyXS2Icdfun64r0zwz9vPh+0OoqVudnzBuuO2ffGM1qleaUdKSg07holYcOlFFFWIKKKKACiiimAUUUUAFIRS0UAIBSFcjtmnUUWGU7jTbS7XE9rDJ7soNUG8M2SkNbma3b1hmKj8ulbdFJpAc3ceHLpxxeRTj0uoFbP4jmqD6Lf2uWFgp97G6aM/98tx+tdkeKw/E+qtp2lN9nG67nIht07l24z9B1rOo1CLk9kNK5z8WuyRbyuo3sIQlW+12vmICOo3JWla+IbxxmMaffqf+fa52t+TD+tWNP09dP06OzyJCq/MTzuY9TWNHBaaTqSWOoQRPp9ycW8rqP3TH+An0PavKoZkqlTkZo4aG+viOONAbyyvbbP8TRb1/NcirtvremXR2w3sJb+6WwfyPNUR4dtVObWe5tvQRSnaPwOaiuNAvGBxc21yv926gBJ/4EMGvXV7GR0CurjKsCPY0vB4rjTpV5a5I011BPDWF0Rj/gLUv9pXVm219Ru4AOi39oSP++l4ouBu6vo0OpwjkxXEfMUyfeQ/1Fc/Fcy2lx9h1JfKuh91/wCCYeqn19q0bfW75gCI7G9HrbXIU/k3+NLfalYXtsYNW027hiPUyw7lB9Qy5rWFVwdzKpSU1qRZFLispZGtVJ0+7i1O2Bz5e8LMg9s43VctdTs7sbUkCSjhoZAVcH6GuuNeMjz6lCcGWKKUkDuKqXV1MlzBaWkCz3U2dqs+FUDqSRVucV1M4wlLZFrpR2z2rNfU7qAmO50a+W47LGm9GPs3+NXrbw9e3lt5+oXckFw4ykUDYEXpn1NZyrxWxrHDzkSDnpzVW71KysSBc3McbHsTz+VKuieIZcQTXVrDCDgzxAmRh9DwDWi3hrTodKuLVVAadCslw/Lk+uTWbxPZGkcK/tFccqGBBBGQQetJIyxIXdlVQMlmPArAOmRMDbDVr3U7oAKkdl8qRgcAsRx+tbeleFrp44n1y6+1Mn3YF4Qem7+8aPrPkP6o11ILeG48QEpBvi00cPP91pvZPQeprrLW1hs7eOCCNY40G0KvQCpEjVECqoVRwAB0p9Yyk5O7OqEFBWQtLRRUmgVmn/kNn/cX+taVZp/5DZ/3F/rQM06KKKBCUUUUxhRRRQAUUUUAFFFFABio/JXduAXPripKKQDAmDnvTsUtFABijFFFKwBijFFFFgCiiimAUUUUAFFFFABRRRQAUUUUAFFFFABRRRTAa5wM1xUMi654nmvjg2mn5hhJ6M/8Tf0rb8V6qdJ0C4nTPnPiGEDqZGOF/WqOj6aNO0aCybDMF/eH+8x5Jrxc3xHLD2a3ZtSWtzCOsvY6yTcaram1SViF37iyEccDuDVnSDBrmivYXhmmcg+Y7xMvUnGCe4q7pmkJa3d3OYoEEjYiVFHC/wCNWora7j1SWb7SXtpFB8puqt7V4EppK63N7EHh3VJ7S8bQ9TlBuYxm2lJ/18fTr/eHcV1uciuT1jSRqcCmKTybqFhJDMvVWHT8PWrvhrXTq1u8VzGIb+3Pl3EXoexHsa+jy7GqrTSluc9SDWpvFcik2gjB6elPor1TIz59F065yZbOFmP8WwA/mKqnw9FHza3l3bH/AGJSR+RzW1SYosBzdxod4QQ0lneD0uIAGP8AwIVi3fhpJsm50SYkf8tLK65X6A4Nd9ijbU8vYDyq+0SGW0Fs2v6jaJuBVL+A4BH+0P8AGrmi2WpaPKbmzttP1RtuwSQ3RU7T7HIzXo5jVl2sAwPYjNZ8/h/S7ht0llFu7Mq7T+YpOLHGy6GAfFuoQttu/D1zbY/id/l/MDFWYPEt3eHFtbWRY9nvVyPwAzV7/hH/ACjm01G8hPYNJvX8jVK50K+kBEken3o7mWDYx/EUrMNCyI9fuRzPZWyn/nmpc4/GnL4dSdg+oXlzeMP4Xban/fI4rH+w3NoTjTr+3UfxWdzvUf8AASadHrE0J41gxkcbL+2Kf+PDijYR1cNpBbxiKCJIox0VF2ipxwKwbfV9SaMMLW1vE/vWtwD+hqX/AISS2j4u7a7tT3MsDEfmM00xWNmlqhbaxp94cW97byH0WQZ/LrV4HIGKq4C0UUUwCs0/8hs/7i/1rSrNP/IbP+4v9aBmnRRRQISiiimMKKKKACiiigAooooAKKKKACiiigAooooAKKKKACiiigAooooAKKKKACiiigAooooAKKKKACmscDPvTqoaxqEel6Tc3sp+WFC2PU9h+NTJ2VwW5zGqTDWPGEFp96300edJ6GU/dH4Vp390lpZyTPNHAf4Xk5AJ6VneGbKS3003NyP9KvGM8pPUFuQPwFW9cukstHurlwG8tCQCM/N/D+OcV8bjK/t6/odcVZHLaNrF0dR1KOG8kv5OHjXyysQyM9e1W9C8W3OqQXEstmjeUF2pCTlie/Pb3rGsru1l1j7TfSyrcJaxgwysYg8gyDnsetGiae1tDfRTXenpFcQbdwlDANk8H6CnKnFplnaaNqcmq28s0lsYNkrRgFs5wcHmqWtWdzZXaa7poJuoABNEv/LeL0+o7U/wvaWtlpxtrLUTeRI3HIOw9+a3fp1rGNR0Kt4iauWtL1KHVbCG8t2DRSDI9j3B9xV+uFV38K60J4+NHvXxKo6Qyn+IegNdtG4fBBBBGQRX1uExKrw5upyTjZklFFFdhIUUUUAFFFFABSYB7UtFIBCoPrTWiRxh1DD0IzT6KLAZc/h7Sp23myjR/wC/H8h/MYqudBlhP+iarex+iyMJF/8AHq3KMA9aXKgOUvNF1C4R0ni0y63DAd4trA+ua29FspNO0i2tJZTK8SAM5PU1fIFAoSsAtFFFMArNP/IbP+4v9a0qzT/yGz/uL/WgDTooooEJRRRTGFFFFABRRRQAUUUUAFFFFABRRRQAUUUUAFFFFABRRRQAUUUUAFFFFABRRRQAUUUUAFFFFACHpXM+MNL1PVrK2gsFikVLhZZY5G2q4XkD88flXT0VE4qSswTs7nFD/hMBx/ZmnH6XDD+lRy2/i24XZLpellfR5Sw/lXc0Vwf2ZQ7GntpHCSaX4pvU23NpozD0kBaqI8Fasz7jZaAh9RAxr0mitFl9FdA9tI4e38O+J7eHyoNQ0u3T+7FaYAqYeHvFT/f8Q26/7loP612NFH9n0P5Re1l3OIuvB+uXttJb3PiVpI5FKlRaoAa6fRNPk0vSrayluHuHhTYZWHLVoClrelQhS+BWE5N7hRRRW5IUUUUAFFFFABRRRQAUUUUAFFFFABRRRQAUUUUAFZp/5Dbf7i/1rSrNP/Ibb/cX+tAGnRRRSEYt3Y38sxaK6kVewVqrf2dqn/P7N/31XR0UAc7/AGdqn/P7N/31R/Z2qf8AP7N/31XQ0UAc9/Z2qf8AP7N/31R/Z2qf8/s3/fVdDRQBz39nap/z+zf99Uf2dqn/AD+zf99V0NFAHPf2dqn/AD+y/wDfVH9nap/z+zf99V0NFAHPf2dqn/P7N/31R/Z2qf8AP7N/31XQ0UAc7/Z+qf8AP5L/AN9Uf2fqf/P5N/31XRUUAc7/AGdqn/P7N/31R/Z2p/8AP7L/AN9GuiooA53+zdS/5/Jf++jR/Zupf8/kv/fRroqKAOd/s3Uv+fyX/vo0f2bqX/P5L/30a6KigDnf7N1L/n8l/wC+jR/Zupf8/kv/AH0a6KigDnf7N1L/AJ/Jf++jR/Zupf8AP5L/AN9GuiooA53+zdS/5/Jf++jR/Zupf8/kv/fRroqKAOd/s3Uv+fyX/vo0f2bqX/P5L/30a6KigDnf7N1L/n8l/wC+jR/Zupf8/kv/AH0a6KigDnf7N1L/AJ/Jf++jR/Zupf8AP5L/AN9GuiooA53+zdS/5/Jf++jR/Zupf8/kv/fRroqKAOd/s3Uv+fyX/vo0f2bqX/P5L/30a6KigDnf7N1L/n8l/wC+jR/Zupf8/kv/AH0a6KigDnf7N1L/AJ/Jf++jR/Zupf8AP5L/AN9GuiooA53+zdS/5/Jf++jR/Zupf8/kv/fRroqKAOd/s3Uv+fyX/vo0f2bqX/P5L/30a6KigDnf7N1L/n8l/wC+jR/Zupf8/kv/AH0a6KigDnf7N1L/AJ/Jf++jR/Zupf8AP5L/AN9GuiooA53+zdS/5/Jf++jR/Zupf8/kv/fRroqKAOd/s3Uv+fyX/vo0f2bqX/P5L/30a6KigDnf7N1L/n8l/wC+jR/Zupf8/kv/AH0a6KigDnf7N1P/AJ/Jf++jV3TbCeGYyTyM7epNatLigBMn0opaKAP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2" name="矩形 1"/>
          <p:cNvSpPr/>
          <p:nvPr/>
        </p:nvSpPr>
        <p:spPr>
          <a:xfrm>
            <a:off x="307975" y="1041023"/>
            <a:ext cx="9245066" cy="4939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第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11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讲、信号处理、噪声与匹配滤波</a:t>
            </a:r>
          </a:p>
          <a:p>
            <a:r>
              <a:rPr lang="en-US" altLang="zh-CN" b="1" dirty="0"/>
              <a:t>Lecture 11. Signal Processing, Noise, and Matched Filtering</a:t>
            </a:r>
          </a:p>
          <a:p>
            <a:endParaRPr lang="en-US" altLang="zh-CN" sz="27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第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12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讲、采样与重建</a:t>
            </a:r>
          </a:p>
          <a:p>
            <a:r>
              <a:rPr lang="en-US" altLang="zh-CN" b="1" dirty="0"/>
              <a:t>Lecture 12. Sampling &amp; Reconstruction</a:t>
            </a:r>
          </a:p>
          <a:p>
            <a:endParaRPr lang="zh-CN" altLang="en-US" sz="24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第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13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讲、离散傅里叶变换</a:t>
            </a:r>
          </a:p>
          <a:p>
            <a:r>
              <a:rPr lang="en-US" altLang="zh-CN" b="1" dirty="0"/>
              <a:t>Lecture 13. Discrete Fourier Transforms</a:t>
            </a:r>
          </a:p>
          <a:p>
            <a:endParaRPr lang="en-US" altLang="zh-CN" sz="27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第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14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讲、离散卷积</a:t>
            </a:r>
          </a:p>
          <a:p>
            <a:r>
              <a:rPr lang="en-US" altLang="zh-CN" b="1" dirty="0"/>
              <a:t>Lecture 14. Discrete Convolution</a:t>
            </a:r>
          </a:p>
          <a:p>
            <a:endParaRPr lang="en-US" altLang="zh-CN" sz="2700" b="1" dirty="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lvl="0"/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第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15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讲、</a:t>
            </a:r>
            <a:r>
              <a:rPr lang="zh-CN" altLang="en-US" sz="24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平面波的频谱与光束</a:t>
            </a:r>
          </a:p>
          <a:p>
            <a:pPr lvl="0"/>
            <a:r>
              <a:rPr lang="en-US" altLang="zh-CN" b="1" dirty="0"/>
              <a:t>Lecture 15: Plane wave spectrum and beams</a:t>
            </a:r>
            <a:endParaRPr lang="en-US" altLang="zh-CN" b="1" dirty="0">
              <a:solidFill>
                <a:prstClr val="black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2875861" y="333944"/>
            <a:ext cx="172354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</a:rPr>
              <a:t>亚利桑那大学</a:t>
            </a:r>
            <a:endParaRPr lang="zh-CN" altLang="zh-CN" sz="20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8" name="Picture 6" descr="Image result for å¤§çº²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7768" y="1000956"/>
            <a:ext cx="2171700" cy="2105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9936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C5C78DE-9C0B-4B83-9754-1B16F32780A6}"/>
              </a:ext>
            </a:extLst>
          </p:cNvPr>
          <p:cNvSpPr txBox="1">
            <a:spLocks/>
          </p:cNvSpPr>
          <p:nvPr/>
        </p:nvSpPr>
        <p:spPr bwMode="auto">
          <a:xfrm>
            <a:off x="184732" y="223991"/>
            <a:ext cx="8931745" cy="469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b="0" i="0" kern="1200">
                <a:solidFill>
                  <a:srgbClr val="FFC000"/>
                </a:solidFill>
                <a:latin typeface="Tahoma" pitchFamily="34" charset="0"/>
                <a:ea typeface="+mj-ea"/>
                <a:cs typeface="Tahoma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457200" indent="-457200">
              <a:defRPr/>
            </a:pPr>
            <a:r>
              <a:rPr lang="en-US" altLang="zh-CN" dirty="0">
                <a:solidFill>
                  <a:schemeClr val="tx1"/>
                </a:solidFill>
                <a:latin typeface="方正兰亭粗黑_GBK" panose="02000000000000000000" pitchFamily="2" charset="-122"/>
                <a:ea typeface="方正兰亭粗黑_GBK" panose="02000000000000000000" pitchFamily="2" charset="-122"/>
                <a:cs typeface="+mn-cs"/>
              </a:rPr>
              <a:t>1.3 </a:t>
            </a:r>
            <a:r>
              <a:rPr lang="zh-CN" altLang="en-US" dirty="0">
                <a:solidFill>
                  <a:schemeClr val="tx1"/>
                </a:solidFill>
                <a:latin typeface="方正兰亭粗黑_GBK" panose="02000000000000000000" pitchFamily="2" charset="-122"/>
                <a:ea typeface="方正兰亭粗黑_GBK" panose="02000000000000000000" pitchFamily="2" charset="-122"/>
                <a:cs typeface="+mn-cs"/>
              </a:rPr>
              <a:t>课程大纲</a:t>
            </a:r>
            <a:endParaRPr lang="en-US" altLang="zh-CN" dirty="0">
              <a:solidFill>
                <a:srgbClr val="C00000"/>
              </a:solidFill>
              <a:latin typeface="方正兰亭粗黑_GBK" panose="02000000000000000000" pitchFamily="2" charset="-122"/>
              <a:ea typeface="方正兰亭粗黑_GBK" panose="02000000000000000000" pitchFamily="2" charset="-122"/>
              <a:cs typeface="+mn-cs"/>
            </a:endParaRPr>
          </a:p>
        </p:txBody>
      </p:sp>
      <p:sp>
        <p:nvSpPr>
          <p:cNvPr id="11" name="AutoShape 6" descr="data:image/jpeg;base64,/9j/4AAQSkZJRgABAQAAAQABAAD/2wBDAAgGBgcGBQgHBwcJCQgKDBQNDAsLDBkSEw8UHRofHh0aHBwgJC4nICIsIxwcKDcpLDAxNDQ0Hyc5PTgyPC4zNDL/2wBDAQkJCQwLDBgNDRgyIRwhMjIyMjIyMjIyMjIyMjIyMjIyMjIyMjIyMjIyMjIyMjIyMjIyMjIyMjIyMjIyMjIyMjL/wAARCAEsAcE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36iiigAooooAKKKKACiiigAooooAKKKKACiiigAoopMigBaKMiigAooooAKKQsoBJOAPWmxzRzKTFIrgHBKnNAD6KKQkDrQAtFNLqBksABWbZ+ItJ1C/lsbS/hnniG51jOcD69KV0BqUUUmRjOaYC0U0Op6MKXI9aAFooyDRQAUUZHrSbh60ALRSZFLQAUUmR601mG0kGgB2R6ilyD3rJ0/V4NWsJ7i0VnEUjxlSMFmU4xUukX76hZefNZzWkm4q0Uw+YY+lK9wNGiq9xfWlmga5uYYVJwDI4UH86kSaKVA8ciupGQynINFwJKKTI9aNw9aAFoqpZ6jbX/m/Z5VfyZWifHZh1FW6LgFFITgVXgv7W4ubi3hnV5rYhZkHVCRkZ/Ci4FmijOaKACiiigAooooAD0qqLk/bmg9gatVmn/kNt/uL/AFoA06KKKYCUUUUAFFFFABRRRQAUUUUAFFFFACMyopZiAo6k9qpXOsWNndWltPOElu2KwjsxAz1pdUtI9S0q6spGKpPG0ZYHBGRjNeZXSWdv4d0i01vXbeG90q7Dq6PvZ0Vun1xUSnZ2KSuek3Ot2Npqlrp00pW5ugxiXH3sdea0Ac15Pd+LrDUfGNjqllZX2ox28DJEsMJADsepJ9q9N0u7kvtOiuZbaS2dxkwyY3L9cURldg42LZIBrhfGXjyHQ7m0hsJ4p5xOPtMCjcxTB49jnFdw5AyScADrXkHjnXPD0sbwaPaLJqKTiV5Y4MYKnJJPepqu0bjguZ2PRdL15ptH/tDVbf8As1S3CzuB8vYn3pLDxjoWp6kLCzvlmuCCQqAkfnXk2ralq2p+EDe6zqlu6Suklraqqg8Hvj2rZ+GlwbnV9eS3itoJpIY3jCcqnUdvwzWUazbSLlSsrnrm9c4zSk9q8y1SwvtK8R6Ara3f3moXV4GlUvtiEYI3YQDpj3r0zNbxnzGTjY4P4i6xBZDTbO9S4ayuHZplt2IdsDhRjqDnkVV+Es++21iBA6wpdbo0c8oCOlM+KHnQ3Gl39vcwwPalzukIOCQMHHeqXwovLl7zUt8MksVwwka7YbQX9BWPM/amvL7h6xmuQ8c+K4NC0i4jhvVj1JkBhTGTnPcdhwa60c1zvjG0tW8M6rM0ERl+zN85QZ4HHJrafwmcdyvoviGXXvDMl7NpM/8AqseUwH7/AI5257VwHhnxO2havdwy21lYWAu28yMqfOQH+AY64ruvDqyap8OdLSxvmtHNqieeqBtpX5TwfcGuOt9E1Dw1rV3cxaRFr7SMGiv5XC7Dzuzwec9ee1Yzv7rLilqevRyrLCsiZ2suRkdqzdcv72wst+n6e97Ox2iMNgL7k+lU/DWuR6pZRxzXlnNfqMzR2zfKn4Vq6jdx2FlLcyo7pGMlY13E/QVummrmfU888Gr4k1LxBqU95qbWkMN1/pFqqhwWwPlBPQYxXe6tqsWj6e15NDNMqsF2QRl2yfYV5HF4l1qLXrqLS4VsY9YvPknuUyVPQn8K63XPGS+H/DbQW2pQalq0RWN2bHBbjcQOtYxqJJmko66G14W8ZW/ia6vIYbS4gNvjJlXGc/19q6csB61wvgXw1q2jeZdX+oxyLdDzWt40x8553E46+1dswYrwfxxWsG3G7IklfQoRa5Zz6rd6erkS2iq0m4YGG6c1VTxJZvf6pBux/Z6LJIwIOQQTXmFxoVxf+N9Xi1/V3jjt4llkljAQMnYfQVlLpGrnW9RsYZHtC1r5ywwlis0Y6D1PFYOtJN6GqpR7np8nxN8NR2kU5vGYyAHylQll+o7V1VpeQ39lDdQNuhmQOhxjIIryDwt8M575bO91VkjtGUSeSoxI+em7jivYUiSCBYoUARF2qi8DA7VpTlNr3iJpJ2Rzeq61r8GsrYado0U0RAYTS3ATcO+B7Vf1y+1Ky0sSafpxvbpsARhgAD3JJ7V5x4u1vxEfFGlGOz/s2YB47eSR1fdu6se3ar9l4n8T2OrafpLT2GrPMSXaPO9VzyWYcAfh2qfaq/KP2btch+GceuTX99M94sFlFdObi027i0hHQHsOleqIwkAIrww69rOlSeIbXToPJSW+YzTRoXMIIxx+R5r03wXfaSNGt7LT9TW6cKWYvJl2Y8scHnqaKU1sFSD3MvxlY+ExqqTa5BcXErIu4LKwWNC20MVBHGeKy9f12S08RaPo3h5JXtrEiaaG0Ody9Av0wf1rJ+I+osPE2p23kvJmxjiDKM7PmD5PtxWt4XsbjRPCEOt6LYG/v7vaZxI2GCc8LUufNOyGo8sbs27fxpqH/CQ2OnX+imzjvSREzSgvwO4ArotbuNVt9O8zSbSO6uN2Nkkm0Yx1rg9SvZ9S8eeEpJ7KS1mcOzQyHJXANdt4h1+x0HTWlvZthcFYwoyzN6AVad07kuNmjh/hzD4gvd2prqEUOnS3Uks0AiBZ2PJ5xwMn17V6puGcd68V0TX/ABLonhBFtdMgt7a2Vna5uckuSc8DjnmvT/CeoXWreGbC/vYwk80e5gowD6ED3GDTpNWsFRO9zaf7teYadf6yPGvigaLZQ3DGeNZDPJsCFVx+Nd/4gvZNN8P315EQJIoWZSRnntXj1hr3iHR7a68QIlgo1IrLI0xyXI4yoB781NaaTSY6cW07Hrfh19aexdtditYroucC2JI29s571sVgeDtXutc8OW+oXkKxTS5+VAQCASARmt+to7GbWoUUUUxBRRRQAVmn/kNt/uL/AFrSrNP/ACG2/wBxf60AadFFFMBKKKKACiiigAooooAKKKKACiiigDH1zw7Y67CiXvnFY+QI5WT88GuM8L6BoNx4o1q0j0iCSCzdRFLITIQ2PmHJ7HNelEZGKpWGk2elmY2kIjM8hlkx/Ex6molG7TKT0K+pSRaFpE93bWIkEK7zFCApIHXFT6RqltrGmQ31o+6KZdwz1HqD7jpVuVUkjZXwVPBBrM0PRbDQbea308sIpZWlKltwBPUD0FPZ6CNQ/nXnUssWpeOPEFpCsSpFYCEKMAvIcn0684/CvRmGRwcVxU/w20u5e5uWubtL+eZpftUcm1gScgAdMCs6sXLRDg0jy9tCs7PwYbrUIbsapNK8VtGVbaCpHbtnNaHhJNQTxT5EFt/Zk97pzxx/LjJABDc+pBrspPCnjGyKfYPEUF5GucJexYI/EZrMn0Dx7c+ILXU3XTVuLVSkcyt8pBGOR17+lc/JJW0N+dWsVNM8H+N4tVh1aS6ia7t2KIbqUyHaeDj06mvXFDm3XzCPMwN23pnviqulwXsGnwJqFws90B+8kRNoJ9hV4jiumEOUwlLmPM9e8P8Ah+x8R6fbT2z3U995ztJcXDNsIXggE4ql8NtBub6GK/u72VbSzmcQW8bEBnB5Leo7V1d/4Gh13Wri/wBauGnXaI7WOAmPyl+ueTVL/hWrWaFNH8R6pYLnKoGDKPw4P61Lpy5+ZFqS5bM7vcOmRk1wfjjRdW1lLyWe/W10i1gaRI4z80zAZ+bpgVseHvCC6PcyXlzql5qF467TLO3AHstbt7YW+oWU1pcqXhmUq65xkGtJLmjYhOz0PEL3WGi+G+iWsdzdQvsctHCuEkO85DN2+ldvoGs6afBclvpSQtcQwbpLeeXgM3Xcx65qt4l+G5l0lbbR7+aOK3UmOxcgq7ZyTuPIJzTdJt4bqzi0abwLeWsErDznYgJx/EW4Jrn5JJ2Zo2mjm/AfiSy8P6jqH2vYv2hwqQwRF23Z7Efw+gr2WW5CWT3DLhRHv54IGM81wFx4C1bSdWmu/C1xYwwTKA0d0hYxn/ZODXZaLpt1baOlpqt4b+d8+bIy4znqAPSrpKSjysmbV7o8Mnlg1WbTrae6ktlkupXkmlGNqsQQQe/Arrda0Pw1H4XNnouoWf2pXVzJLMN0gHYmvTLrw9pN5aJa3FhBLDGAERkBCgelYzfDfwqzlzpacnOAxx+WahUGr2L9rexiaanxBvlswZdPsrNApMqYkMifmecfTrXoijg0y3torWCOCFQkUahUUdABUoGBXRGNlYxbuzzbxh4G1TWvE/2uznjWzuY0S5y2GUKcnA71peJ/D+qf2pZa5oAia9tUMbxy9JE9K7baD1pdopezTHzM87F58R9QdbdbHT9NjJw0+dxA9gSc/lXfW8csVrGk0vmyKoDPjG49zjtUmwU6nGNgbucX478HT+KIbRrOaOK4gc/M+cbTjpjvxWh4f8Iab4btiLSLN06gSTtyznH6DNdJtFIVBFHs43uLmdjg/AmianZ6p4hn1aEKbm4XaccPjdk/TkfrXSweGNGs9TGpW2nwxXWCPMQY6+1bAUCjFCgkhuTbueV+I9E8RXHjHU5tMsIpYLq0SBnlIC7T1wfXiuz8KaNdaH4XttOuJVkuIwfmHKqT2Hriug2DFGwdO1JU0ndDc21Y800m21vVviOl/q1ibaPTo2RXUfLITwCM+oNb/jqGBtE+0SagLCe2bzIZGAIZh/Dg9c11mwVDcWdvdoEuIUlQHOHUEZoUHZq4N3aZ4Jfav4g8RW1rPqlrcT6RBIC/2aLaJADzzXsnhzxDpWtWMY0yUbYlCmE/KyAcYIraS3iSPy0jVUHAUDAH4VQsvDul6dqE99aWiQ3E4xIyDGR9KiFNxY5STRB4gvtN+zrpeoSmIahugQ+px69jXmB8P+FtBvLuz1n+0b6e1UPGhBVGj4PyAHsT+let6lotjq6RLewiQRSCVOcYYdDT5tKsri5juZreOSaNSqOygkA9qc4OWpMZWOfXxdpOm6VptzFFJ/ZlwPLWeNQUhxwA3p/9aupilWaNZEIZGGQQeCKpy6Lp82nvYPaxG1cENEFAU59qtwQR20CQxKFjQBVUdgK0VxElFFFMQUUUUAFZp/5Dbf7i/wBa0qzT/wAho/7i/wBaANOiiimAlFFFABRRRQAUUE4qGS5hhYCWZEJ7MwFJtICaimqwYZByDWZrmsRaLYG4kVpJGYJDEn3pHPQCjmVrjsWL7U7TTLdp72eOCJf4nOM1i/8ACcWBXzBZakbf/nv9mOwD1PfFUVsFg/4nfiMrNe4zFbHlIfZR0J96vaT4hGpXclvLCqKVyoHOR6Vnz3Hym7a30N9bpcWsqywyDKunINZmseIl02RbW3ha8v5B+7to+v1Y/wAK+9cjaalcaNrmq+HtJi8yeSYPbIR8kIYZYn2HpWuPsvha3fa5utWn+aaZzlif6D0FDmPlGzaVNcKLjxPq5Utz9ktpCiJ7ZHLVW1m0h8MWdtrmjTSxxrIvmwtIWWVDx0PQ1kPNPf3YM0u55HAyx4BNanjOS6msrLw9p9jcXUrlHkZF+RUX/a6DmoU7jtbQ72GQSQq+PvAH86duUc/z4rj9viG7jAvNStdJgxxFAd8oHux4/KoDpegsT9r1q+uG7lp2x+lWp6XRLidsGVs8inbRjpXn9/Y6Vp2kz3+mavd2skZGxvNZg79l2t97PtXZ6TPc3Gk2k10m24eMNIvTBxTU7uwmi9tFLjNJRVgGBnNLiiimIMYooooCw3YuSccmlwKWigBAo9KXAoooAU9KbS0UhiUUtFAAKKKKYCUUtFABRRRQAUUUUCCiiigYUUUUAFFFFABRRRSEFFFFABRRRQAUUUUAFZp/5DR/3B/WtKs0/wDIaP8AuL/WmBp0UUUAJRRRQAUUYprY6UgMTxLrEmmwQW9onm3923lwR+/dj7CsRPC+k3Mvk6xePd6k4yzs5GD7DtTknWbxfrWoS8jTYEghz0ViMt+PSsCS6le5NwW/elt273rnnM0ijV064vfCHiCHSr+d5tLvCVtpnOTG/ZSfQ1ctZU1XWrrW7kk2WnlorUN0Ljhnx+lQanfaf4h8NSWt7IYrlcMCByGHQislb949Dj0qNQsK8Fh1bvzUuaSsUo3DUtQm1KfzJWOz+Fc9BVG21CW11MLENkqgOjHo1PzxmmbAXV8cjoax5m9SrFxb+ZdXn1OHCXEyhXYDqB0qGWSSeVpZn3yMckmmUpBHUUczCwdCCOtTfb7xU2C5kC+m6oarTM6XcQCs0bghj6HtRcLElzO6sspDyZbaxPNXpkg0vyPtyyS3dx/x72MX3pPc+g96itJlt7uKZlLqjAketb95qfh/U50nvdPMkqJsVyOVHXAIq4JPqKWha0rw3JPcRahrJSSZBmG1T/VQfh3PvXWL0riLOCOV/wDin9Wntphz9muCXQj056VuaLrMl69zZ3kIgv7UgSqpyrA9GX2NdEbGTNyiiitRC0UUUwCiiigAooooAKKKKACiiigAooooAKKKKACiiigAooooAKKKKYBRRRQAUUUUAFFFFABRRRSAKKKKACiiigAooooAKzT/AMhs/wC4v9a0qzT/AMhtv9xf60AadFFFAhKa5wpNOrL8RJdSeHr9LIE3LQsqAdcmk9gMg6tquuXMiaKsUVnExRrucZ3sOoUf1qQ2Xii3Uump21yR/wAs5IdoP4is/R9f0aTRrbTDe/2fPHGIzFIfLYEdevWi70u9VTPYakbiIDJ/eZP6VhKRoomWZbq2XXE1C3NvcXlwkiKDkMAoBINZ/UUss8txJvldnbHVjTa5nK+hrFBijpRQaRTRFJMkLJvOA5wD2zU1QzwrcQPDJ91x+XpTowyRqjMWIGCx70IkcwO0gHBIxmoLGaWS32zA+YhKkn+LHerPXrSjhcCgdhCKawziqX9rQjUHs5f3cgxt3HAbPpV7/wDVQOw2KWEXKxyMM/eZc87a2X1i0OqR6dpuhwzlo96PK+zce4rnYNKg1XxVZ27tIrtE4LRNhlHYn8c1tR+HLq08W6dZ3F6jR4M8Uojwzleqn3xWkF1InY3orTxTPGEij07TIj3QGRwP5ZrW0XQY9IE0jSPcXc7BpriT7zkdPoK11HyinV1qKRg2JRRRVALRRRTAKKKKACiiigAooooAKKKKACiiigAooooAKKKKACiiigAooopgFFFFABRRRQAUUUUAFFFFABRRRQAUUUUAFFFFABWaf+Q23+4v9a0qzT/yG2/3F/rQBp0UUUhCUhHFLUNxcR29tJPIwWNFLMT2ApN2A5rxfPp0FqkMmnW97f3LbLeJ4wSzep9hWTpelWPgy0eR2Mup3KkyKGOxc/whegFNsLhpftHiu8TNxdEpYRt/yzi6Aj3PWsa7unG+4mO+RiNxJrlnLc1igZtzk4xnnHpVS7eSGW3lXJXftZR796ucHB9RmmsAawNEGcmlqtfzm0sZp15KISBRYXQu7OObHJHK9wfSkWWcVnrqiLdXEUsUkaROAZcZTnpzWhitHwVCk2sazbyorRMkZKsMg/gaqKuyXpqZiSI4yjqy+qnIp/8AKujvvh5p0sjS6bcXGnu3JWJsof8AgJrPPgTW92P7ehCf3vs3zD9ar2chKS6mboVjbap4rmtrqBJ4Ta/vFZc45457Gugb4dWYc/Z9T1GGL/nmJcgfia2fD3hy18PwOsTtNcScy3En3nP+Fad5eW+n2kt1dSrHDGu5mY8AVcaatqRKeuhlaR4c03w8ryxsxkYDfcTvliPTJ6Cq/i8+RZWWrxdbG4WQlf7h4b9Kw7Zb3x9ei6uRJb+HomzFCMqbkj+Jv9n2rtbmwin0yWyKDynjMYXsBjGKtLTQT1epbinSWFJEOVYAg+oNTbuM15ro2s6rHpkljJfWenxaZIbeWecbnYjpgcdq17TWtSsZ7Ca7vEvtOv5fJSUw+U0bEfLx3BNaRqJkOLR2dFFFaCFooopgFFFFABRRRQAUUUUAFFFFABRRRQAUUUUAFFFFABRRRQAUUUjHHamAtJuwcVUvdStdPgM11MkUY7s2KwZvE11d4GlWJKt/y3uDtX6gdTQk3sRKaitTqN4zjFMluYYf9bKif7zAVwV1eXiajHHq2qXX2Z4yxSzQoM5+6COf1oh1DRIL5VvdJ8m2kQlbm7Jcsw7EHOM0OMkNTi+p2h1nTR1v7b/v6v8AjSrq1g+Nl5btn0lFcimu6azb08NubPoJvIXJ99vXFY82lW+t6+97Zie0sREqlDEFEjeykcCklNu1gc4JXbPT1mR1BRgwPcHNO3D6Vw66NaRjMBmt2H8UEpX9OlWI5tcsyBBfR3cY6R3SYP8A30P8K1dKSMViYN2R2VFc5a+KoFlEOpQPZTEgAvyh+jV0CSLIgZWBU9CDwayem5umnsPooooGFFFFMArNP/Ibb/cX+taVZp/5Dbf7i/1oA06KKKQhK5XxzPJ/ZMGnxsVa/uEgyP7pPP6V1Ncl41kEEui3kg/cQXqmVuygjGf1qKnwjW5neJcW9xa2UYCwwQhVQdBXO3SxPblJmARuMk4rc8aXFtDdRXYuEdJECqqEMzY9BXI6ppl/JLps18DAlxMTFbnqEUfeb3PpXHPc6IWsaoO1VUdAMVnJqUjawYtn+h7jCsnrIACR+Rqxe3AtbSSTHznhB6k8AV1un+DYJ/BsGnXGY7gnzzKp5WQ85/p+FKMXLYLnHasGktVtEB865kWJR9T1x9K6rWfCE8ax32j7ROsQWa3P3ZcDqPRqqabaeHtB1X7Tq3iCK7vY8hFbCiP8PWupi8ZeHpZkhTVbZpHO1VD9TVxprqJyfQ88F5KjeVNY3cc2cbDCf512PgbSLqzhutQvojFPdsNsZ6og6Z9660beuB9cUuBmqjTsyXJvQWjaPU0tFakjduO5qvfafa6lbG2vIVmhY5KN0NWjSUARxQxwxrHGoVEGFUDAAqSopp44FDSyKinjLMBzUisHUMpyD0PrS8gPMvGGjWtt4tjuXs/tC6nGUjDPtEc69Gzn0P6VoWpfWL7SNEjmFzHpzLcX1yvK71HyoD3OTWt4+0w6l4WuNiFprbE8eDg8df0zWl4WgsYtBtJNPhSGGWNXIUdSRzk9zmpjH3gb0NuiigV0EC0UUUwCiiigAooooAKKKKACiiigAooooAKKKKACiiigAoopCeKAEZtozXP6l4iKztZaeiT3Q4Zv4Iv9739hUOsavLd3DabpzlQpxcXK/wDLMf3V/wBr+VV4LeCzgEUahEHUk9fcn1rSFNy1OatX5NI6sgj0/fcfa76Rru67SSdF9lXoBV0ZPA5rFm1553MOlWhnYcGaQ7Yl/HvUDjxBKm031pEGPzGKI7gPYk1UsVSpO25yShOfxM6IKfQ/jSPsAG8LgdN+MD86wI9LwmHv7yR+7NKaVtJtGwZVeY/7cjH+tYyzCF9hqjbdmy1zbD/ltEP+Bim/a7X/AJ+Iv++x/jWONJ0//n0i/EZo/sjTv+fOH/vmo/tDsivZR7m2lxA/3Jo2+jCpvx4Nc42iac/H2SMf7oxTP7PvrJi2l6i0an/lhOu9M/XqKuGYpu0kS6EejOjkjSVCkiK6HgqwyDVSCG90dzLpUm6HOXtJWyp/3T1B/MVQstduBfR2Oq2Yt5peIpYm3Ruf6Vud6606dZaApSos1tK1q31SElAY5k4khfhkP+e9aWeK4y5sTJIlzayGG9j+7KD1H91vUVtaNrX9oxvDKnlXkPyyxZ/Ue1c86biztpVVM2qKB0oqTYKzT/yG2/3F/rWlWaf+Q23+4v8AWgDTooopCEqC6tLe9tnt7mJZYXGGRhkEVPRQ0MwrDwjoWnT+fb6fEso6M2W2/TPSsP4gaZeTDT9QtLdp1tHfzY0+9tYdRXbSMqIWYgAckk9KwLjXku/Mh061nvSPkZ0wsYPpuP8ASspxi0NPU4/wxoVzr2pQardwNBp1uS0ML/elbsSPQV6WFAGAKyfDNhc6ZoUFpd7PNjzwhyACSR+la9QopbF3uUJND0qWQySadbM7dWMYJNMHh/RwwYaZaggggiIcGtKqF5rWnWF5DaXV5FFPN/q0ZsFqLBdl7AA4FLRRVIBaKSg9KBCmkqlNqltb38VnKWSSYfuyw+Vj6A+tXBQB5x8Xba7l0yylt1kaNJCHWME8kcHiuy8MRTw+G9Ojuc+csC7geoOK0Lp44rdpJF3KvOMZrkB4rnnv1ighZU3shLD7uOf61NrO5aTktDtJEWRGRhlWBDD2rB8Ig29reafndHZ3Txxn/Z64/WrA1eOPR5b+6OxIQSx6A/5/rUfhS3mj0v7TcIVmu5GncemTx+mPyq1uZtaHQ0UUVqQFFFFABRRRQMKKKKACiiigAooooAKKKKACiiigAooooAQniue8RapPF5enWLD7ZcjluoiTux/pWze3UVjaSXMxxHGpZq5GxSWRpb+5H+kXR3MD/Cn8Cj6CqhFzlYxrVFCJYtbWKwtlijOEXOWJ79yaxLiZtfkZFZk0yM444M7D/wBlq34ka5/saRbaORy5CyCMZbZ/Fj8KrafeWc8YitiyiMAeWyFSo+hqcbUcFyo5KWq5mWliSNVVFCqowAo4FSUuKQ15Ldy9wo60UUAJilxRRQAYFFFNlkSGJ5ZGCxoMsT2FMdrmJqiXNvq0GqIiXNtbjJtySCPVh6kV1NrcxXtrHcwnMci7lrnIzqGvRYtF+y6e4INw5y7j/ZHYV0NlaRWVnFbQg+XGuBmvWwCmk77GddppJ7k4qpewSqyXtm2y8g+7xxIvdT7Vcor0JxUlYwpzcXdGxpmpR6lYxXMWQHGGU9VI6g/SrwOa5GwlXSNaUHi1v22n0WXt+f8AOuurgkrOzPUhJSSaHVmn/kNt/uL/AFrSrNP/ACG2/wBxf60jQ06KKKQhKQ9DS0h6UxnM6y76nrcGiJKUgMZnuSDglc4C/Qms/Wtb1HRIimnaNGLaN1iV5n2hmPACqOo96ua9b3+n6zFrljatdoIjDcQKfmKZyCvuKz7/AMU+HdWsWtb+2vmz/wAsmtJNwPtgda55XKSOm0ia5lsl+2m3+1D/AFiwNlV9q0M155p+vx6K1uLPw9c2WkzzbJbq5+Ulj0OCc/nXfoxZc/rST7jsSdq8v8deEtW1jxfYXdnDvtztVpAf9Xg5Jr0O81G3sQDM4GenNR22r2t06qpxu6E96bVyldal2JSsaqewxT6MiimSFB6UUUwOb1zTtT1a/tbdUgj0+KVZmmLEyZB6AV0Y6UcGjIHek0AkiLIjI4ypHNZFzpmnWcMlxO/lRINzFm4xUet+KrDRj5RLXN4/CWsA3SMfoOn41kwaDq3iWZLvxFiGzBDRafE3H1kPc+1S/Id2gs438X3cUohMPh+1bMakYN047kf3RXbKAFAAwB0pIoUgiSOJAiKMAKMAU+tkrIhu4ZozRRTELRRRTAKKKKACiiigAooooAKKKKACiiigAooooAKQ0tIehoA5jxPOLi4stLBBEzedNz/AvT8zig4OSBgZ6elVEYXmv6nddVjdbWM+gQZP6k1LdXMVlaSXEv3EGT6muqjaMeZnm4ifNPlI72+hsIg0hJduI41GWc+gFZ1us0jtc3OBO4xtHRB6VFYxyXEjX94M3D/6tT0jTsB71exivMxWI9pK3QqEVFAKKWkPHU4z61x2LCiijPGaBWYUUUUAFIyh1KsAVPBBpaBQCuc7dwtoN5bT6eLhIHk/fpGC8ar3O3t17V1NnqdjqClrW6jkx1AOCPqDVG7vbaxjWS5mESk4B7k+grJuETVnDWukzyOPu3DKYgPx6124StOLsth1IKa94688UVnaLbXtppqQ38olmUnDA5wM8DNaNe3F3SZxySTsitqNoL2ykgzh2GY2H8LjkGt3Q7/+0tKguD/rCNsi/wB1hwRWXn5gfSl8NSeVqOoWXRd4nQezdf1FcmIhqpI6sJNaxOnrNP8AyG2/3F/rWlWaf+Q0f9xf61zneadFFFAhKKKKYwKgjFMMS5ztGfXFPpOamwjP1rSodY0yexuB+7lXGR1U9iK5rQdel066Xw/rrCO/jGIJm4W5TsQfX2rtSKzNZ0Ow1y1FvfW6yoOVPQofUHsaicL6opPoYviTw+2sTRMCSikHAbB6Ef1qbRdBNhBEkjE+UMKCaz/7D8TaISNJ1KO9t/4YLwfMB6bqX/hI/EdmCL3wxO+P4raQMDWVrGqlpY29e1mDQtKkupMlxxGg6s3p/X8KsaXJPJp8ElxKkkroGZk+7z6VyEnjy3uQ0c3h/UXKkqymEHae4rI0fxNq2kTva2uj31zpxO6BJhteL/Zz6U0yWrbnqnB701mCgliAB1JNcDJ4h8WXuRBZ2lih7yNvYfhWYohvDL/wleu3YkTJ+zpmONx/s4605c1tEI6/VPG2i6ZK0BuBcXQ6QQDe2fQ9hXL6nrviHVrdpAg0mxyA2DmYpnk+1Gg6fbWVg1wlqkAlkeRQR8wTJIyfpVy3kOpaQ0jqMTowAP8Ad6CtoUW1dickdRoXhrTdHiEtrH5k0gBa4kO53981uDgVheDL03/hWykY5dFMbH3Ukf0reFJJLYl+YtFFFUAUUUUAFFFFABRRRQAUUUUAFFFFABRRRQAUUUUAFFFFABSOQqMx6AZpagvjtsLkjqImP6GgDjtEBOmLKes0jyn3JY1Q13/SdS0+xOdjEzOPUKOP1NaWlHGk2gHH7lf15qlrNjctcQalZgPPACrRf31PUD3repGXsfdPLi17Z3LGR2+lBqtZXsN/CZISflOGVuqn0NWTgDJ4A7mvDle+pu1qGeKz72a5k1C30+0kRHlUu8hXO1RTBqdxds/9m6fLcopx5xIVCfqetXtI024hnmvb90a6lG3an3Y1HYV04fDynJXWhLkoK9zNfw3qn2ozrrsmQBgeWME/TpUmmXN9Jc3dreeU5t2C+bED8xIz0ro8cYrLvPDtheXTXLefHI4+byZSgb64rvrYNSXuEwxHNpIkOR/C35UwyxKcGVAfTcKrf8Inp54aS8b2a5asvWtM07TLqyC2rxWxy8kqqzkkdAfSuKpg5wV2aRlFu1zoAQRkHNFZMfiHTC4QSuoPQtGQB+NaM9zFa27TyuFjUZ3f4VyuLWjCzuQalYtewL5UnlzxNvifHRh/SrmjamdT09ZmTbKhaOVR2cdazY4dT1pGMebGxYcSMP3jj2HatjTtPh06zFvAG25LEk5LE9Sa9LBUpp3ZnWlFRsx9ldfa4S5hkhw5TbIME4PWrNJ6c5pc16y2OWQYqGxbyfFlvjpNbsn5HNTVWHy+JNII6lpFP021hX+Bm2G/iI7Cs4/8ho/7g/rWjWcf+Q0f9xf61wnqmnRRRTEJRRRTGFFFFABSYpaKQCYppAXkU+kYZFAjzXSHMsmpSMOTeyfzq9FOlwpZSCVJVhnkEdQaztF+WXVI+6X0tR3cUmmXx1G3QvbyAC5iHbH8Y9/WumnK1O4SV5WJNRnm0y6ivy2+1b93Mnf2ZR/StKOS3vYFlQRyoRwxG7H+FHhe1i167OrykSW0ZKWqHpnuxHr2rUv/AAjZTTPc2c81hM2dxhOFY+6nj8qwlWtJ9h8vQ5zVg920Gj2+4T3ZCtj+CPufbirt5oF9odg8tvfxzWsCElZ0+ZQB2IqbwLaRtZXGpTM09/JNJFLI/UBGIC+3FP8AF2pJcrHoVs4aacgzbTnZGDk59M1i6rk7ou1iv8LZiNDvbV23PFdMfwYBv613g6V5/wCCSLbxbr9rjCuIplHtjH9K9AHSnDYmfxC0UUVoIKKKKACiiigAooooAKKKKACiiigAooooAKKKKACiiigAqG7UvZzoOrRsP0qag9DQBxGjnOkWh/6ZgH8OKvjrVDTF8qK6ted1tdSR4PpnIP61amcxwSP02qT+ldkX+7ueRUVqjMWyMb3N/PEgCyT9fUgYNWJwHt5FJwCp5/Cq2jj/AIlVue7jefqTzVWY3OtzSWdi/lWqNsuLk9/VV9/evCs6lR8p1bamn4cbzPD9odoAVSoAHocZ/GtaorW3itLWO3hXbHGNqipa9+lDlgkzjm05NhRRRVklTUhftZMNOZFuONpYdqbpEeoR2CDU2ja6ydxQADHaro45pc1PJ71yubSyIL+BbuwntioPmIV5HtXHmcS6Fp8km3dBcqjoxzkq2Mf1rtq53T/DyJrd/eXUe5fPD2yE/KnHJA9c1zV8PzyTRrSqJL3joyRjd2AyfpXN6Frs+raxfp8htE4jKr905xjP4V0fX+dRw28NupEMSIDyQq4ya3cZXVjL2iad0SUUUVsZi1WjG/xRpaj+ESP+G3H9as0zSY/O8UvJ/Bb2238WP+ArCu/dOnCq8zqqzj/yGj/uL/WtLFZp/wCQ0f8AcX+tcJ6hp0UUUxCUUUUxhRRRQAUUUUAFFFFJiZ5rbRi28Sa5B/08CQD2IrSGDWf4yebQ/ES6hbQJP9ui8oxs+3DLzu/Kudl8Ra3JkJHZQZ9MtRHEwhHlZXs3J3R0B0uSynNzo129jMeWQDdG/wBV/qKkuNa8WrEQbjSEGP8AWMrA/XGcVyb3mqzqfO1SUZ7QoEH59aozW0AiM15LPNt6mWQtXPOvTeyNFTaL0V1a6cJYZNc1OC4lYyXDWhWSN2JySFHIrT0+8toLV/7OuLNpm5LXJeJ392Jzn86xo1iCgxIioRxtHanMofhgCPeudVrPQ05O513hqG9sNcuNX1FPME0Cx5tBvQYJ9Dk/Wu0i8QaZIQv2uNG/uyZU/rXkWlvax+JNOgkfbHNIYnVJCp5HB4969Nl8NbkxBqNyF7JOFmX/AMeGf1ropzbRjNJM3450lUNG6uD3U5FS1xzeHL2L5o4LOQj+K3d7dv0JH6U0vrNjg+bqMS553qlyv5jDVtzEHZ0lclH4nvI22ymymPoS1u35NkfrWhF4kBGZrG5Qf3kAkX81p86HY3qKyovEGmytt+1ojeknyn9a0YpUkXcjhx6g5pqSYiSijNFMAooooAKKKKACiiigAooooAKKKKACg9DRQehoA4+/Q2PiiQH/AFd9Crqf9tOD+mPyp1zE09rLEv3nQqPqRV7xNZvPYLdQruntH85PfHVfxFUoZkuIEnibKOAy/jXRSlePKediocs1JHLpeGHw9IB8lxbL5LJ3D9B+f9KvS6JcPo9hY29ybfy3V53H3n7nmqHiq1Ftf2l6ARFcOkU4H94MCp/nXTFZWuUdZAIQhyh7nsc1hh8PyzdypzUYpon+nSikGe5zS16Jx7hRRRQAUUUUAFFFFABRRRQKwUUUUwsBIHX0zUvhGJ5LO41CQYN3KWX/AHBwKzNTd5Eisbdj9ou28pSP4R/E34CuvtLeO1tooIl2pGoVQPQVx15pux34SFlcsVmn/kNn/cX+taVZp/5DZ/3F/rXOdpp0UUUCEooopjCiiigAooooAKKKQ0hM8w8fzmXxPaW/aK3LY92OK5l3RerqMepr1fVvCWlazefaryF2l27cq5Xiuf1bwvomm6toqw2EYWa5ZHDAkN8hwOTXHVpO9zeE7aHBm+twFxKGLHACgkk+lXLCwudT1Kzh+wXXkPOvmO0RA2jrXa+LtPtdP0uzvLW3jiNreQv8iAcbsH+ddpHjHH1qYUbvUcqnY8lv/CWr6XbXEzS20NokuEflmKluOO3WtWf4eRx6bcXNxqlzPIsTMFjAjTpmuu8X2/2rwpqMYHIhLj6jn+lN/tS0Xw1DeXMgEMkC5xyTuHQevWtPZRuQ5uxB4W0fSV0azvLaxhV5Y1cvtyc/jXSAcVyHgrWrNdFtdNmm8m6i3KI5flYjccYz7EV2A6VtBJKxk3dgKKWirC5BNbwzriWJHHo65rNk8OaZK25LYwMf4oWKH9K2aKLDuc/N4ckIxFqUu3+7cRrMP1Gf1qhJ4fvoCTHaWso/v20727/lyP1rr6KXKgucaLnVbPrLqcKjtPAlwv8A30uDUsPiS7DbT9guD3CytC//AHyw/rXVkVBNZW9yCJ4I5Af7yA/zos7Bcy4vESBc3Njdw/7QTzF/Natwa7ptwdqXcYb+6x2n9ahk8N6e53RxvA396Fyn8qqz+HZ8ERagZB6XUKyj8+DRdgb6yI4yjKw9Qc07IrkG0TULY71sreQ/3rO4aFvybI/WmfatQssBrjUbbHUXVsJ0/wC+kxQpAdlmlrlIPEV4cD/QLv8A64zGJv8Avl/8avL4jRRm40+9gx1Yx71/NSafMBu0Vm2uvaXd/wCqvYt391mwfyNaCyIwyrqR7HNO6AdRSEigEUALRSZozRcBGAKkHoRXGG2Oi6rLYsP9FuD5tq3ZSfvR/wBRXaVQ1XTodTs3glBB6o46o3YinGTi7mdSmpqxzmo2SahZtbPwCQc4zjBzVhRhcenFVLSeZJ2sL0BbyLrjpIv95fX39KuivQg1LVHlTi4vlYCilpKtkIKKKKQwooooAKKKKBBRRRQMKR3VEZ3IVVGST2FLiqMNvJr975CkjTYmzM4P+uI6IPb1NRUqKKNKdNzZe8O2zXd1Jq86YDjZbIeqp6/U11FMRAiKqgBQMADtTxXnt3PUjHlSQtZp/wCQ2f8AcX+taVZp/wCQ2f8AcX+tBZp0UUUCEooopjCiiigAooooAKKKKACuT8ZzxQNotxJIqLFqEZLE4wDnP6V1THAJryrUtWW81H7bdTM8yymKPTxCxKJnG7p171nPYEaXjDxDHfaRqVhp8H2pRFl51cbUbqMep4rtdHuBdaVZzg582BHz9QK4O203WtXRobXTlsbaRSGmuhhjnuFH9a7rRNMOj6Ra2HnGXyIwm88E1MVrcE21qXLmITW0kTAEOpXB9xXk8WnXGkxwwXuk6k0sJwsiAuhweCADXrtJj3qmrsDx3U72O9aGGTR9UZVkyXS2Icdfun64r0zwz9vPh+0OoqVudnzBuuO2ffGM1qleaUdKSg07holYcOlFFFWIKKKKACiiimAUUUUAFIRS0UAIBSFcjtmnUUWGU7jTbS7XE9rDJ7soNUG8M2SkNbma3b1hmKj8ulbdFJpAc3ceHLpxxeRTj0uoFbP4jmqD6Lf2uWFgp97G6aM/98tx+tdkeKw/E+qtp2lN9nG67nIht07l24z9B1rOo1CLk9kNK5z8WuyRbyuo3sIQlW+12vmICOo3JWla+IbxxmMaffqf+fa52t+TD+tWNP09dP06OzyJCq/MTzuY9TWNHBaaTqSWOoQRPp9ycW8rqP3TH+An0PavKoZkqlTkZo4aG+viOONAbyyvbbP8TRb1/NcirtvremXR2w3sJb+6WwfyPNUR4dtVObWe5tvQRSnaPwOaiuNAvGBxc21yv926gBJ/4EMGvXV7GR0CurjKsCPY0vB4rjTpV5a5I011BPDWF0Rj/gLUv9pXVm219Ru4AOi39oSP++l4ouBu6vo0OpwjkxXEfMUyfeQ/1Fc/Fcy2lx9h1JfKuh91/wCCYeqn19q0bfW75gCI7G9HrbXIU/k3+NLfalYXtsYNW027hiPUyw7lB9Qy5rWFVwdzKpSU1qRZFLispZGtVJ0+7i1O2Bz5e8LMg9s43VctdTs7sbUkCSjhoZAVcH6GuuNeMjz6lCcGWKKUkDuKqXV1MlzBaWkCz3U2dqs+FUDqSRVucV1M4wlLZFrpR2z2rNfU7qAmO50a+W47LGm9GPs3+NXrbw9e3lt5+oXckFw4ykUDYEXpn1NZyrxWxrHDzkSDnpzVW71KysSBc3McbHsTz+VKuieIZcQTXVrDCDgzxAmRh9DwDWi3hrTodKuLVVAadCslw/Lk+uTWbxPZGkcK/tFccqGBBBGQQetJIyxIXdlVQMlmPArAOmRMDbDVr3U7oAKkdl8qRgcAsRx+tbeleFrp44n1y6+1Mn3YF4Qem7+8aPrPkP6o11ILeG48QEpBvi00cPP91pvZPQeprrLW1hs7eOCCNY40G0KvQCpEjVECqoVRwAB0p9Yyk5O7OqEFBWQtLRRUmgVmn/kNn/cX+taVZp/5DZ/3F/rQM06KKKBCUUUUxhRRRQAUUUUAFFFFABio/JXduAXPripKKQDAmDnvTsUtFABijFFFKwBijFFFFgCiiimAUUUUAFFFFABRRRQAUUUUAFFFFABRRRTAa5wM1xUMi654nmvjg2mn5hhJ6M/8Tf0rb8V6qdJ0C4nTPnPiGEDqZGOF/WqOj6aNO0aCybDMF/eH+8x5Jrxc3xHLD2a3ZtSWtzCOsvY6yTcaram1SViF37iyEccDuDVnSDBrmivYXhmmcg+Y7xMvUnGCe4q7pmkJa3d3OYoEEjYiVFHC/wCNWora7j1SWb7SXtpFB8puqt7V4EppK63N7EHh3VJ7S8bQ9TlBuYxm2lJ/18fTr/eHcV1uciuT1jSRqcCmKTybqFhJDMvVWHT8PWrvhrXTq1u8VzGIb+3Pl3EXoexHsa+jy7GqrTSluc9SDWpvFcik2gjB6elPor1TIz59F065yZbOFmP8WwA/mKqnw9FHza3l3bH/AGJSR+RzW1SYosBzdxod4QQ0lneD0uIAGP8AwIVi3fhpJsm50SYkf8tLK65X6A4Nd9ijbU8vYDyq+0SGW0Fs2v6jaJuBVL+A4BH+0P8AGrmi2WpaPKbmzttP1RtuwSQ3RU7T7HIzXo5jVl2sAwPYjNZ8/h/S7ht0llFu7Mq7T+YpOLHGy6GAfFuoQttu/D1zbY/id/l/MDFWYPEt3eHFtbWRY9nvVyPwAzV7/hH/ACjm01G8hPYNJvX8jVK50K+kBEken3o7mWDYx/EUrMNCyI9fuRzPZWyn/nmpc4/GnL4dSdg+oXlzeMP4Xban/fI4rH+w3NoTjTr+3UfxWdzvUf8AASadHrE0J41gxkcbL+2Kf+PDijYR1cNpBbxiKCJIox0VF2ipxwKwbfV9SaMMLW1vE/vWtwD+hqX/AISS2j4u7a7tT3MsDEfmM00xWNmlqhbaxp94cW97byH0WQZ/LrV4HIGKq4C0UUUwCs0/8hs/7i/1rSrNP/IbP+4v9aBmnRRRQISiiimMKKKKACiiigAooooAKKKKACiiigAooooAKKKKACiiigAooooAKKKKACiiigAooooAKKKKACmscDPvTqoaxqEel6Tc3sp+WFC2PU9h+NTJ2VwW5zGqTDWPGEFp96300edJ6GU/dH4Vp390lpZyTPNHAf4Xk5AJ6VneGbKS3003NyP9KvGM8pPUFuQPwFW9cukstHurlwG8tCQCM/N/D+OcV8bjK/t6/odcVZHLaNrF0dR1KOG8kv5OHjXyysQyM9e1W9C8W3OqQXEstmjeUF2pCTlie/Pb3rGsru1l1j7TfSyrcJaxgwysYg8gyDnsetGiae1tDfRTXenpFcQbdwlDANk8H6CnKnFplnaaNqcmq28s0lsYNkrRgFs5wcHmqWtWdzZXaa7poJuoABNEv/LeL0+o7U/wvaWtlpxtrLUTeRI3HIOw9+a3fp1rGNR0Kt4iauWtL1KHVbCG8t2DRSDI9j3B9xV+uFV38K60J4+NHvXxKo6Qyn+IegNdtG4fBBBBGQRX1uExKrw5upyTjZklFFFdhIUUUUAFFFFABSYB7UtFIBCoPrTWiRxh1DD0IzT6KLAZc/h7Sp23myjR/wC/H8h/MYqudBlhP+iarex+iyMJF/8AHq3KMA9aXKgOUvNF1C4R0ni0y63DAd4trA+ua29FspNO0i2tJZTK8SAM5PU1fIFAoSsAtFFFMArNP/IbP+4v9a0qzT/yGz/uL/WgDTooooEJRRRTGFFFFABRRRQAUUUUAFFFFABRRRQAUUUUAFFFFABRRRQAUUUUAFFFFABRRRQAUUUUAFFFFACHpXM+MNL1PVrK2gsFikVLhZZY5G2q4XkD88flXT0VE4qSswTs7nFD/hMBx/ZmnH6XDD+lRy2/i24XZLpellfR5Sw/lXc0Vwf2ZQ7GntpHCSaX4pvU23NpozD0kBaqI8Fasz7jZaAh9RAxr0mitFl9FdA9tI4e38O+J7eHyoNQ0u3T+7FaYAqYeHvFT/f8Q26/7loP612NFH9n0P5Re1l3OIuvB+uXttJb3PiVpI5FKlRaoAa6fRNPk0vSrayluHuHhTYZWHLVoClrelQhS+BWE5N7hRRRW5IUUUUAFFFFABRRRQAUUUUAFFFFABRRRQAUUUUAFZp/5Dbf7i/1rSrNP/Ibb/cX+tAGnRRRSEYt3Y38sxaK6kVewVqrf2dqn/P7N/31XR0UAc7/AGdqn/P7N/31R/Z2qf8AP7N/31XQ0UAc9/Z2qf8AP7N/31R/Z2qf8/s3/fVdDRQBz39nap/z+zf99Uf2dqn/AD+zf99V0NFAHPf2dqn/AD+y/wDfVH9nap/z+zf99V0NFAHPf2dqn/P7N/31R/Z2qf8AP7N/31XQ0UAc7/Z+qf8AP5L/AN9Uf2fqf/P5N/31XRUUAc7/AGdqn/P7N/31R/Z2p/8AP7L/AN9GuiooA53+zdS/5/Jf++jR/Zupf8/kv/fRroqKAOd/s3Uv+fyX/vo0f2bqX/P5L/30a6KigDnf7N1L/n8l/wC+jR/Zupf8/kv/AH0a6KigDnf7N1L/AJ/Jf++jR/Zupf8AP5L/AN9GuiooA53+zdS/5/Jf++jR/Zupf8/kv/fRroqKAOd/s3Uv+fyX/vo0f2bqX/P5L/30a6KigDnf7N1L/n8l/wC+jR/Zupf8/kv/AH0a6KigDnf7N1L/AJ/Jf++jR/Zupf8AP5L/AN9GuiooA53+zdS/5/Jf++jR/Zupf8/kv/fRroqKAOd/s3Uv+fyX/vo0f2bqX/P5L/30a6KigDnf7N1L/n8l/wC+jR/Zupf8/kv/AH0a6KigDnf7N1L/AJ/Jf++jR/Zupf8AP5L/AN9GuiooA53+zdS/5/Jf++jR/Zupf8/kv/fRroqKAOd/s3Uv+fyX/vo0f2bqX/P5L/30a6KigDnf7N1L/n8l/wC+jR/Zupf8/kv/AH0a6KigDnf7N1L/AJ/Jf++jR/Zupf8AP5L/AN9GuiooA53+zdS/5/Jf++jR/Zupf8/kv/fRroqKAOd/s3Uv+fyX/vo0f2bqX/P5L/30a6KigDnf7N1L/n8l/wC+jR/Zupf8/kv/AH0a6KigDnf7N1P/AJ/Jf++jV3TbCeGYyTyM7epNatLigBMn0opaKAP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2" name="矩形 1"/>
          <p:cNvSpPr/>
          <p:nvPr/>
        </p:nvSpPr>
        <p:spPr>
          <a:xfrm>
            <a:off x="307975" y="1041023"/>
            <a:ext cx="9245066" cy="52168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第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16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讲、夫琅禾费衍射</a:t>
            </a:r>
          </a:p>
          <a:p>
            <a:r>
              <a:rPr lang="en-US" altLang="zh-CN" b="1" dirty="0"/>
              <a:t>Lecture 16. </a:t>
            </a:r>
            <a:r>
              <a:rPr lang="en-US" altLang="zh-CN" b="1" dirty="0" err="1"/>
              <a:t>Fraunhofer</a:t>
            </a:r>
            <a:r>
              <a:rPr lang="en-US" altLang="zh-CN" b="1" dirty="0"/>
              <a:t> Diffraction</a:t>
            </a:r>
          </a:p>
          <a:p>
            <a:endParaRPr lang="en-US" altLang="zh-CN" sz="27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第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17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讲、菲涅耳衍射</a:t>
            </a:r>
          </a:p>
          <a:p>
            <a:r>
              <a:rPr lang="en-US" altLang="zh-CN" b="1" dirty="0"/>
              <a:t>Lecture 17. Fresnel Diffraction</a:t>
            </a:r>
          </a:p>
          <a:p>
            <a:endParaRPr lang="zh-CN" altLang="en-US" sz="24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第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18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讲、圆形孔径的菲涅耳衍射</a:t>
            </a:r>
          </a:p>
          <a:p>
            <a:r>
              <a:rPr lang="fr-FR" altLang="zh-CN" b="1" dirty="0"/>
              <a:t>Lecture 18. Fresnel Diffraction from Circular Apertures</a:t>
            </a:r>
          </a:p>
          <a:p>
            <a:endParaRPr lang="en-US" altLang="zh-CN" sz="27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第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19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讲、透镜的傅立叶变换特性</a:t>
            </a:r>
          </a:p>
          <a:p>
            <a:r>
              <a:rPr lang="en-US" altLang="zh-CN" b="1" dirty="0"/>
              <a:t>Lecture 19. Fourier Transforming Properties of Lenses and</a:t>
            </a:r>
          </a:p>
          <a:p>
            <a:r>
              <a:rPr lang="en-US" altLang="zh-CN" b="1" dirty="0"/>
              <a:t>Gaussian Cavities</a:t>
            </a:r>
          </a:p>
          <a:p>
            <a:endParaRPr lang="en-US" altLang="zh-CN" sz="2700" b="1" dirty="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lvl="0"/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第</a:t>
            </a:r>
            <a:r>
              <a:rPr lang="en-US" alt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20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讲、</a:t>
            </a:r>
            <a:r>
              <a:rPr lang="zh-CN" altLang="en-US" sz="24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成像系统的物理光学描述</a:t>
            </a:r>
            <a:endParaRPr lang="en-US" altLang="zh-CN" sz="2400" b="1" dirty="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lvl="0"/>
            <a:r>
              <a:rPr lang="en-US" altLang="zh-CN" b="1" dirty="0"/>
              <a:t>Lecture 20. Physical Optics Description of Imaging Systems</a:t>
            </a:r>
            <a:endParaRPr lang="en-US" altLang="zh-CN" b="1" dirty="0">
              <a:solidFill>
                <a:prstClr val="black"/>
              </a:solidFill>
            </a:endParaRPr>
          </a:p>
        </p:txBody>
      </p:sp>
      <p:pic>
        <p:nvPicPr>
          <p:cNvPr id="5" name="Picture 6" descr="Image result for å¤§çº²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7768" y="1000956"/>
            <a:ext cx="2171700" cy="2105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矩形 6"/>
          <p:cNvSpPr/>
          <p:nvPr/>
        </p:nvSpPr>
        <p:spPr>
          <a:xfrm>
            <a:off x="2875861" y="333944"/>
            <a:ext cx="172354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</a:rPr>
              <a:t>亚利桑那大学</a:t>
            </a:r>
            <a:endParaRPr lang="zh-CN" altLang="zh-CN" sz="20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56385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主题">
  <a:themeElements>
    <a:clrScheme name="Office 主题​​">
      <a:dk1>
        <a:sysClr val="windowText" lastClr="000000"/>
      </a:dk1>
      <a:lt1>
        <a:sysClr val="window" lastClr="CAEACE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CAEACE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9613</TotalTime>
  <Words>704</Words>
  <Application>Microsoft Office PowerPoint</Application>
  <PresentationFormat>全屏显示(4:3)</PresentationFormat>
  <Paragraphs>141</Paragraphs>
  <Slides>10</Slides>
  <Notes>10</Notes>
  <HiddenSlides>0</HiddenSlides>
  <MMClips>0</MMClips>
  <ScaleCrop>false</ScaleCrop>
  <HeadingPairs>
    <vt:vector size="6" baseType="variant">
      <vt:variant>
        <vt:lpstr>已用的字体</vt:lpstr>
      </vt:variant>
      <vt:variant>
        <vt:i4>16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27" baseType="lpstr">
      <vt:lpstr>等线</vt:lpstr>
      <vt:lpstr>等线 Light</vt:lpstr>
      <vt:lpstr>方正楷体_GBK</vt:lpstr>
      <vt:lpstr>方正兰亭粗黑_GBK</vt:lpstr>
      <vt:lpstr>方正兰亭纤黑_GBK</vt:lpstr>
      <vt:lpstr>黑体</vt:lpstr>
      <vt:lpstr>华文楷体</vt:lpstr>
      <vt:lpstr>华文新魏</vt:lpstr>
      <vt:lpstr>宋体</vt:lpstr>
      <vt:lpstr>Arial</vt:lpstr>
      <vt:lpstr>Calibri</vt:lpstr>
      <vt:lpstr>Calibri Light</vt:lpstr>
      <vt:lpstr>Gill Sans MT</vt:lpstr>
      <vt:lpstr>Helvetica LT</vt:lpstr>
      <vt:lpstr>Tahoma</vt:lpstr>
      <vt:lpstr>Times New Roman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China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Jiasong Sun</dc:creator>
  <cp:lastModifiedBy>孙 佳嵩</cp:lastModifiedBy>
  <cp:revision>2959</cp:revision>
  <dcterms:created xsi:type="dcterms:W3CDTF">2015-07-07T08:23:44Z</dcterms:created>
  <dcterms:modified xsi:type="dcterms:W3CDTF">2021-01-05T06:48:13Z</dcterms:modified>
</cp:coreProperties>
</file>