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3"/>
  </p:notesMasterIdLst>
  <p:sldIdLst>
    <p:sldId id="348" r:id="rId2"/>
    <p:sldId id="325" r:id="rId3"/>
    <p:sldId id="327" r:id="rId4"/>
    <p:sldId id="326" r:id="rId5"/>
    <p:sldId id="349" r:id="rId6"/>
    <p:sldId id="329" r:id="rId7"/>
    <p:sldId id="330" r:id="rId8"/>
    <p:sldId id="331" r:id="rId9"/>
    <p:sldId id="333" r:id="rId10"/>
    <p:sldId id="332" r:id="rId11"/>
    <p:sldId id="352" r:id="rId12"/>
    <p:sldId id="350" r:id="rId13"/>
    <p:sldId id="334" r:id="rId14"/>
    <p:sldId id="335" r:id="rId15"/>
    <p:sldId id="351" r:id="rId16"/>
    <p:sldId id="336" r:id="rId17"/>
    <p:sldId id="337" r:id="rId18"/>
    <p:sldId id="338" r:id="rId19"/>
    <p:sldId id="339" r:id="rId20"/>
    <p:sldId id="340" r:id="rId21"/>
    <p:sldId id="328" r:id="rId2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8F8F9"/>
    <a:srgbClr val="D1D7E3"/>
    <a:srgbClr val="9E9E9E"/>
    <a:srgbClr val="EFF0F3"/>
    <a:srgbClr val="FF2121"/>
    <a:srgbClr val="00FF00"/>
    <a:srgbClr val="F0F0F0"/>
    <a:srgbClr val="008000"/>
    <a:srgbClr val="FFFF2F"/>
  </p:clrMru>
  <p:extLst>
    <p:ext uri="{E76CE94A-603C-4142-B9EB-6D1370010A27}">
      <p14:discardImageEditData xmlns:p14="http://schemas.microsoft.com/office/powerpoint/2010/main" val="1"/>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45" autoAdjust="0"/>
    <p:restoredTop sz="94683" autoAdjust="0"/>
  </p:normalViewPr>
  <p:slideViewPr>
    <p:cSldViewPr snapToGrid="0">
      <p:cViewPr varScale="1">
        <p:scale>
          <a:sx n="78" d="100"/>
          <a:sy n="78" d="100"/>
        </p:scale>
        <p:origin x="1140" y="84"/>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image" Target="../media/image33.wmf"/><Relationship Id="rId5" Type="http://schemas.openxmlformats.org/officeDocument/2006/relationships/image" Target="../media/image37.wmf"/><Relationship Id="rId4" Type="http://schemas.openxmlformats.org/officeDocument/2006/relationships/image" Target="../media/image36.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39.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image" Target="../media/image41.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image" Target="../media/image46.wmf"/><Relationship Id="rId1" Type="http://schemas.openxmlformats.org/officeDocument/2006/relationships/image" Target="../media/image45.wmf"/></Relationships>
</file>

<file path=ppt/drawings/_rels/vmlDrawing17.vml.rels><?xml version="1.0" encoding="UTF-8" standalone="yes"?>
<Relationships xmlns="http://schemas.openxmlformats.org/package/2006/relationships"><Relationship Id="rId8" Type="http://schemas.openxmlformats.org/officeDocument/2006/relationships/image" Target="../media/image56.wmf"/><Relationship Id="rId3" Type="http://schemas.openxmlformats.org/officeDocument/2006/relationships/image" Target="../media/image51.wmf"/><Relationship Id="rId7" Type="http://schemas.openxmlformats.org/officeDocument/2006/relationships/image" Target="../media/image55.wmf"/><Relationship Id="rId2" Type="http://schemas.openxmlformats.org/officeDocument/2006/relationships/image" Target="../media/image50.wmf"/><Relationship Id="rId1" Type="http://schemas.openxmlformats.org/officeDocument/2006/relationships/image" Target="../media/image49.wmf"/><Relationship Id="rId6" Type="http://schemas.openxmlformats.org/officeDocument/2006/relationships/image" Target="../media/image54.wmf"/><Relationship Id="rId5" Type="http://schemas.openxmlformats.org/officeDocument/2006/relationships/image" Target="../media/image53.wmf"/><Relationship Id="rId10" Type="http://schemas.openxmlformats.org/officeDocument/2006/relationships/image" Target="../media/image58.wmf"/><Relationship Id="rId4" Type="http://schemas.openxmlformats.org/officeDocument/2006/relationships/image" Target="../media/image52.wmf"/><Relationship Id="rId9" Type="http://schemas.openxmlformats.org/officeDocument/2006/relationships/image" Target="../media/image57.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 Id="rId6" Type="http://schemas.openxmlformats.org/officeDocument/2006/relationships/image" Target="../media/image64.wmf"/><Relationship Id="rId5" Type="http://schemas.openxmlformats.org/officeDocument/2006/relationships/image" Target="../media/image63.wmf"/><Relationship Id="rId4" Type="http://schemas.openxmlformats.org/officeDocument/2006/relationships/image" Target="../media/image6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image" Target="../media/image20.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image" Target="../media/image23.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wmf"/><Relationship Id="rId1" Type="http://schemas.openxmlformats.org/officeDocument/2006/relationships/image" Target="../media/image25.wmf"/><Relationship Id="rId4" Type="http://schemas.openxmlformats.org/officeDocument/2006/relationships/image" Target="../media/image2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DA8C0E-A341-4B85-9AC1-90AE9F7719C5}" type="datetimeFigureOut">
              <a:rPr lang="zh-CN" altLang="en-US" smtClean="0"/>
              <a:t>2020/11/24</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B9F22-A1E5-4106-B4BC-D7A07DEE046B}" type="slidenum">
              <a:rPr lang="zh-CN" altLang="en-US" smtClean="0"/>
              <a:t>‹#›</a:t>
            </a:fld>
            <a:endParaRPr lang="zh-CN" altLang="en-US"/>
          </a:p>
        </p:txBody>
      </p:sp>
    </p:spTree>
    <p:extLst>
      <p:ext uri="{BB962C8B-B14F-4D97-AF65-F5344CB8AC3E}">
        <p14:creationId xmlns:p14="http://schemas.microsoft.com/office/powerpoint/2010/main" val="2915335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b="1" u="sng" dirty="0"/>
          </a:p>
        </p:txBody>
      </p:sp>
    </p:spTree>
    <p:extLst>
      <p:ext uri="{BB962C8B-B14F-4D97-AF65-F5344CB8AC3E}">
        <p14:creationId xmlns:p14="http://schemas.microsoft.com/office/powerpoint/2010/main" val="30727142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indent="-635" algn="just">
              <a:lnSpc>
                <a:spcPct val="105000"/>
              </a:lnSpc>
              <a:spcBef>
                <a:spcPts val="370"/>
              </a:spcBef>
              <a:spcAft>
                <a:spcPts val="0"/>
              </a:spcAft>
            </a:pPr>
            <a:r>
              <a:rPr lang="en-US" altLang="zh-CN" b="1" u="sng" dirty="0"/>
              <a:t>1</a:t>
            </a:r>
            <a:r>
              <a:rPr lang="zh-CN" altLang="en-US" b="1" u="sng" dirty="0"/>
              <a:t>、</a:t>
            </a:r>
            <a:r>
              <a:rPr lang="en-US" altLang="zh-CN" b="1" u="sng" dirty="0"/>
              <a:t>The </a:t>
            </a:r>
            <a:r>
              <a:rPr lang="en-US" altLang="zh-CN" b="1" u="sng" dirty="0" err="1"/>
              <a:t>sinc</a:t>
            </a:r>
            <a:r>
              <a:rPr lang="en-US" altLang="zh-CN" b="1" u="sng" dirty="0"/>
              <a:t> function is closely related to the </a:t>
            </a:r>
            <a:r>
              <a:rPr lang="en-US" altLang="zh-CN" b="1" u="sng" dirty="0" err="1"/>
              <a:t>rect</a:t>
            </a:r>
            <a:r>
              <a:rPr lang="en-US" altLang="zh-CN" b="1" u="sng" dirty="0"/>
              <a:t> function through the Fourier transform, and this will be very important in both signal processing and in diﬀraction later on in the term. We can deﬁne the </a:t>
            </a:r>
            <a:r>
              <a:rPr lang="en-US" altLang="zh-CN" b="1" u="sng" dirty="0" err="1"/>
              <a:t>sinc</a:t>
            </a:r>
            <a:r>
              <a:rPr lang="en-US" altLang="zh-CN" b="1" u="sng" dirty="0"/>
              <a:t> function using Gaskill’s notation as</a:t>
            </a:r>
          </a:p>
          <a:p>
            <a:pPr marL="67945" marR="846455" indent="-635" algn="l">
              <a:lnSpc>
                <a:spcPct val="105000"/>
              </a:lnSpc>
              <a:spcBef>
                <a:spcPts val="370"/>
              </a:spcBef>
              <a:spcAft>
                <a:spcPts val="0"/>
              </a:spcAft>
            </a:pPr>
            <a:r>
              <a:rPr lang="en-US" altLang="zh-CN" b="1" u="sng" dirty="0"/>
              <a:t>2</a:t>
            </a:r>
            <a:r>
              <a:rPr lang="zh-CN" altLang="en-US" b="1" u="sng" dirty="0"/>
              <a:t>、</a:t>
            </a:r>
            <a:r>
              <a:rPr lang="en-US" altLang="zh-CN" sz="1800" b="0" i="0" dirty="0">
                <a:solidFill>
                  <a:srgbClr val="000000"/>
                </a:solidFill>
                <a:effectLst/>
                <a:latin typeface="CMR10"/>
              </a:rPr>
              <a:t>The </a:t>
            </a:r>
            <a:r>
              <a:rPr lang="en-US" altLang="zh-CN" sz="1800" b="0" i="0" dirty="0" err="1">
                <a:solidFill>
                  <a:srgbClr val="000000"/>
                </a:solidFill>
                <a:effectLst/>
                <a:latin typeface="CMR10"/>
              </a:rPr>
              <a:t>sinc</a:t>
            </a:r>
            <a:r>
              <a:rPr lang="en-US" altLang="zh-CN" sz="1800" b="0" i="0" dirty="0">
                <a:solidFill>
                  <a:srgbClr val="000000"/>
                </a:solidFill>
                <a:effectLst/>
                <a:latin typeface="CMR10"/>
              </a:rPr>
              <a:t> function has some important properties that are worth committing to memory. The zeros of the </a:t>
            </a:r>
            <a:r>
              <a:rPr lang="en-US" altLang="zh-CN" sz="1800" b="0" i="0" dirty="0" err="1">
                <a:solidFill>
                  <a:srgbClr val="000000"/>
                </a:solidFill>
                <a:effectLst/>
                <a:latin typeface="CMR10"/>
              </a:rPr>
              <a:t>sinc</a:t>
            </a:r>
            <a:r>
              <a:rPr lang="en-US" altLang="zh-CN" sz="1800" b="0" i="0" dirty="0">
                <a:solidFill>
                  <a:srgbClr val="000000"/>
                </a:solidFill>
                <a:effectLst/>
                <a:latin typeface="CMR10"/>
              </a:rPr>
              <a:t> function can be located as</a:t>
            </a:r>
            <a:r>
              <a:rPr lang="en-US" altLang="zh-CN" dirty="0"/>
              <a:t> </a:t>
            </a:r>
            <a:endParaRPr lang="en-US" altLang="zh-CN" b="1" u="sng" dirty="0"/>
          </a:p>
          <a:p>
            <a:pPr marL="67945" marR="846455" indent="-635" algn="just">
              <a:lnSpc>
                <a:spcPct val="105000"/>
              </a:lnSpc>
              <a:spcBef>
                <a:spcPts val="370"/>
              </a:spcBef>
              <a:spcAft>
                <a:spcPts val="0"/>
              </a:spcAft>
            </a:pPr>
            <a:r>
              <a:rPr lang="en-US" altLang="zh-CN" b="1" u="sng" dirty="0"/>
              <a:t>3</a:t>
            </a:r>
            <a:r>
              <a:rPr lang="zh-CN" altLang="en-US" b="1" u="sng" dirty="0"/>
              <a:t>、</a:t>
            </a:r>
            <a:r>
              <a:rPr lang="en-US" altLang="zh-CN" b="1" u="sng" dirty="0"/>
              <a:t>The </a:t>
            </a:r>
            <a:r>
              <a:rPr lang="en-US" altLang="zh-CN" b="1" u="sng" dirty="0" err="1"/>
              <a:t>sinc</a:t>
            </a:r>
            <a:r>
              <a:rPr lang="en-US" altLang="zh-CN" b="1" u="sng" dirty="0"/>
              <a:t> function has a problem when x → 0. At this point, we have </a:t>
            </a:r>
            <a:r>
              <a:rPr lang="en-US" altLang="zh-CN" b="1" u="sng" dirty="0" err="1"/>
              <a:t>sinc</a:t>
            </a:r>
            <a:r>
              <a:rPr lang="en-US" altLang="zh-CN" b="1" u="sng" dirty="0"/>
              <a:t> (0) = 0/0, and we need to use to  another method to evaluate the function at this point. We appeal to the Taylor series expansion of sin(x) to do this and we have</a:t>
            </a:r>
            <a:endParaRPr lang="zh-CN" altLang="en-US" b="1" u="sng" dirty="0"/>
          </a:p>
        </p:txBody>
      </p:sp>
    </p:spTree>
    <p:extLst>
      <p:ext uri="{BB962C8B-B14F-4D97-AF65-F5344CB8AC3E}">
        <p14:creationId xmlns:p14="http://schemas.microsoft.com/office/powerpoint/2010/main" val="3459598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indent="-635" algn="just">
              <a:lnSpc>
                <a:spcPct val="105000"/>
              </a:lnSpc>
              <a:spcBef>
                <a:spcPts val="370"/>
              </a:spcBef>
              <a:spcAft>
                <a:spcPts val="0"/>
              </a:spcAft>
            </a:pPr>
            <a:r>
              <a:rPr lang="en-US" altLang="zh-CN" b="1" u="sng" dirty="0"/>
              <a:t>1</a:t>
            </a:r>
            <a:r>
              <a:rPr lang="zh-CN" altLang="en-US" b="1" u="sng" dirty="0"/>
              <a:t>、</a:t>
            </a:r>
            <a:r>
              <a:rPr lang="en-US" altLang="zh-CN" b="1" u="sng" dirty="0"/>
              <a:t>The </a:t>
            </a:r>
            <a:r>
              <a:rPr lang="en-US" altLang="zh-CN" b="1" u="sng" dirty="0" err="1"/>
              <a:t>sinc</a:t>
            </a:r>
            <a:r>
              <a:rPr lang="en-US" altLang="zh-CN" b="1" u="sng" dirty="0"/>
              <a:t> function is closely related to the </a:t>
            </a:r>
            <a:r>
              <a:rPr lang="en-US" altLang="zh-CN" b="1" u="sng" dirty="0" err="1"/>
              <a:t>rect</a:t>
            </a:r>
            <a:r>
              <a:rPr lang="en-US" altLang="zh-CN" b="1" u="sng" dirty="0"/>
              <a:t> function through the Fourier transform, and this will be very important in both signal processing and in diﬀraction later on in the term. We can deﬁne the </a:t>
            </a:r>
            <a:r>
              <a:rPr lang="en-US" altLang="zh-CN" b="1" u="sng" dirty="0" err="1"/>
              <a:t>sinc</a:t>
            </a:r>
            <a:r>
              <a:rPr lang="en-US" altLang="zh-CN" b="1" u="sng" dirty="0"/>
              <a:t> function using Gaskill’s notation as</a:t>
            </a:r>
          </a:p>
          <a:p>
            <a:pPr marL="67945" marR="846455" indent="-635" algn="l">
              <a:lnSpc>
                <a:spcPct val="105000"/>
              </a:lnSpc>
              <a:spcBef>
                <a:spcPts val="370"/>
              </a:spcBef>
              <a:spcAft>
                <a:spcPts val="0"/>
              </a:spcAft>
            </a:pPr>
            <a:r>
              <a:rPr lang="en-US" altLang="zh-CN" b="1" u="sng" dirty="0"/>
              <a:t>2</a:t>
            </a:r>
            <a:r>
              <a:rPr lang="zh-CN" altLang="en-US" b="1" u="sng" dirty="0"/>
              <a:t>、</a:t>
            </a:r>
            <a:r>
              <a:rPr lang="en-US" altLang="zh-CN" sz="1800" b="0" i="0" dirty="0">
                <a:solidFill>
                  <a:srgbClr val="000000"/>
                </a:solidFill>
                <a:effectLst/>
                <a:latin typeface="CMR10"/>
              </a:rPr>
              <a:t>The </a:t>
            </a:r>
            <a:r>
              <a:rPr lang="en-US" altLang="zh-CN" sz="1800" b="0" i="0" dirty="0" err="1">
                <a:solidFill>
                  <a:srgbClr val="000000"/>
                </a:solidFill>
                <a:effectLst/>
                <a:latin typeface="CMR10"/>
              </a:rPr>
              <a:t>sinc</a:t>
            </a:r>
            <a:r>
              <a:rPr lang="en-US" altLang="zh-CN" sz="1800" b="0" i="0" dirty="0">
                <a:solidFill>
                  <a:srgbClr val="000000"/>
                </a:solidFill>
                <a:effectLst/>
                <a:latin typeface="CMR10"/>
              </a:rPr>
              <a:t> function has some important properties that are worth committing to memory. The zeros of the </a:t>
            </a:r>
            <a:r>
              <a:rPr lang="en-US" altLang="zh-CN" sz="1800" b="0" i="0" dirty="0" err="1">
                <a:solidFill>
                  <a:srgbClr val="000000"/>
                </a:solidFill>
                <a:effectLst/>
                <a:latin typeface="CMR10"/>
              </a:rPr>
              <a:t>sinc</a:t>
            </a:r>
            <a:r>
              <a:rPr lang="en-US" altLang="zh-CN" sz="1800" b="0" i="0" dirty="0">
                <a:solidFill>
                  <a:srgbClr val="000000"/>
                </a:solidFill>
                <a:effectLst/>
                <a:latin typeface="CMR10"/>
              </a:rPr>
              <a:t> function can be located as</a:t>
            </a:r>
            <a:r>
              <a:rPr lang="en-US" altLang="zh-CN" dirty="0"/>
              <a:t> </a:t>
            </a:r>
            <a:endParaRPr lang="en-US" altLang="zh-CN" b="1" u="sng" dirty="0"/>
          </a:p>
          <a:p>
            <a:pPr marL="67945" marR="846455" indent="-635" algn="just">
              <a:lnSpc>
                <a:spcPct val="105000"/>
              </a:lnSpc>
              <a:spcBef>
                <a:spcPts val="370"/>
              </a:spcBef>
              <a:spcAft>
                <a:spcPts val="0"/>
              </a:spcAft>
            </a:pPr>
            <a:r>
              <a:rPr lang="en-US" altLang="zh-CN" b="1" u="sng" dirty="0"/>
              <a:t>3</a:t>
            </a:r>
            <a:r>
              <a:rPr lang="zh-CN" altLang="en-US" b="1" u="sng" dirty="0"/>
              <a:t>、</a:t>
            </a:r>
            <a:r>
              <a:rPr lang="en-US" altLang="zh-CN" b="1" u="sng" dirty="0"/>
              <a:t>The </a:t>
            </a:r>
            <a:r>
              <a:rPr lang="en-US" altLang="zh-CN" b="1" u="sng" dirty="0" err="1"/>
              <a:t>sinc</a:t>
            </a:r>
            <a:r>
              <a:rPr lang="en-US" altLang="zh-CN" b="1" u="sng" dirty="0"/>
              <a:t> function has a problem when x → 0. At this point, we have </a:t>
            </a:r>
            <a:r>
              <a:rPr lang="en-US" altLang="zh-CN" b="1" u="sng" dirty="0" err="1"/>
              <a:t>sinc</a:t>
            </a:r>
            <a:r>
              <a:rPr lang="en-US" altLang="zh-CN" b="1" u="sng" dirty="0"/>
              <a:t> (0) = 0/0, and we need to use to  another method to evaluate the function at this point. We appeal to the Taylor series expansion of sin(x) to do this and we have</a:t>
            </a:r>
            <a:endParaRPr lang="zh-CN" altLang="en-US" b="1" u="sng" dirty="0"/>
          </a:p>
        </p:txBody>
      </p:sp>
    </p:spTree>
    <p:extLst>
      <p:ext uri="{BB962C8B-B14F-4D97-AF65-F5344CB8AC3E}">
        <p14:creationId xmlns:p14="http://schemas.microsoft.com/office/powerpoint/2010/main" val="233893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b="1" u="sng" dirty="0"/>
              <a:t>1</a:t>
            </a:r>
            <a:r>
              <a:rPr lang="zh-CN" altLang="en-US" b="1" u="sng" dirty="0"/>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 Gaussian function is deﬁned in the notation of Gaskill</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 with the </a:t>
            </a:r>
            <a:r>
              <a:rPr lang="en-US" altLang="zh-CN" sz="1800" dirty="0" err="1">
                <a:effectLst/>
                <a:latin typeface="Georgia" panose="02040502050405020303" pitchFamily="18" charset="0"/>
                <a:ea typeface="Georgia" panose="02040502050405020303" pitchFamily="18" charset="0"/>
                <a:cs typeface="Times New Roman" panose="02020603050405020304" pitchFamily="18" charset="0"/>
              </a:rPr>
              <a:t>sinc</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function,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use this particular deﬁnition with the factor of </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π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in the argument because of the normalization properties that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will see below. </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have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already looked as the scaling and shifting properties of the Gaussian in Fig. 1 and Fig. 2.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However,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note that the Gaussian has </a:t>
            </a:r>
            <a:r>
              <a:rPr lang="en-US" altLang="zh-CN" sz="1800" spc="23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area</a:t>
            </a:r>
          </a:p>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 with the integral of the </a:t>
            </a:r>
            <a:r>
              <a:rPr lang="en-US" altLang="zh-CN" sz="1800" dirty="0" err="1">
                <a:effectLst/>
                <a:latin typeface="Georgia" panose="02040502050405020303" pitchFamily="18" charset="0"/>
                <a:ea typeface="Georgia" panose="02040502050405020303" pitchFamily="18" charset="0"/>
                <a:cs typeface="Times New Roman" panose="02020603050405020304" pitchFamily="18" charset="0"/>
              </a:rPr>
              <a:t>sinc</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function, this integral is tabulated as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well. However,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it is possible to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evaluate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this integral using a simple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change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of variables and an algebraic trick (it’s on Wikipedia, give it a </a:t>
            </a:r>
            <a:r>
              <a:rPr lang="en-US" altLang="zh-CN" sz="1800" spc="9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try).</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lvl="0" indent="-635" algn="just" defTabSz="914400" rtl="0" eaLnBrk="1" fontAlgn="auto" latinLnBrk="0" hangingPunct="1">
              <a:lnSpc>
                <a:spcPct val="105000"/>
              </a:lnSpc>
              <a:spcBef>
                <a:spcPts val="37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lvl="0" indent="-635" algn="just" defTabSz="914400" rtl="0" eaLnBrk="1" fontAlgn="auto" latinLnBrk="0" hangingPunct="1">
              <a:lnSpc>
                <a:spcPct val="105000"/>
              </a:lnSpc>
              <a:spcBef>
                <a:spcPts val="37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indent="-635" algn="just">
              <a:lnSpc>
                <a:spcPct val="105000"/>
              </a:lnSpc>
              <a:spcBef>
                <a:spcPts val="370"/>
              </a:spcBef>
              <a:spcAft>
                <a:spcPts val="0"/>
              </a:spcAft>
            </a:pPr>
            <a:endParaRPr lang="zh-CN" altLang="en-US" b="1" u="sng" dirty="0"/>
          </a:p>
        </p:txBody>
      </p:sp>
    </p:spTree>
    <p:extLst>
      <p:ext uri="{BB962C8B-B14F-4D97-AF65-F5344CB8AC3E}">
        <p14:creationId xmlns:p14="http://schemas.microsoft.com/office/powerpoint/2010/main" val="973198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indent="-635" algn="l">
              <a:lnSpc>
                <a:spcPct val="105000"/>
              </a:lnSpc>
              <a:spcBef>
                <a:spcPts val="370"/>
              </a:spcBef>
              <a:spcAft>
                <a:spcPts val="0"/>
              </a:spcAft>
            </a:pPr>
            <a:r>
              <a:rPr lang="en-US" altLang="zh-CN" b="1" u="sng" dirty="0"/>
              <a:t>1</a:t>
            </a:r>
            <a:r>
              <a:rPr lang="zh-CN" altLang="en-US" b="1" u="sng" dirty="0"/>
              <a:t>、</a:t>
            </a:r>
            <a:r>
              <a:rPr lang="en-US" altLang="zh-CN" sz="1800" spc="-45" dirty="0">
                <a:effectLst/>
                <a:latin typeface="Calibri" panose="020F0502020204030204" pitchFamily="34" charset="0"/>
                <a:ea typeface="宋体" panose="02010600030101010101" pitchFamily="2" charset="-122"/>
                <a:cs typeface="Times New Roman" panose="02020603050405020304" pitchFamily="18" charset="0"/>
              </a:rPr>
              <a:t>We</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spc="-20" dirty="0">
                <a:effectLst/>
                <a:latin typeface="Calibri" panose="020F0502020204030204" pitchFamily="34" charset="0"/>
                <a:ea typeface="宋体" panose="02010600030101010101" pitchFamily="2" charset="-122"/>
                <a:cs typeface="Times New Roman" panose="02020603050405020304" pitchFamily="18" charset="0"/>
              </a:rPr>
              <a:t>have</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considered</a:t>
            </a:r>
            <a:r>
              <a:rPr lang="en-US" altLang="zh-CN" sz="1800" spc="-2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several</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pulse</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functions,</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the</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rectangle,</a:t>
            </a:r>
            <a:r>
              <a:rPr lang="en-US" altLang="zh-CN" sz="1800" spc="-2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triangle,</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err="1">
                <a:effectLst/>
                <a:latin typeface="Calibri" panose="020F0502020204030204" pitchFamily="34" charset="0"/>
                <a:ea typeface="宋体" panose="02010600030101010101" pitchFamily="2" charset="-122"/>
                <a:cs typeface="Times New Roman" panose="02020603050405020304" pitchFamily="18" charset="0"/>
              </a:rPr>
              <a:t>sinc</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Gaussian,</a:t>
            </a:r>
            <a:r>
              <a:rPr lang="en-US" altLang="zh-CN" sz="1800" spc="-3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and</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even</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the</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sinc</a:t>
            </a:r>
            <a:r>
              <a:rPr lang="en-US" altLang="zh-CN" sz="1800" dirty="0">
                <a:effectLst/>
                <a:latin typeface="Times New Roman" panose="02020603050405020304" pitchFamily="18" charset="0"/>
                <a:ea typeface="Times New Roman" panose="02020603050405020304" pitchFamily="18" charset="0"/>
              </a:rPr>
              <a:t>2</a:t>
            </a:r>
            <a:r>
              <a:rPr lang="en-US" altLang="zh-CN" sz="1800" spc="75" dirty="0">
                <a:effectLst/>
                <a:latin typeface="Times New Roman" panose="02020603050405020304" pitchFamily="18" charset="0"/>
                <a:ea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function (which </a:t>
            </a:r>
            <a:r>
              <a:rPr lang="en-US" altLang="zh-CN" sz="1800" spc="-20" dirty="0">
                <a:effectLst/>
                <a:latin typeface="Calibri" panose="020F0502020204030204" pitchFamily="34" charset="0"/>
                <a:ea typeface="宋体" panose="02010600030101010101" pitchFamily="2" charset="-122"/>
                <a:cs typeface="Times New Roman" panose="02020603050405020304" pitchFamily="18" charset="0"/>
              </a:rPr>
              <a:t>we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didn’t treat in the previous section). These functions are all plotted in Fig. 10. These functions </a:t>
            </a:r>
            <a:r>
              <a:rPr lang="en-US" altLang="zh-CN" sz="1800" spc="-10" dirty="0">
                <a:effectLst/>
                <a:latin typeface="Calibri" panose="020F0502020204030204" pitchFamily="34" charset="0"/>
                <a:ea typeface="宋体" panose="02010600030101010101" pitchFamily="2" charset="-122"/>
                <a:cs typeface="Times New Roman" panose="02020603050405020304" pitchFamily="18" charset="0"/>
              </a:rPr>
              <a:t>all </a:t>
            </a:r>
            <a:r>
              <a:rPr lang="en-US" altLang="zh-CN" sz="1800" spc="-20" dirty="0">
                <a:effectLst/>
                <a:latin typeface="Calibri" panose="020F0502020204030204" pitchFamily="34" charset="0"/>
                <a:ea typeface="宋体" panose="02010600030101010101" pitchFamily="2" charset="-122"/>
                <a:cs typeface="Times New Roman" panose="02020603050405020304" pitchFamily="18" charset="0"/>
              </a:rPr>
              <a:t>have</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diﬀerent</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widths,</a:t>
            </a:r>
            <a:r>
              <a:rPr lang="en-US" altLang="zh-CN" sz="1800" spc="-4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diﬀerent</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full-width</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half-maxes,</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diﬀerent</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numbers</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of</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zeros,</a:t>
            </a:r>
            <a:r>
              <a:rPr lang="en-US" altLang="zh-CN" sz="1800" spc="-4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etc.</a:t>
            </a:r>
            <a:r>
              <a:rPr lang="en-US" altLang="zh-CN" sz="1800" spc="2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One</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important</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feature</a:t>
            </a:r>
            <a:r>
              <a:rPr lang="en-US" altLang="zh-CN" sz="1800" spc="-4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of all of these functions is that they </a:t>
            </a:r>
            <a:r>
              <a:rPr lang="en-US" altLang="zh-CN" sz="1800" spc="-20" dirty="0">
                <a:effectLst/>
                <a:latin typeface="Calibri" panose="020F0502020204030204" pitchFamily="34" charset="0"/>
                <a:ea typeface="宋体" panose="02010600030101010101" pitchFamily="2" charset="-122"/>
                <a:cs typeface="Times New Roman" panose="02020603050405020304" pitchFamily="18" charset="0"/>
              </a:rPr>
              <a:t>have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a total integrated area of </a:t>
            </a:r>
            <a:r>
              <a:rPr lang="en-US" altLang="zh-CN" sz="1800" i="1" dirty="0">
                <a:effectLst/>
                <a:latin typeface="Arial" panose="020B0604020202020204" pitchFamily="34" charset="0"/>
                <a:ea typeface="Arial" panose="020B0604020202020204" pitchFamily="34" charset="0"/>
              </a:rPr>
              <a:t>|b|</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 Consider </a:t>
            </a:r>
            <a:r>
              <a:rPr lang="en-US" altLang="zh-CN" sz="1800" spc="-15" dirty="0">
                <a:effectLst/>
                <a:latin typeface="Calibri" panose="020F0502020204030204" pitchFamily="34" charset="0"/>
                <a:ea typeface="宋体" panose="02010600030101010101" pitchFamily="2" charset="-122"/>
                <a:cs typeface="Times New Roman" panose="02020603050405020304" pitchFamily="18" charset="0"/>
              </a:rPr>
              <a:t>now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the case in Fig. 11. In this ﬁgure </a:t>
            </a:r>
            <a:r>
              <a:rPr lang="en-US" altLang="zh-CN" sz="1800" spc="-20" dirty="0">
                <a:effectLst/>
                <a:latin typeface="Calibri" panose="020F0502020204030204" pitchFamily="34" charset="0"/>
                <a:ea typeface="宋体" panose="02010600030101010101" pitchFamily="2" charset="-122"/>
                <a:cs typeface="Times New Roman" panose="02020603050405020304" pitchFamily="18" charset="0"/>
              </a:rPr>
              <a:t>we</a:t>
            </a:r>
            <a:r>
              <a:rPr lang="en-US" altLang="zh-CN" sz="1800" spc="-2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plot</a:t>
            </a:r>
          </a:p>
          <a:p>
            <a:pPr marL="67945" marR="806450">
              <a:lnSpc>
                <a:spcPct val="105000"/>
              </a:lnSpc>
              <a:spcBef>
                <a:spcPts val="485"/>
              </a:spcBef>
              <a:spcAft>
                <a:spcPts val="0"/>
              </a:spcAft>
            </a:pPr>
            <a:r>
              <a:rPr lang="en-US" altLang="zh-CN" sz="1800" b="1" u="sng" dirty="0">
                <a:effectLst/>
                <a:latin typeface="Calibri" panose="020F0502020204030204" pitchFamily="34" charset="0"/>
                <a:ea typeface="宋体" panose="02010600030101010101" pitchFamily="2" charset="-122"/>
                <a:cs typeface="Times New Roman" panose="02020603050405020304" pitchFamily="18" charset="0"/>
              </a:rPr>
              <a:t>2</a:t>
            </a:r>
            <a:r>
              <a:rPr lang="zh-CN" altLang="en-US" sz="1800" b="1" u="sng" dirty="0">
                <a:effectLst/>
                <a:latin typeface="Calibri" panose="020F0502020204030204" pitchFamily="34" charset="0"/>
                <a:ea typeface="宋体" panose="02010600030101010101" pitchFamily="2" charset="-122"/>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Each of these functions has an integrated area of unity due to the normalization to </a:t>
            </a:r>
            <a:r>
              <a:rPr lang="en-US" altLang="zh-CN" sz="1800" i="1" dirty="0">
                <a:effectLst/>
                <a:latin typeface="Arial" panose="020B0604020202020204" pitchFamily="34" charset="0"/>
                <a:ea typeface="Georgia" panose="02040502050405020303" pitchFamily="18" charset="0"/>
                <a:cs typeface="Times New Roman" panose="02020603050405020304" pitchFamily="18" charset="0"/>
              </a:rPr>
              <a:t>b</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However,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a:t>
            </a:r>
            <a:r>
              <a:rPr lang="en-US" altLang="zh-CN" sz="1800" spc="-16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decrease the scaling parameter, the peak increases and the width decreases in order to keep the overall area at</a:t>
            </a:r>
            <a:r>
              <a:rPr lang="en-US" altLang="zh-CN" sz="1800" spc="6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can consider what happens as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allow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 scaling parameter to go to 0. </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can deﬁne the impulse function, also known as the Dirac delta function,</a:t>
            </a:r>
            <a:r>
              <a:rPr lang="en-US" altLang="zh-CN" sz="1800" spc="-6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indent="-635" algn="l">
              <a:lnSpc>
                <a:spcPct val="105000"/>
              </a:lnSpc>
              <a:spcBef>
                <a:spcPts val="370"/>
              </a:spcBef>
              <a:spcAft>
                <a:spcPts val="0"/>
              </a:spcAft>
            </a:pPr>
            <a:endParaRPr lang="zh-CN" altLang="en-US" b="1" u="sng" dirty="0">
              <a:latin typeface="+mn-ea"/>
              <a:ea typeface="+mn-ea"/>
            </a:endParaRPr>
          </a:p>
        </p:txBody>
      </p:sp>
    </p:spTree>
    <p:extLst>
      <p:ext uri="{BB962C8B-B14F-4D97-AF65-F5344CB8AC3E}">
        <p14:creationId xmlns:p14="http://schemas.microsoft.com/office/powerpoint/2010/main" val="28191527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spc="-15"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Now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let’s look at some of the properties of the </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δ</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-function. First let’s consider its scaling properties. </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can shift and scale the delta function just as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did earlier with other special functions.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However,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since the delta function is a </a:t>
            </a:r>
            <a:r>
              <a:rPr lang="en-US" altLang="zh-CN" sz="1800" dirty="0" err="1">
                <a:effectLst/>
                <a:latin typeface="Georgia" panose="02040502050405020303" pitchFamily="18" charset="0"/>
                <a:ea typeface="Georgia" panose="02040502050405020303" pitchFamily="18" charset="0"/>
                <a:cs typeface="Times New Roman" panose="02020603050405020304" pitchFamily="18" charset="0"/>
              </a:rPr>
              <a:t>genearlized</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function, the result is a bit</a:t>
            </a:r>
            <a:r>
              <a:rPr lang="en-US" altLang="zh-CN" sz="1800" spc="-7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diﬀerent.</a:t>
            </a:r>
          </a:p>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This </a:t>
            </a:r>
            <a:r>
              <a:rPr lang="en-US" altLang="zh-CN" sz="1800" spc="-15" dirty="0">
                <a:effectLst/>
                <a:latin typeface="Calibri" panose="020F0502020204030204" pitchFamily="34" charset="0"/>
                <a:ea typeface="宋体" panose="02010600030101010101" pitchFamily="2" charset="-122"/>
                <a:cs typeface="Times New Roman" panose="02020603050405020304" pitchFamily="18" charset="0"/>
              </a:rPr>
              <a:t>allows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us to </a:t>
            </a:r>
            <a:r>
              <a:rPr lang="en-US" altLang="zh-CN" sz="1800" spc="-15" dirty="0">
                <a:effectLst/>
                <a:latin typeface="Calibri" panose="020F0502020204030204" pitchFamily="34" charset="0"/>
                <a:ea typeface="宋体" panose="02010600030101010101" pitchFamily="2" charset="-122"/>
                <a:cs typeface="Times New Roman" panose="02020603050405020304" pitchFamily="18" charset="0"/>
              </a:rPr>
              <a:t>say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that</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indent="-635" algn="just">
              <a:lnSpc>
                <a:spcPct val="105000"/>
              </a:lnSpc>
              <a:spcBef>
                <a:spcPts val="370"/>
              </a:spcBef>
              <a:spcAft>
                <a:spcPts val="0"/>
              </a:spcAft>
            </a:pPr>
            <a:endParaRPr lang="zh-CN" altLang="en-US" b="1" u="sng" dirty="0"/>
          </a:p>
        </p:txBody>
      </p:sp>
    </p:spTree>
    <p:extLst>
      <p:ext uri="{BB962C8B-B14F-4D97-AF65-F5344CB8AC3E}">
        <p14:creationId xmlns:p14="http://schemas.microsoft.com/office/powerpoint/2010/main" val="3723175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1</a:t>
            </a:r>
            <a:r>
              <a:rPr lang="zh-CN" altLang="en-US" sz="1800" spc="-15"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Now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let’s look at some of the properties of the </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δ</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-function. First let’s consider its scaling properties. </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can shift and scale the delta function just as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did earlier with other special functions.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However,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since the delta function is a </a:t>
            </a:r>
            <a:r>
              <a:rPr lang="en-US" altLang="zh-CN" sz="1800" dirty="0" err="1">
                <a:effectLst/>
                <a:latin typeface="Georgia" panose="02040502050405020303" pitchFamily="18" charset="0"/>
                <a:ea typeface="Georgia" panose="02040502050405020303" pitchFamily="18" charset="0"/>
                <a:cs typeface="Times New Roman" panose="02020603050405020304" pitchFamily="18" charset="0"/>
              </a:rPr>
              <a:t>genearlized</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function, the result is a bit</a:t>
            </a:r>
            <a:r>
              <a:rPr lang="en-US" altLang="zh-CN" sz="1800" spc="-7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diﬀerent.</a:t>
            </a:r>
          </a:p>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This </a:t>
            </a:r>
            <a:r>
              <a:rPr lang="en-US" altLang="zh-CN" sz="1800" spc="-15" dirty="0">
                <a:effectLst/>
                <a:latin typeface="Calibri" panose="020F0502020204030204" pitchFamily="34" charset="0"/>
                <a:ea typeface="宋体" panose="02010600030101010101" pitchFamily="2" charset="-122"/>
                <a:cs typeface="Times New Roman" panose="02020603050405020304" pitchFamily="18" charset="0"/>
              </a:rPr>
              <a:t>allows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us to </a:t>
            </a:r>
            <a:r>
              <a:rPr lang="en-US" altLang="zh-CN" sz="1800" spc="-15" dirty="0">
                <a:effectLst/>
                <a:latin typeface="Calibri" panose="020F0502020204030204" pitchFamily="34" charset="0"/>
                <a:ea typeface="宋体" panose="02010600030101010101" pitchFamily="2" charset="-122"/>
                <a:cs typeface="Times New Roman" panose="02020603050405020304" pitchFamily="18" charset="0"/>
              </a:rPr>
              <a:t>say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that</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indent="-635" algn="just">
              <a:lnSpc>
                <a:spcPct val="105000"/>
              </a:lnSpc>
              <a:spcBef>
                <a:spcPts val="370"/>
              </a:spcBef>
              <a:spcAft>
                <a:spcPts val="0"/>
              </a:spcAft>
            </a:pPr>
            <a:endParaRPr lang="zh-CN" altLang="en-US" b="1" u="sng" dirty="0"/>
          </a:p>
        </p:txBody>
      </p:sp>
    </p:spTree>
    <p:extLst>
      <p:ext uri="{BB962C8B-B14F-4D97-AF65-F5344CB8AC3E}">
        <p14:creationId xmlns:p14="http://schemas.microsoft.com/office/powerpoint/2010/main" val="32673396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indent="-635" algn="just">
              <a:lnSpc>
                <a:spcPct val="105000"/>
              </a:lnSpc>
              <a:spcBef>
                <a:spcPts val="370"/>
              </a:spcBef>
              <a:spcAft>
                <a:spcPts val="0"/>
              </a:spcAft>
            </a:pPr>
            <a:r>
              <a:rPr lang="en-US" altLang="zh-CN" b="1" u="sng" dirty="0"/>
              <a:t>The properties in this section all tell us that when we multiply the delta function by any other function, the result is a single delta function weighted by the value of the function it is multiplied by. This property will be found to be very important both in the future sections on sampling theory and on diffraction.</a:t>
            </a:r>
            <a:endParaRPr lang="zh-CN" altLang="en-US" b="1" u="sng" dirty="0"/>
          </a:p>
        </p:txBody>
      </p:sp>
    </p:spTree>
    <p:extLst>
      <p:ext uri="{BB962C8B-B14F-4D97-AF65-F5344CB8AC3E}">
        <p14:creationId xmlns:p14="http://schemas.microsoft.com/office/powerpoint/2010/main" val="145015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indent="-635" algn="just">
              <a:lnSpc>
                <a:spcPct val="105000"/>
              </a:lnSpc>
              <a:spcBef>
                <a:spcPts val="370"/>
              </a:spcBef>
              <a:spcAft>
                <a:spcPts val="0"/>
              </a:spcAft>
            </a:pPr>
            <a:endParaRPr lang="zh-CN" altLang="en-US" b="1" u="sng" dirty="0"/>
          </a:p>
        </p:txBody>
      </p:sp>
    </p:spTree>
    <p:extLst>
      <p:ext uri="{BB962C8B-B14F-4D97-AF65-F5344CB8AC3E}">
        <p14:creationId xmlns:p14="http://schemas.microsoft.com/office/powerpoint/2010/main" val="27801140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b="1" u="sng" dirty="0"/>
              <a:t>1</a:t>
            </a:r>
            <a:r>
              <a:rPr lang="zh-CN" altLang="en-US" b="1" u="sng" dirty="0"/>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In many applications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will ﬁnd it useful to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have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an array of delta functions that are evenly spaced. This function is often referred to as the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comb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function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comb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x</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deﬁne the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comb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function</a:t>
            </a:r>
            <a:r>
              <a:rPr lang="en-US" altLang="zh-CN" sz="1800" spc="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67945" marR="846455" lvl="0" indent="-635" algn="just" defTabSz="914400" rtl="0" eaLnBrk="1" fontAlgn="auto" latinLnBrk="0" hangingPunct="1">
              <a:lnSpc>
                <a:spcPct val="105000"/>
              </a:lnSpc>
              <a:spcBef>
                <a:spcPts val="370"/>
              </a:spcBef>
              <a:spcAft>
                <a:spcPts val="0"/>
              </a:spcAft>
              <a:buClrTx/>
              <a:buSzTx/>
              <a:buFontTx/>
              <a:buNone/>
              <a:tabLst/>
              <a:defRPr/>
            </a:pPr>
            <a:endParaRPr lang="en-US"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conventional</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graphical</a:t>
            </a:r>
            <a:r>
              <a:rPr lang="en-US" altLang="zh-CN" sz="1800" spc="-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representation</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of</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comb</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function</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is</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shown</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in</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Fig.</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13.</a:t>
            </a:r>
            <a:r>
              <a:rPr lang="en-US" altLang="zh-CN" sz="1800" spc="4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If</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a:t>
            </a:r>
            <a:r>
              <a:rPr lang="en-US" altLang="zh-CN" sz="1800" spc="-5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want</a:t>
            </a:r>
            <a:r>
              <a:rPr lang="en-US" altLang="zh-CN" sz="1800" spc="-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something</a:t>
            </a:r>
            <a:r>
              <a:rPr lang="en-US" altLang="zh-CN" sz="1800" spc="-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other than</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integer</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spacing,</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can</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use</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scaling</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properties</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of</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i="1" dirty="0">
                <a:effectLst/>
                <a:latin typeface="Arial" panose="020B0604020202020204" pitchFamily="34" charset="0"/>
                <a:ea typeface="Georgia" panose="02040502050405020303" pitchFamily="18" charset="0"/>
                <a:cs typeface="Times New Roman" panose="02020603050405020304" pitchFamily="18" charset="0"/>
              </a:rPr>
              <a:t>δ</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-function</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to</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write</a:t>
            </a:r>
          </a:p>
          <a:p>
            <a:pPr marL="67945" marR="846455" lvl="0" indent="-635" algn="just" defTabSz="914400" rtl="0" eaLnBrk="1" fontAlgn="auto" latinLnBrk="0" hangingPunct="1">
              <a:lnSpc>
                <a:spcPct val="105000"/>
              </a:lnSpc>
              <a:spcBef>
                <a:spcPts val="370"/>
              </a:spcBef>
              <a:spcAft>
                <a:spcPts val="0"/>
              </a:spcAft>
              <a:buClrTx/>
              <a:buSzTx/>
              <a:buFontTx/>
              <a:buNone/>
              <a:tabLst/>
              <a:defRPr/>
            </a:pPr>
            <a:endParaRPr lang="en-US"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These delta functions are separated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by </a:t>
            </a:r>
            <a:r>
              <a:rPr lang="en-US" altLang="zh-CN" sz="1800" i="1" dirty="0">
                <a:effectLst/>
                <a:latin typeface="Arial" panose="020B0604020202020204" pitchFamily="34" charset="0"/>
                <a:ea typeface="Georgia" panose="02040502050405020303" pitchFamily="18" charset="0"/>
                <a:cs typeface="Times New Roman" panose="02020603050405020304" pitchFamily="18" charset="0"/>
              </a:rPr>
              <a:t>b</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each with an integrated area of </a:t>
            </a:r>
            <a:r>
              <a:rPr lang="en-US" altLang="zh-CN" sz="1800" i="1" dirty="0">
                <a:effectLst/>
                <a:latin typeface="Arial" panose="020B0604020202020204" pitchFamily="34" charset="0"/>
                <a:ea typeface="Georgia" panose="02040502050405020303" pitchFamily="18" charset="0"/>
                <a:cs typeface="Times New Roman" panose="02020603050405020304" pitchFamily="18" charset="0"/>
              </a:rPr>
              <a:t>|b|</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Later this semester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will </a:t>
            </a:r>
            <a:r>
              <a:rPr lang="en-US" altLang="zh-CN" sz="1800" spc="-10" dirty="0">
                <a:effectLst/>
                <a:latin typeface="Georgia" panose="02040502050405020303" pitchFamily="18" charset="0"/>
                <a:ea typeface="Georgia" panose="02040502050405020303" pitchFamily="18" charset="0"/>
                <a:cs typeface="Times New Roman" panose="02020603050405020304" pitchFamily="18" charset="0"/>
              </a:rPr>
              <a:t>see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that the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comb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function is central to the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development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 sampling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theory.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This is</a:t>
            </a:r>
            <a:r>
              <a:rPr lang="en-US" altLang="zh-CN" sz="1800" spc="11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because</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lvl="0" indent="-635" algn="just" defTabSz="914400" rtl="0" eaLnBrk="1" fontAlgn="auto" latinLnBrk="0" hangingPunct="1">
              <a:lnSpc>
                <a:spcPct val="105000"/>
              </a:lnSpc>
              <a:spcBef>
                <a:spcPts val="37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lvl="0" indent="-635" algn="just" defTabSz="914400" rtl="0" eaLnBrk="1" fontAlgn="auto" latinLnBrk="0" hangingPunct="1">
              <a:lnSpc>
                <a:spcPct val="105000"/>
              </a:lnSpc>
              <a:spcBef>
                <a:spcPts val="37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indent="-635" algn="just">
              <a:lnSpc>
                <a:spcPct val="105000"/>
              </a:lnSpc>
              <a:spcBef>
                <a:spcPts val="370"/>
              </a:spcBef>
              <a:spcAft>
                <a:spcPts val="0"/>
              </a:spcAft>
            </a:pPr>
            <a:endParaRPr lang="zh-CN" altLang="en-US" b="1" u="sng" dirty="0"/>
          </a:p>
        </p:txBody>
      </p:sp>
    </p:spTree>
    <p:extLst>
      <p:ext uri="{BB962C8B-B14F-4D97-AF65-F5344CB8AC3E}">
        <p14:creationId xmlns:p14="http://schemas.microsoft.com/office/powerpoint/2010/main" val="3912341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indent="-635" algn="just">
              <a:lnSpc>
                <a:spcPct val="105000"/>
              </a:lnSpc>
              <a:spcBef>
                <a:spcPts val="370"/>
              </a:spcBef>
              <a:spcAft>
                <a:spcPts val="0"/>
              </a:spcAft>
            </a:pPr>
            <a:r>
              <a:rPr lang="en-US" altLang="zh-CN" b="1" u="sng" dirty="0"/>
              <a:t>1</a:t>
            </a:r>
            <a:r>
              <a:rPr lang="zh-CN" altLang="en-US" b="1" u="sng" dirty="0"/>
              <a:t>、</a:t>
            </a:r>
            <a:r>
              <a:rPr lang="en-US" altLang="zh-CN" sz="1800" b="0" i="0" dirty="0">
                <a:solidFill>
                  <a:srgbClr val="000000"/>
                </a:solidFill>
                <a:effectLst/>
                <a:latin typeface="CMR10"/>
              </a:rPr>
              <a:t>We recognize this as the unit step function, so we can say that</a:t>
            </a:r>
            <a:r>
              <a:rPr lang="en-US" altLang="zh-CN" dirty="0"/>
              <a:t> </a:t>
            </a:r>
          </a:p>
          <a:p>
            <a:pPr marL="67945" marR="846455" indent="-635" algn="l">
              <a:lnSpc>
                <a:spcPct val="105000"/>
              </a:lnSpc>
              <a:spcBef>
                <a:spcPts val="370"/>
              </a:spcBef>
              <a:spcAft>
                <a:spcPts val="0"/>
              </a:spcAft>
            </a:pPr>
            <a:r>
              <a:rPr lang="en-US" altLang="zh-CN" dirty="0"/>
              <a:t>2</a:t>
            </a:r>
            <a:r>
              <a:rPr lang="zh-CN" altLang="en-US" dirty="0"/>
              <a:t>、</a:t>
            </a:r>
            <a:r>
              <a:rPr lang="en-US" altLang="zh-CN" sz="1800" b="0" i="0" dirty="0">
                <a:solidFill>
                  <a:srgbClr val="000000"/>
                </a:solidFill>
                <a:effectLst/>
                <a:latin typeface="CMR10"/>
              </a:rPr>
              <a:t>Likewise we can consider the derivative of the </a:t>
            </a:r>
            <a:r>
              <a:rPr lang="en-US" altLang="zh-CN" sz="1800" b="0" i="1" dirty="0">
                <a:solidFill>
                  <a:srgbClr val="000000"/>
                </a:solidFill>
                <a:effectLst/>
                <a:latin typeface="CMMI10"/>
              </a:rPr>
              <a:t>δ</a:t>
            </a:r>
            <a:r>
              <a:rPr lang="en-US" altLang="zh-CN" sz="1800" b="0" i="0" dirty="0">
                <a:solidFill>
                  <a:srgbClr val="000000"/>
                </a:solidFill>
                <a:effectLst/>
                <a:latin typeface="CMR10"/>
              </a:rPr>
              <a:t>-function. Let’s define</a:t>
            </a:r>
            <a:r>
              <a:rPr lang="en-US" altLang="zh-CN" dirty="0"/>
              <a:t> </a:t>
            </a:r>
            <a:br>
              <a:rPr lang="en-US" altLang="zh-CN" dirty="0"/>
            </a:br>
            <a:r>
              <a:rPr lang="en-US" altLang="zh-CN" dirty="0"/>
              <a:t/>
            </a:r>
            <a:br>
              <a:rPr lang="en-US" altLang="zh-CN" dirty="0"/>
            </a:br>
            <a:endParaRPr lang="zh-CN" altLang="en-US" b="1" u="sng" dirty="0"/>
          </a:p>
        </p:txBody>
      </p:sp>
    </p:spTree>
    <p:extLst>
      <p:ext uri="{BB962C8B-B14F-4D97-AF65-F5344CB8AC3E}">
        <p14:creationId xmlns:p14="http://schemas.microsoft.com/office/powerpoint/2010/main" val="14930356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ltLang="zh-CN" b="1" u="sng" dirty="0"/>
              <a:t>1</a:t>
            </a:r>
            <a:r>
              <a:rPr lang="zh-CN" altLang="en-US" b="1" u="sng" dirty="0"/>
              <a:t>、</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will </a:t>
            </a:r>
            <a:r>
              <a:rPr lang="en-US" altLang="zh-CN" sz="1800" spc="10" dirty="0">
                <a:effectLst/>
                <a:latin typeface="Georgia" panose="02040502050405020303" pitchFamily="18" charset="0"/>
                <a:ea typeface="Georgia" panose="02040502050405020303" pitchFamily="18" charset="0"/>
                <a:cs typeface="Times New Roman" panose="02020603050405020304" pitchFamily="18" charset="0"/>
              </a:rPr>
              <a:t>be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working not just with functions, but with scaled and shifted versions of functions. Our general notation for a scaled and shifted function will look</a:t>
            </a:r>
            <a:r>
              <a:rPr lang="en-US" altLang="zh-CN" sz="1800" spc="-15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like</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eaLnBrk="1" hangingPunct="1">
              <a:spcBef>
                <a:spcPct val="0"/>
              </a:spcBef>
            </a:pPr>
            <a:r>
              <a:rPr lang="en-US" altLang="zh-CN" b="1" u="sng" dirty="0"/>
              <a:t>2</a:t>
            </a:r>
            <a:r>
              <a:rPr lang="zh-CN" altLang="en-US" b="1" u="sng" dirty="0"/>
              <a:t>、</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where</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the</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parameter</a:t>
            </a:r>
            <a:r>
              <a:rPr lang="en-US" altLang="zh-CN" sz="1800" spc="-5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i="1" dirty="0">
                <a:effectLst/>
                <a:latin typeface="Arial" panose="020B0604020202020204" pitchFamily="34" charset="0"/>
                <a:ea typeface="Arial" panose="020B0604020202020204" pitchFamily="34" charset="0"/>
              </a:rPr>
              <a:t>x</a:t>
            </a:r>
            <a:r>
              <a:rPr lang="en-US" altLang="zh-CN" sz="1800" dirty="0">
                <a:effectLst/>
                <a:latin typeface="Times New Roman" panose="02020603050405020304" pitchFamily="18" charset="0"/>
                <a:ea typeface="Times New Roman" panose="02020603050405020304" pitchFamily="18" charset="0"/>
              </a:rPr>
              <a:t>0</a:t>
            </a:r>
            <a:r>
              <a:rPr lang="en-US" altLang="zh-CN" sz="1800" spc="50" dirty="0">
                <a:effectLst/>
                <a:latin typeface="Times New Roman" panose="02020603050405020304" pitchFamily="18" charset="0"/>
                <a:ea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represents</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the</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shift,</a:t>
            </a:r>
            <a:r>
              <a:rPr lang="en-US" altLang="zh-CN" sz="1800" spc="-4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and</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the</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parameter</a:t>
            </a:r>
            <a:r>
              <a:rPr lang="en-US" altLang="zh-CN" sz="1800" spc="-5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i="1" dirty="0">
                <a:effectLst/>
                <a:latin typeface="Arial" panose="020B0604020202020204" pitchFamily="34" charset="0"/>
                <a:ea typeface="Arial" panose="020B0604020202020204" pitchFamily="34" charset="0"/>
              </a:rPr>
              <a:t>b</a:t>
            </a:r>
            <a:r>
              <a:rPr lang="en-US" altLang="zh-CN" sz="1800" i="1" spc="-85" dirty="0">
                <a:effectLst/>
                <a:latin typeface="Arial" panose="020B0604020202020204" pitchFamily="34" charset="0"/>
                <a:ea typeface="Arial" panose="020B0604020202020204" pitchFamily="34"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provides</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the</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scale.</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Figure</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1</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spc="-15" dirty="0">
                <a:effectLst/>
                <a:latin typeface="Calibri" panose="020F0502020204030204" pitchFamily="34" charset="0"/>
                <a:ea typeface="宋体" panose="02010600030101010101" pitchFamily="2" charset="-122"/>
                <a:cs typeface="Times New Roman" panose="02020603050405020304" pitchFamily="18" charset="0"/>
              </a:rPr>
              <a:t>shows</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an</a:t>
            </a:r>
            <a:r>
              <a:rPr lang="en-US" altLang="zh-CN" sz="1800" spc="-5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example for a Gaussian function. </a:t>
            </a:r>
            <a:r>
              <a:rPr lang="en-US" altLang="zh-CN" sz="1800" spc="-45" dirty="0">
                <a:effectLst/>
                <a:latin typeface="Calibri" panose="020F0502020204030204" pitchFamily="34" charset="0"/>
                <a:ea typeface="宋体" panose="02010600030101010101" pitchFamily="2" charset="-122"/>
                <a:cs typeface="Times New Roman" panose="02020603050405020304" pitchFamily="18" charset="0"/>
              </a:rPr>
              <a:t>We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will look at the Gaussian function in a bit more detail later on in this lecture, but for </a:t>
            </a:r>
            <a:r>
              <a:rPr lang="en-US" altLang="zh-CN" sz="1800" spc="-15" dirty="0">
                <a:effectLst/>
                <a:latin typeface="Calibri" panose="020F0502020204030204" pitchFamily="34" charset="0"/>
                <a:ea typeface="宋体" panose="02010600030101010101" pitchFamily="2" charset="-122"/>
                <a:cs typeface="Times New Roman" panose="02020603050405020304" pitchFamily="18" charset="0"/>
              </a:rPr>
              <a:t>now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let’s take the</a:t>
            </a:r>
            <a:r>
              <a:rPr lang="en-US" altLang="zh-CN" sz="1800" spc="-105"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Calibri" panose="020F0502020204030204" pitchFamily="34" charset="0"/>
                <a:ea typeface="宋体" panose="02010600030101010101" pitchFamily="2" charset="-122"/>
                <a:cs typeface="Times New Roman" panose="02020603050405020304" pitchFamily="18" charset="0"/>
              </a:rPr>
              <a:t>expression</a:t>
            </a:r>
            <a:endParaRPr lang="zh-CN" altLang="en-US" b="1" u="sng" dirty="0"/>
          </a:p>
        </p:txBody>
      </p:sp>
    </p:spTree>
    <p:extLst>
      <p:ext uri="{BB962C8B-B14F-4D97-AF65-F5344CB8AC3E}">
        <p14:creationId xmlns:p14="http://schemas.microsoft.com/office/powerpoint/2010/main" val="358556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indent="-635" algn="l">
              <a:lnSpc>
                <a:spcPct val="105000"/>
              </a:lnSpc>
              <a:spcBef>
                <a:spcPts val="370"/>
              </a:spcBef>
              <a:spcAft>
                <a:spcPts val="0"/>
              </a:spcAft>
            </a:pPr>
            <a:r>
              <a:rPr lang="en-US" altLang="zh-CN" sz="1800" b="0" i="0" dirty="0">
                <a:solidFill>
                  <a:srgbClr val="000000"/>
                </a:solidFill>
                <a:effectLst/>
                <a:latin typeface="CMR10"/>
              </a:rPr>
              <a:t>1</a:t>
            </a:r>
            <a:r>
              <a:rPr lang="zh-CN" altLang="en-US" sz="1800" b="0" i="0" dirty="0">
                <a:solidFill>
                  <a:srgbClr val="000000"/>
                </a:solidFill>
                <a:effectLst/>
                <a:latin typeface="CMR10"/>
              </a:rPr>
              <a:t>、</a:t>
            </a:r>
            <a:r>
              <a:rPr lang="en-US" altLang="zh-CN" sz="1800" b="0" i="0" dirty="0">
                <a:solidFill>
                  <a:srgbClr val="000000"/>
                </a:solidFill>
                <a:effectLst/>
                <a:latin typeface="CMR10"/>
              </a:rPr>
              <a:t>We can determine the properties of this function from the perspective of the integral</a:t>
            </a:r>
            <a:r>
              <a:rPr lang="en-US" altLang="zh-CN" dirty="0"/>
              <a:t> </a:t>
            </a:r>
          </a:p>
          <a:p>
            <a:pPr marL="67945" marR="846455" indent="-635" algn="l">
              <a:lnSpc>
                <a:spcPct val="105000"/>
              </a:lnSpc>
              <a:spcBef>
                <a:spcPts val="370"/>
              </a:spcBef>
              <a:spcAft>
                <a:spcPts val="0"/>
              </a:spcAft>
            </a:pPr>
            <a:r>
              <a:rPr lang="en-US" altLang="zh-CN" dirty="0"/>
              <a:t>2</a:t>
            </a:r>
            <a:r>
              <a:rPr lang="zh-CN" altLang="en-US" dirty="0"/>
              <a:t>、</a:t>
            </a:r>
            <a:r>
              <a:rPr lang="en-US" altLang="zh-CN" sz="1800" b="0" i="0" dirty="0">
                <a:solidFill>
                  <a:srgbClr val="000000"/>
                </a:solidFill>
                <a:effectLst/>
                <a:latin typeface="CMR10"/>
              </a:rPr>
              <a:t>This function is often referred to as the </a:t>
            </a:r>
            <a:r>
              <a:rPr lang="en-US" altLang="zh-CN" sz="1800" b="0" i="1" dirty="0">
                <a:solidFill>
                  <a:srgbClr val="000000"/>
                </a:solidFill>
                <a:effectLst/>
                <a:latin typeface="CMTI10"/>
              </a:rPr>
              <a:t>doublet function</a:t>
            </a:r>
            <a:r>
              <a:rPr lang="en-US" altLang="zh-CN" sz="1800" b="0" i="0" dirty="0">
                <a:solidFill>
                  <a:srgbClr val="000000"/>
                </a:solidFill>
                <a:effectLst/>
                <a:latin typeface="CMR10"/>
              </a:rPr>
              <a:t>. We can repeat this process as many times as we would like to, and the result is</a:t>
            </a:r>
            <a:r>
              <a:rPr lang="en-US" altLang="zh-CN" dirty="0"/>
              <a:t> </a:t>
            </a:r>
            <a:br>
              <a:rPr lang="en-US" altLang="zh-CN" dirty="0"/>
            </a:br>
            <a:r>
              <a:rPr lang="en-US" altLang="zh-CN" dirty="0"/>
              <a:t>3</a:t>
            </a:r>
            <a:r>
              <a:rPr lang="zh-CN" altLang="en-US" dirty="0"/>
              <a:t>、</a:t>
            </a:r>
            <a:r>
              <a:rPr lang="en-US" altLang="zh-CN" sz="1800" b="0" i="0" dirty="0">
                <a:solidFill>
                  <a:srgbClr val="000000"/>
                </a:solidFill>
                <a:effectLst/>
                <a:latin typeface="CMR10"/>
              </a:rPr>
              <a:t>where </a:t>
            </a:r>
            <a:r>
              <a:rPr lang="en-US" altLang="zh-CN" sz="1800" b="0" i="1" dirty="0">
                <a:solidFill>
                  <a:srgbClr val="000000"/>
                </a:solidFill>
                <a:effectLst/>
                <a:latin typeface="CMMI10"/>
              </a:rPr>
              <a:t>f </a:t>
            </a:r>
            <a:r>
              <a:rPr lang="en-US" altLang="zh-CN" sz="1800" b="0" i="0" dirty="0">
                <a:solidFill>
                  <a:srgbClr val="000000"/>
                </a:solidFill>
                <a:effectLst/>
                <a:latin typeface="CMR7"/>
              </a:rPr>
              <a:t>(</a:t>
            </a:r>
            <a:r>
              <a:rPr lang="en-US" altLang="zh-CN" sz="1800" b="0" i="1" dirty="0">
                <a:solidFill>
                  <a:srgbClr val="000000"/>
                </a:solidFill>
                <a:effectLst/>
                <a:latin typeface="CMMI7"/>
              </a:rPr>
              <a:t>n</a:t>
            </a:r>
            <a:r>
              <a:rPr lang="en-US" altLang="zh-CN" sz="1800" b="0" i="0" dirty="0">
                <a:solidFill>
                  <a:srgbClr val="000000"/>
                </a:solidFill>
                <a:effectLst/>
                <a:latin typeface="CMR7"/>
              </a:rPr>
              <a:t>) </a:t>
            </a:r>
            <a:r>
              <a:rPr lang="en-US" altLang="zh-CN" sz="1800" b="0" i="0" dirty="0">
                <a:solidFill>
                  <a:srgbClr val="000000"/>
                </a:solidFill>
                <a:effectLst/>
                <a:latin typeface="CMR10"/>
              </a:rPr>
              <a:t>represents the </a:t>
            </a:r>
            <a:r>
              <a:rPr lang="en-US" altLang="zh-CN" sz="1800" b="0" i="1" dirty="0">
                <a:solidFill>
                  <a:srgbClr val="000000"/>
                </a:solidFill>
                <a:effectLst/>
                <a:latin typeface="CMMI10"/>
              </a:rPr>
              <a:t>n</a:t>
            </a:r>
            <a:r>
              <a:rPr lang="en-US" altLang="zh-CN" sz="1800" b="0" i="0" dirty="0">
                <a:solidFill>
                  <a:srgbClr val="000000"/>
                </a:solidFill>
                <a:effectLst/>
                <a:latin typeface="CMR7"/>
              </a:rPr>
              <a:t>th </a:t>
            </a:r>
            <a:r>
              <a:rPr lang="en-US" altLang="zh-CN" sz="1800" b="0" i="0" dirty="0">
                <a:solidFill>
                  <a:srgbClr val="000000"/>
                </a:solidFill>
                <a:effectLst/>
                <a:latin typeface="CMR10"/>
              </a:rPr>
              <a:t>derivative of </a:t>
            </a:r>
            <a:r>
              <a:rPr lang="en-US" altLang="zh-CN" sz="1800" b="0" i="1" dirty="0">
                <a:solidFill>
                  <a:srgbClr val="000000"/>
                </a:solidFill>
                <a:effectLst/>
                <a:latin typeface="CMMI10"/>
              </a:rPr>
              <a:t>f</a:t>
            </a:r>
            <a:r>
              <a:rPr lang="en-US" altLang="zh-CN" sz="1800" b="0" i="0" dirty="0">
                <a:solidFill>
                  <a:srgbClr val="000000"/>
                </a:solidFill>
                <a:effectLst/>
                <a:latin typeface="CMR10"/>
              </a:rPr>
              <a:t>(</a:t>
            </a:r>
            <a:r>
              <a:rPr lang="en-US" altLang="zh-CN" sz="1800" b="0" i="1" dirty="0">
                <a:solidFill>
                  <a:srgbClr val="000000"/>
                </a:solidFill>
                <a:effectLst/>
                <a:latin typeface="CMMI10"/>
              </a:rPr>
              <a:t>x</a:t>
            </a:r>
            <a:r>
              <a:rPr lang="en-US" altLang="zh-CN" sz="1800" b="0" i="0" dirty="0">
                <a:solidFill>
                  <a:srgbClr val="000000"/>
                </a:solidFill>
                <a:effectLst/>
                <a:latin typeface="CMR10"/>
              </a:rPr>
              <a:t>) (</a:t>
            </a:r>
            <a:r>
              <a:rPr lang="en-US" altLang="zh-CN" sz="1800" b="1" i="0" dirty="0">
                <a:solidFill>
                  <a:srgbClr val="000000"/>
                </a:solidFill>
                <a:effectLst/>
                <a:latin typeface="CMBX10"/>
              </a:rPr>
              <a:t>NOT </a:t>
            </a:r>
            <a:r>
              <a:rPr lang="en-US" altLang="zh-CN" sz="1800" b="0" i="1" dirty="0">
                <a:solidFill>
                  <a:srgbClr val="000000"/>
                </a:solidFill>
                <a:effectLst/>
                <a:latin typeface="CMMI10"/>
              </a:rPr>
              <a:t>f</a:t>
            </a:r>
            <a:r>
              <a:rPr lang="en-US" altLang="zh-CN" sz="1800" b="0" i="0" dirty="0">
                <a:solidFill>
                  <a:srgbClr val="000000"/>
                </a:solidFill>
                <a:effectLst/>
                <a:latin typeface="CMR10"/>
              </a:rPr>
              <a:t>(</a:t>
            </a:r>
            <a:r>
              <a:rPr lang="en-US" altLang="zh-CN" sz="1800" b="0" i="1" dirty="0">
                <a:solidFill>
                  <a:srgbClr val="000000"/>
                </a:solidFill>
                <a:effectLst/>
                <a:latin typeface="CMMI10"/>
              </a:rPr>
              <a:t>x</a:t>
            </a:r>
            <a:r>
              <a:rPr lang="en-US" altLang="zh-CN" sz="1800" b="0" i="0" dirty="0">
                <a:solidFill>
                  <a:srgbClr val="000000"/>
                </a:solidFill>
                <a:effectLst/>
                <a:latin typeface="CMR10"/>
              </a:rPr>
              <a:t>) raised to the </a:t>
            </a:r>
            <a:r>
              <a:rPr lang="en-US" altLang="zh-CN" sz="1800" b="0" i="1" dirty="0">
                <a:solidFill>
                  <a:srgbClr val="000000"/>
                </a:solidFill>
                <a:effectLst/>
                <a:latin typeface="CMMI10"/>
              </a:rPr>
              <a:t>n</a:t>
            </a:r>
            <a:r>
              <a:rPr lang="en-US" altLang="zh-CN" sz="1800" b="0" i="0" dirty="0">
                <a:solidFill>
                  <a:srgbClr val="000000"/>
                </a:solidFill>
                <a:effectLst/>
                <a:latin typeface="CMR7"/>
              </a:rPr>
              <a:t>th </a:t>
            </a:r>
            <a:r>
              <a:rPr lang="en-US" altLang="zh-CN" sz="1800" b="0" i="0" dirty="0">
                <a:solidFill>
                  <a:srgbClr val="000000"/>
                </a:solidFill>
                <a:effectLst/>
                <a:latin typeface="CMR10"/>
              </a:rPr>
              <a:t>power</a:t>
            </a:r>
            <a:r>
              <a:rPr lang="en-US" altLang="zh-CN" dirty="0"/>
              <a:t> </a:t>
            </a:r>
            <a:br>
              <a:rPr lang="en-US" altLang="zh-CN" dirty="0"/>
            </a:br>
            <a:r>
              <a:rPr lang="en-US" altLang="zh-CN" dirty="0"/>
              <a:t/>
            </a:r>
            <a:br>
              <a:rPr lang="en-US" altLang="zh-CN" dirty="0"/>
            </a:br>
            <a:endParaRPr lang="zh-CN" altLang="en-US" b="1" u="sng" dirty="0"/>
          </a:p>
        </p:txBody>
      </p:sp>
    </p:spTree>
    <p:extLst>
      <p:ext uri="{BB962C8B-B14F-4D97-AF65-F5344CB8AC3E}">
        <p14:creationId xmlns:p14="http://schemas.microsoft.com/office/powerpoint/2010/main" val="8046001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b="1" u="sng" dirty="0"/>
          </a:p>
        </p:txBody>
      </p:sp>
    </p:spTree>
    <p:extLst>
      <p:ext uri="{BB962C8B-B14F-4D97-AF65-F5344CB8AC3E}">
        <p14:creationId xmlns:p14="http://schemas.microsoft.com/office/powerpoint/2010/main" val="1025377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indent="-635" algn="just">
              <a:lnSpc>
                <a:spcPct val="105000"/>
              </a:lnSpc>
              <a:spcBef>
                <a:spcPts val="370"/>
              </a:spcBef>
              <a:spcAft>
                <a:spcPts val="0"/>
              </a:spcAft>
            </a:pPr>
            <a:r>
              <a:rPr lang="en-US" altLang="zh-CN" b="1" u="sng" dirty="0"/>
              <a:t>1</a:t>
            </a:r>
            <a:r>
              <a:rPr lang="zh-CN" altLang="en-US" b="1" u="sng" dirty="0"/>
              <a:t>、</a:t>
            </a:r>
            <a:r>
              <a:rPr lang="en-US" altLang="zh-CN" dirty="0">
                <a:effectLst/>
              </a:rPr>
              <a:t>It should </a:t>
            </a:r>
            <a:r>
              <a:rPr lang="en-US" altLang="zh-CN" spc="10" dirty="0">
                <a:effectLst/>
              </a:rPr>
              <a:t>be </a:t>
            </a:r>
            <a:r>
              <a:rPr lang="en-US" altLang="zh-CN" dirty="0">
                <a:effectLst/>
              </a:rPr>
              <a:t>noted that </a:t>
            </a:r>
            <a:r>
              <a:rPr lang="en-US" altLang="zh-CN" spc="-20" dirty="0">
                <a:effectLst/>
              </a:rPr>
              <a:t>we have </a:t>
            </a:r>
            <a:r>
              <a:rPr lang="en-US" altLang="zh-CN" dirty="0">
                <a:effectLst/>
              </a:rPr>
              <a:t>deﬁned step(0) = </a:t>
            </a:r>
            <a:r>
              <a:rPr lang="en-US" altLang="zh-CN" sz="1800" dirty="0">
                <a:effectLst/>
                <a:latin typeface="Times New Roman" panose="02020603050405020304" pitchFamily="18" charset="0"/>
                <a:ea typeface="Times New Roman" panose="02020603050405020304" pitchFamily="18" charset="0"/>
              </a:rPr>
              <a:t>1 </a:t>
            </a:r>
            <a:r>
              <a:rPr lang="en-US" altLang="zh-CN" dirty="0">
                <a:effectLst/>
              </a:rPr>
              <a:t>. This is commonly used, but not necessary. Many authors deﬁne step(0) = 0 or step(0) = 1. The speciﬁc </a:t>
            </a:r>
            <a:r>
              <a:rPr lang="en-US" altLang="zh-CN" spc="-15" dirty="0">
                <a:effectLst/>
              </a:rPr>
              <a:t>choice </a:t>
            </a:r>
            <a:r>
              <a:rPr lang="en-US" altLang="zh-CN" dirty="0">
                <a:effectLst/>
              </a:rPr>
              <a:t>is unimportant, as no physically realizable function </a:t>
            </a:r>
            <a:r>
              <a:rPr lang="en-US" altLang="zh-CN" spc="-10" dirty="0">
                <a:effectLst/>
              </a:rPr>
              <a:t>can </a:t>
            </a:r>
            <a:r>
              <a:rPr lang="en-US" altLang="zh-CN" dirty="0">
                <a:effectLst/>
              </a:rPr>
              <a:t>actually </a:t>
            </a:r>
            <a:r>
              <a:rPr lang="en-US" altLang="zh-CN" spc="10" dirty="0">
                <a:effectLst/>
              </a:rPr>
              <a:t>be </a:t>
            </a:r>
            <a:r>
              <a:rPr lang="en-US" altLang="zh-CN" dirty="0">
                <a:effectLst/>
              </a:rPr>
              <a:t>discontinuous like this, and the step function is only an idealization that is </a:t>
            </a:r>
            <a:r>
              <a:rPr lang="en-US" altLang="zh-CN" spc="-20" dirty="0">
                <a:effectLst/>
              </a:rPr>
              <a:t>convenient </a:t>
            </a:r>
            <a:r>
              <a:rPr lang="en-US" altLang="zh-CN" dirty="0">
                <a:effectLst/>
              </a:rPr>
              <a:t>for analysis. </a:t>
            </a:r>
            <a:r>
              <a:rPr lang="en-US" altLang="zh-CN" spc="-15" dirty="0">
                <a:effectLst/>
              </a:rPr>
              <a:t>However, </a:t>
            </a:r>
            <a:r>
              <a:rPr lang="en-US" altLang="zh-CN" spc="-20" dirty="0">
                <a:effectLst/>
              </a:rPr>
              <a:t>by </a:t>
            </a:r>
            <a:r>
              <a:rPr lang="en-US" altLang="zh-CN" dirty="0">
                <a:effectLst/>
              </a:rPr>
              <a:t>deﬁning the function this </a:t>
            </a:r>
            <a:r>
              <a:rPr lang="en-US" altLang="zh-CN" spc="-40" dirty="0">
                <a:effectLst/>
              </a:rPr>
              <a:t>way, </a:t>
            </a:r>
            <a:r>
              <a:rPr lang="en-US" altLang="zh-CN" spc="-20" dirty="0">
                <a:effectLst/>
              </a:rPr>
              <a:t>we </a:t>
            </a:r>
            <a:r>
              <a:rPr lang="en-US" altLang="zh-CN" spc="-15" dirty="0">
                <a:effectLst/>
              </a:rPr>
              <a:t>may </a:t>
            </a:r>
            <a:r>
              <a:rPr lang="en-US" altLang="zh-CN" spc="40" dirty="0">
                <a:effectLst/>
              </a:rPr>
              <a:t> </a:t>
            </a:r>
            <a:r>
              <a:rPr lang="en-US" altLang="zh-CN" dirty="0">
                <a:effectLst/>
              </a:rPr>
              <a:t>write</a:t>
            </a:r>
            <a:r>
              <a:rPr lang="zh-CN" altLang="zh-CN" dirty="0">
                <a:effectLst/>
              </a:rPr>
              <a:t> </a:t>
            </a:r>
            <a:endParaRPr lang="en-US" altLang="zh-CN" dirty="0">
              <a:effectLst/>
            </a:endParaRPr>
          </a:p>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b="1" u="sng" dirty="0">
                <a:effectLst/>
              </a:rPr>
              <a:t>2</a:t>
            </a:r>
            <a:r>
              <a:rPr lang="zh-CN" altLang="en-US" b="1" u="sng" dirty="0">
                <a:effectLst/>
              </a:rPr>
              <a:t>、</a:t>
            </a:r>
            <a:r>
              <a:rPr lang="en-US" altLang="zh-CN" sz="1800" dirty="0">
                <a:effectLst/>
                <a:latin typeface="Georgia" panose="02040502050405020303" pitchFamily="18" charset="0"/>
                <a:ea typeface="宋体" panose="02010600030101010101" pitchFamily="2" charset="-122"/>
                <a:cs typeface="Times New Roman" panose="02020603050405020304" pitchFamily="18" charset="0"/>
              </a:rPr>
              <a:t>where </a:t>
            </a:r>
            <a:r>
              <a:rPr lang="en-US" altLang="zh-CN" sz="1800" dirty="0" err="1">
                <a:effectLst/>
                <a:latin typeface="Georgia" panose="02040502050405020303" pitchFamily="18" charset="0"/>
                <a:ea typeface="宋体" panose="02010600030101010101" pitchFamily="2" charset="-122"/>
                <a:cs typeface="Times New Roman" panose="02020603050405020304" pitchFamily="18" charset="0"/>
              </a:rPr>
              <a:t>sgn</a:t>
            </a:r>
            <a:r>
              <a:rPr lang="en-US" altLang="zh-CN" sz="1800" dirty="0">
                <a:effectLst/>
                <a:latin typeface="Georgia" panose="02040502050405020303" pitchFamily="18" charset="0"/>
                <a:ea typeface="宋体" panose="02010600030101010101" pitchFamily="2" charset="-122"/>
                <a:cs typeface="Times New Roman" panose="02020603050405020304" pitchFamily="18" charset="0"/>
              </a:rPr>
              <a:t>(</a:t>
            </a:r>
            <a:r>
              <a:rPr lang="en-US" altLang="zh-CN" sz="1800" i="1" dirty="0">
                <a:effectLst/>
                <a:latin typeface="Arial" panose="020B0604020202020204" pitchFamily="34" charset="0"/>
                <a:ea typeface="宋体" panose="02010600030101010101" pitchFamily="2" charset="-122"/>
                <a:cs typeface="Times New Roman" panose="02020603050405020304" pitchFamily="18" charset="0"/>
              </a:rPr>
              <a:t>x</a:t>
            </a:r>
            <a:r>
              <a:rPr lang="en-US" altLang="zh-CN" sz="1800" dirty="0">
                <a:effectLst/>
                <a:latin typeface="Georgia" panose="02040502050405020303" pitchFamily="18" charset="0"/>
                <a:ea typeface="宋体" panose="02010600030101010101" pitchFamily="2" charset="-122"/>
                <a:cs typeface="Times New Roman" panose="02020603050405020304" pitchFamily="18" charset="0"/>
              </a:rPr>
              <a:t>) is the </a:t>
            </a:r>
            <a:r>
              <a:rPr lang="en-US" altLang="zh-CN" sz="1800" i="1" dirty="0">
                <a:effectLst/>
                <a:latin typeface="Calibri" panose="020F0502020204030204" pitchFamily="34" charset="0"/>
                <a:ea typeface="宋体" panose="02010600030101010101" pitchFamily="2" charset="-122"/>
                <a:cs typeface="Times New Roman" panose="02020603050405020304" pitchFamily="18" charset="0"/>
              </a:rPr>
              <a:t>sign  </a:t>
            </a:r>
            <a:r>
              <a:rPr lang="en-US" altLang="zh-CN" sz="1800" dirty="0">
                <a:effectLst/>
                <a:latin typeface="Georgia" panose="02040502050405020303" pitchFamily="18" charset="0"/>
                <a:ea typeface="宋体" panose="02010600030101010101" pitchFamily="2" charset="-122"/>
                <a:cs typeface="Times New Roman" panose="02020603050405020304" pitchFamily="18" charset="0"/>
              </a:rPr>
              <a:t>or </a:t>
            </a:r>
            <a:r>
              <a:rPr lang="en-US" altLang="zh-CN" sz="1800" i="1" dirty="0">
                <a:effectLst/>
                <a:latin typeface="Calibri" panose="020F0502020204030204" pitchFamily="34" charset="0"/>
                <a:ea typeface="宋体" panose="02010600030101010101" pitchFamily="2" charset="-122"/>
                <a:cs typeface="Times New Roman" panose="02020603050405020304" pitchFamily="18" charset="0"/>
              </a:rPr>
              <a:t>signum </a:t>
            </a:r>
            <a:r>
              <a:rPr lang="en-US" altLang="zh-CN" sz="1800" i="1" spc="12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Georgia" panose="02040502050405020303" pitchFamily="18" charset="0"/>
                <a:ea typeface="宋体" panose="02010600030101010101" pitchFamily="2" charset="-122"/>
                <a:cs typeface="Times New Roman" panose="02020603050405020304" pitchFamily="18" charset="0"/>
              </a:rPr>
              <a:t>function</a:t>
            </a:r>
            <a:endParaRPr lang="zh-CN" altLang="zh-CN" sz="1800" dirty="0">
              <a:effectLst/>
              <a:latin typeface="Calibri" panose="020F0502020204030204" pitchFamily="34" charset="0"/>
              <a:ea typeface="宋体" panose="02010600030101010101" pitchFamily="2" charset="-122"/>
              <a:cs typeface="Times New Roman" panose="02020603050405020304" pitchFamily="18" charset="0"/>
            </a:endParaRPr>
          </a:p>
          <a:p>
            <a:pPr marL="67945" marR="846455" indent="-635" algn="just">
              <a:lnSpc>
                <a:spcPct val="105000"/>
              </a:lnSpc>
              <a:spcBef>
                <a:spcPts val="370"/>
              </a:spcBef>
              <a:spcAft>
                <a:spcPts val="0"/>
              </a:spcAft>
            </a:pPr>
            <a:endParaRPr lang="zh-CN" altLang="en-US" b="1" u="sng" dirty="0"/>
          </a:p>
        </p:txBody>
      </p:sp>
    </p:spTree>
    <p:extLst>
      <p:ext uri="{BB962C8B-B14F-4D97-AF65-F5344CB8AC3E}">
        <p14:creationId xmlns:p14="http://schemas.microsoft.com/office/powerpoint/2010/main" val="2920956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z="1800" b="0" i="0" dirty="0">
                <a:solidFill>
                  <a:srgbClr val="000000"/>
                </a:solidFill>
                <a:effectLst/>
                <a:latin typeface="CMR10"/>
              </a:rPr>
              <a:t>1</a:t>
            </a:r>
            <a:r>
              <a:rPr lang="zh-CN" altLang="en-US" sz="1800" b="0" i="0" dirty="0">
                <a:solidFill>
                  <a:srgbClr val="000000"/>
                </a:solidFill>
                <a:effectLst/>
                <a:latin typeface="CMR10"/>
              </a:rPr>
              <a:t>、</a:t>
            </a:r>
            <a:r>
              <a:rPr lang="en-US" altLang="zh-CN" sz="1800" b="0" i="0" dirty="0">
                <a:solidFill>
                  <a:srgbClr val="000000"/>
                </a:solidFill>
                <a:effectLst/>
                <a:latin typeface="CMR10"/>
              </a:rPr>
              <a:t>The step function is one that is used (usually) to turn other functions on or off. For example, we can write the illumination that passes a knife edge in a diffraction experiment as the product of the incident electromagnetic field with a step function that defines the edge. We can define the step function as</a:t>
            </a:r>
            <a:r>
              <a:rPr lang="en-US" altLang="zh-CN" dirty="0"/>
              <a:t> </a:t>
            </a:r>
            <a:br>
              <a:rPr lang="en-US" altLang="zh-CN" dirty="0"/>
            </a:br>
            <a:endParaRPr lang="zh-CN" altLang="en-US" b="1" u="sng" dirty="0"/>
          </a:p>
        </p:txBody>
      </p:sp>
    </p:spTree>
    <p:extLst>
      <p:ext uri="{BB962C8B-B14F-4D97-AF65-F5344CB8AC3E}">
        <p14:creationId xmlns:p14="http://schemas.microsoft.com/office/powerpoint/2010/main" val="74542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indent="-635" algn="just">
              <a:lnSpc>
                <a:spcPct val="105000"/>
              </a:lnSpc>
              <a:spcBef>
                <a:spcPts val="370"/>
              </a:spcBef>
              <a:spcAft>
                <a:spcPts val="0"/>
              </a:spcAft>
            </a:pPr>
            <a:r>
              <a:rPr lang="en-US" altLang="zh-CN" b="1" u="sng" dirty="0"/>
              <a:t>1</a:t>
            </a:r>
            <a:r>
              <a:rPr lang="zh-CN" altLang="en-US" b="1" u="sng" dirty="0"/>
              <a:t>、</a:t>
            </a:r>
            <a:r>
              <a:rPr lang="en-US" altLang="zh-CN" dirty="0">
                <a:effectLst/>
              </a:rPr>
              <a:t>It should </a:t>
            </a:r>
            <a:r>
              <a:rPr lang="en-US" altLang="zh-CN" spc="10" dirty="0">
                <a:effectLst/>
              </a:rPr>
              <a:t>be </a:t>
            </a:r>
            <a:r>
              <a:rPr lang="en-US" altLang="zh-CN" dirty="0">
                <a:effectLst/>
              </a:rPr>
              <a:t>noted that </a:t>
            </a:r>
            <a:r>
              <a:rPr lang="en-US" altLang="zh-CN" spc="-20" dirty="0">
                <a:effectLst/>
              </a:rPr>
              <a:t>we have </a:t>
            </a:r>
            <a:r>
              <a:rPr lang="en-US" altLang="zh-CN" dirty="0">
                <a:effectLst/>
              </a:rPr>
              <a:t>deﬁned step(0) = </a:t>
            </a:r>
            <a:r>
              <a:rPr lang="en-US" altLang="zh-CN" sz="1800" dirty="0">
                <a:effectLst/>
                <a:latin typeface="Times New Roman" panose="02020603050405020304" pitchFamily="18" charset="0"/>
                <a:ea typeface="Times New Roman" panose="02020603050405020304" pitchFamily="18" charset="0"/>
              </a:rPr>
              <a:t>1 </a:t>
            </a:r>
            <a:r>
              <a:rPr lang="en-US" altLang="zh-CN" dirty="0">
                <a:effectLst/>
              </a:rPr>
              <a:t>. This is commonly used, but not necessary. Many authors deﬁne step(0) = 0 or step(0) = 1. The speciﬁc </a:t>
            </a:r>
            <a:r>
              <a:rPr lang="en-US" altLang="zh-CN" spc="-15" dirty="0">
                <a:effectLst/>
              </a:rPr>
              <a:t>choice </a:t>
            </a:r>
            <a:r>
              <a:rPr lang="en-US" altLang="zh-CN" dirty="0">
                <a:effectLst/>
              </a:rPr>
              <a:t>is unimportant, as no physically realizable function </a:t>
            </a:r>
            <a:r>
              <a:rPr lang="en-US" altLang="zh-CN" spc="-10" dirty="0">
                <a:effectLst/>
              </a:rPr>
              <a:t>can </a:t>
            </a:r>
            <a:r>
              <a:rPr lang="en-US" altLang="zh-CN" dirty="0">
                <a:effectLst/>
              </a:rPr>
              <a:t>actually </a:t>
            </a:r>
            <a:r>
              <a:rPr lang="en-US" altLang="zh-CN" spc="10" dirty="0">
                <a:effectLst/>
              </a:rPr>
              <a:t>be </a:t>
            </a:r>
            <a:r>
              <a:rPr lang="en-US" altLang="zh-CN" dirty="0">
                <a:effectLst/>
              </a:rPr>
              <a:t>discontinuous like this, and the step function is only an idealization that is </a:t>
            </a:r>
            <a:r>
              <a:rPr lang="en-US" altLang="zh-CN" spc="-20" dirty="0">
                <a:effectLst/>
              </a:rPr>
              <a:t>convenient </a:t>
            </a:r>
            <a:r>
              <a:rPr lang="en-US" altLang="zh-CN" dirty="0">
                <a:effectLst/>
              </a:rPr>
              <a:t>for analysis. </a:t>
            </a:r>
            <a:r>
              <a:rPr lang="en-US" altLang="zh-CN" spc="-15" dirty="0">
                <a:effectLst/>
              </a:rPr>
              <a:t>However, </a:t>
            </a:r>
            <a:r>
              <a:rPr lang="en-US" altLang="zh-CN" spc="-20" dirty="0">
                <a:effectLst/>
              </a:rPr>
              <a:t>by </a:t>
            </a:r>
            <a:r>
              <a:rPr lang="en-US" altLang="zh-CN" dirty="0">
                <a:effectLst/>
              </a:rPr>
              <a:t>deﬁning the function this </a:t>
            </a:r>
            <a:r>
              <a:rPr lang="en-US" altLang="zh-CN" spc="-40" dirty="0">
                <a:effectLst/>
              </a:rPr>
              <a:t>way, </a:t>
            </a:r>
            <a:r>
              <a:rPr lang="en-US" altLang="zh-CN" spc="-20" dirty="0">
                <a:effectLst/>
              </a:rPr>
              <a:t>we </a:t>
            </a:r>
            <a:r>
              <a:rPr lang="en-US" altLang="zh-CN" spc="-15" dirty="0">
                <a:effectLst/>
              </a:rPr>
              <a:t>may </a:t>
            </a:r>
            <a:r>
              <a:rPr lang="en-US" altLang="zh-CN" spc="40" dirty="0">
                <a:effectLst/>
              </a:rPr>
              <a:t> </a:t>
            </a:r>
            <a:r>
              <a:rPr lang="en-US" altLang="zh-CN" dirty="0">
                <a:effectLst/>
              </a:rPr>
              <a:t>write</a:t>
            </a:r>
            <a:r>
              <a:rPr lang="zh-CN" altLang="zh-CN" dirty="0">
                <a:effectLst/>
              </a:rPr>
              <a:t> </a:t>
            </a:r>
            <a:endParaRPr lang="en-US" altLang="zh-CN" dirty="0">
              <a:effectLst/>
            </a:endParaRPr>
          </a:p>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b="1" u="sng" dirty="0">
                <a:effectLst/>
              </a:rPr>
              <a:t>2</a:t>
            </a:r>
            <a:r>
              <a:rPr lang="zh-CN" altLang="en-US" b="1" u="sng" dirty="0">
                <a:effectLst/>
              </a:rPr>
              <a:t>、</a:t>
            </a:r>
            <a:r>
              <a:rPr lang="en-US" altLang="zh-CN" sz="1800" dirty="0">
                <a:effectLst/>
                <a:latin typeface="Georgia" panose="02040502050405020303" pitchFamily="18" charset="0"/>
                <a:ea typeface="宋体" panose="02010600030101010101" pitchFamily="2" charset="-122"/>
                <a:cs typeface="Times New Roman" panose="02020603050405020304" pitchFamily="18" charset="0"/>
              </a:rPr>
              <a:t>where </a:t>
            </a:r>
            <a:r>
              <a:rPr lang="en-US" altLang="zh-CN" sz="1800" dirty="0" err="1">
                <a:effectLst/>
                <a:latin typeface="Georgia" panose="02040502050405020303" pitchFamily="18" charset="0"/>
                <a:ea typeface="宋体" panose="02010600030101010101" pitchFamily="2" charset="-122"/>
                <a:cs typeface="Times New Roman" panose="02020603050405020304" pitchFamily="18" charset="0"/>
              </a:rPr>
              <a:t>sgn</a:t>
            </a:r>
            <a:r>
              <a:rPr lang="en-US" altLang="zh-CN" sz="1800" dirty="0">
                <a:effectLst/>
                <a:latin typeface="Georgia" panose="02040502050405020303" pitchFamily="18" charset="0"/>
                <a:ea typeface="宋体" panose="02010600030101010101" pitchFamily="2" charset="-122"/>
                <a:cs typeface="Times New Roman" panose="02020603050405020304" pitchFamily="18" charset="0"/>
              </a:rPr>
              <a:t>(</a:t>
            </a:r>
            <a:r>
              <a:rPr lang="en-US" altLang="zh-CN" sz="1800" i="1" dirty="0">
                <a:effectLst/>
                <a:latin typeface="Arial" panose="020B0604020202020204" pitchFamily="34" charset="0"/>
                <a:ea typeface="宋体" panose="02010600030101010101" pitchFamily="2" charset="-122"/>
                <a:cs typeface="Times New Roman" panose="02020603050405020304" pitchFamily="18" charset="0"/>
              </a:rPr>
              <a:t>x</a:t>
            </a:r>
            <a:r>
              <a:rPr lang="en-US" altLang="zh-CN" sz="1800" dirty="0">
                <a:effectLst/>
                <a:latin typeface="Georgia" panose="02040502050405020303" pitchFamily="18" charset="0"/>
                <a:ea typeface="宋体" panose="02010600030101010101" pitchFamily="2" charset="-122"/>
                <a:cs typeface="Times New Roman" panose="02020603050405020304" pitchFamily="18" charset="0"/>
              </a:rPr>
              <a:t>) is the </a:t>
            </a:r>
            <a:r>
              <a:rPr lang="en-US" altLang="zh-CN" sz="1800" i="1" dirty="0">
                <a:effectLst/>
                <a:latin typeface="Calibri" panose="020F0502020204030204" pitchFamily="34" charset="0"/>
                <a:ea typeface="宋体" panose="02010600030101010101" pitchFamily="2" charset="-122"/>
                <a:cs typeface="Times New Roman" panose="02020603050405020304" pitchFamily="18" charset="0"/>
              </a:rPr>
              <a:t>sign  </a:t>
            </a:r>
            <a:r>
              <a:rPr lang="en-US" altLang="zh-CN" sz="1800" dirty="0">
                <a:effectLst/>
                <a:latin typeface="Georgia" panose="02040502050405020303" pitchFamily="18" charset="0"/>
                <a:ea typeface="宋体" panose="02010600030101010101" pitchFamily="2" charset="-122"/>
                <a:cs typeface="Times New Roman" panose="02020603050405020304" pitchFamily="18" charset="0"/>
              </a:rPr>
              <a:t>or </a:t>
            </a:r>
            <a:r>
              <a:rPr lang="en-US" altLang="zh-CN" sz="1800" i="1" dirty="0">
                <a:effectLst/>
                <a:latin typeface="Calibri" panose="020F0502020204030204" pitchFamily="34" charset="0"/>
                <a:ea typeface="宋体" panose="02010600030101010101" pitchFamily="2" charset="-122"/>
                <a:cs typeface="Times New Roman" panose="02020603050405020304" pitchFamily="18" charset="0"/>
              </a:rPr>
              <a:t>signum </a:t>
            </a:r>
            <a:r>
              <a:rPr lang="en-US" altLang="zh-CN" sz="1800" i="1" spc="120" dirty="0">
                <a:effectLst/>
                <a:latin typeface="Calibri" panose="020F0502020204030204" pitchFamily="34" charset="0"/>
                <a:ea typeface="宋体" panose="02010600030101010101" pitchFamily="2" charset="-122"/>
                <a:cs typeface="Times New Roman" panose="02020603050405020304" pitchFamily="18" charset="0"/>
              </a:rPr>
              <a:t> </a:t>
            </a:r>
            <a:r>
              <a:rPr lang="en-US" altLang="zh-CN" sz="1800" dirty="0">
                <a:effectLst/>
                <a:latin typeface="Georgia" panose="02040502050405020303" pitchFamily="18" charset="0"/>
                <a:ea typeface="宋体" panose="02010600030101010101" pitchFamily="2" charset="-122"/>
                <a:cs typeface="Times New Roman" panose="02020603050405020304" pitchFamily="18" charset="0"/>
              </a:rPr>
              <a:t>function</a:t>
            </a:r>
            <a:endParaRPr lang="zh-CN" altLang="zh-CN" sz="1800" dirty="0">
              <a:effectLst/>
              <a:latin typeface="Calibri" panose="020F0502020204030204" pitchFamily="34" charset="0"/>
              <a:ea typeface="宋体" panose="02010600030101010101" pitchFamily="2" charset="-122"/>
              <a:cs typeface="Times New Roman" panose="02020603050405020304" pitchFamily="18" charset="0"/>
            </a:endParaRPr>
          </a:p>
          <a:p>
            <a:pPr marL="67945" marR="846455" indent="-635" algn="just">
              <a:lnSpc>
                <a:spcPct val="105000"/>
              </a:lnSpc>
              <a:spcBef>
                <a:spcPts val="370"/>
              </a:spcBef>
              <a:spcAft>
                <a:spcPts val="0"/>
              </a:spcAft>
            </a:pPr>
            <a:endParaRPr lang="zh-CN" altLang="en-US" b="1" u="sng" dirty="0"/>
          </a:p>
        </p:txBody>
      </p:sp>
    </p:spTree>
    <p:extLst>
      <p:ext uri="{BB962C8B-B14F-4D97-AF65-F5344CB8AC3E}">
        <p14:creationId xmlns:p14="http://schemas.microsoft.com/office/powerpoint/2010/main" val="19955833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b="1" u="sng" dirty="0"/>
              <a:t>1</a:t>
            </a:r>
            <a:r>
              <a:rPr lang="zh-CN" altLang="en-US" b="1" u="sng" dirty="0"/>
              <a:t>、</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can deﬁne the ramp function as the integral of the step function</a:t>
            </a:r>
            <a:r>
              <a:rPr lang="en-US" altLang="zh-CN" sz="1800" spc="10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b="1" u="sng" dirty="0"/>
              <a:t>2</a:t>
            </a:r>
            <a:r>
              <a:rPr lang="zh-CN" altLang="en-US" b="1" u="sng" dirty="0"/>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Several ramp functions are plotted with diﬀerent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values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of scale and shift in Fig. 6. </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note that the slope of the line in the ramp ((</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x − x</a:t>
            </a:r>
            <a:r>
              <a:rPr lang="en-US" altLang="zh-CN" sz="1800" dirty="0">
                <a:effectLst/>
                <a:latin typeface="Times New Roman" panose="02020603050405020304" pitchFamily="18" charset="0"/>
                <a:ea typeface="Times New Roman" panose="02020603050405020304" pitchFamily="18" charset="0"/>
                <a:cs typeface="Times New Roman" panose="02020603050405020304" pitchFamily="18" charset="0"/>
              </a:rPr>
              <a:t>0</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/b</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is equal to  </a:t>
            </a:r>
            <a:r>
              <a:rPr lang="en-US" altLang="zh-CN" sz="1800" spc="2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1</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/b</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indent="-635" algn="just">
              <a:lnSpc>
                <a:spcPct val="105000"/>
              </a:lnSpc>
              <a:spcBef>
                <a:spcPts val="370"/>
              </a:spcBef>
              <a:spcAft>
                <a:spcPts val="0"/>
              </a:spcAft>
            </a:pPr>
            <a:endParaRPr lang="zh-CN" altLang="en-US" b="1" u="sng" dirty="0"/>
          </a:p>
        </p:txBody>
      </p:sp>
    </p:spTree>
    <p:extLst>
      <p:ext uri="{BB962C8B-B14F-4D97-AF65-F5344CB8AC3E}">
        <p14:creationId xmlns:p14="http://schemas.microsoft.com/office/powerpoint/2010/main" val="1142198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b="1" u="sng" dirty="0"/>
              <a:t>1</a:t>
            </a:r>
            <a:r>
              <a:rPr lang="zh-CN" altLang="en-US" b="1" u="sng" dirty="0"/>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 rectangular pulse function is used to approximate a number of physical processes encountered in optics such as slits and rectangular apertures. </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can deﬁne the rectangular pulse in terms of the unit step function as</a:t>
            </a:r>
          </a:p>
          <a:p>
            <a:pPr marL="67945" marR="846455" lvl="0" indent="-635" algn="l" defTabSz="914400" rtl="0" eaLnBrk="1" fontAlgn="auto" latinLnBrk="0" hangingPunct="1">
              <a:lnSpc>
                <a:spcPct val="105000"/>
              </a:lnSpc>
              <a:spcBef>
                <a:spcPts val="37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b="0" i="0" dirty="0">
                <a:solidFill>
                  <a:srgbClr val="000000"/>
                </a:solidFill>
                <a:effectLst/>
                <a:latin typeface="CMR10"/>
              </a:rPr>
              <a:t>Several scaled and shifted versions of the pulse function are shown in Fig</a:t>
            </a:r>
          </a:p>
          <a:p>
            <a:pPr marL="67945" marR="846455" lvl="0" indent="-635" algn="l" defTabSz="914400" rtl="0" eaLnBrk="1" fontAlgn="auto" latinLnBrk="0" hangingPunct="1">
              <a:lnSpc>
                <a:spcPct val="105000"/>
              </a:lnSpc>
              <a:spcBef>
                <a:spcPts val="370"/>
              </a:spcBef>
              <a:spcAft>
                <a:spcPts val="0"/>
              </a:spcAft>
              <a:buClrTx/>
              <a:buSzTx/>
              <a:buFontTx/>
              <a:buNone/>
              <a:tabLst/>
              <a:defRPr/>
            </a:pPr>
            <a:r>
              <a:rPr lang="en-US" altLang="zh-CN" sz="1800" b="0" i="0" dirty="0">
                <a:solidFill>
                  <a:srgbClr val="000000"/>
                </a:solidFill>
                <a:effectLst/>
                <a:latin typeface="CMR10"/>
              </a:rPr>
              <a:t>3</a:t>
            </a:r>
            <a:r>
              <a:rPr lang="zh-CN" altLang="en-US" sz="1800" b="0" i="0" dirty="0">
                <a:solidFill>
                  <a:srgbClr val="000000"/>
                </a:solidFill>
                <a:effectLst/>
                <a:latin typeface="CMR10"/>
              </a:rPr>
              <a:t>、</a:t>
            </a:r>
            <a:r>
              <a:rPr lang="en-US" altLang="zh-CN" sz="1800" b="0" i="0" dirty="0">
                <a:solidFill>
                  <a:srgbClr val="000000"/>
                </a:solidFill>
                <a:effectLst/>
                <a:latin typeface="CMR10"/>
              </a:rPr>
              <a:t>Let’s consider the area under the rectangular pulse function. Define</a:t>
            </a:r>
            <a:r>
              <a:rPr lang="en-US" altLang="zh-CN" sz="4000" dirty="0"/>
              <a:t> </a:t>
            </a:r>
            <a:br>
              <a:rPr lang="en-US" altLang="zh-CN" sz="4000" dirty="0"/>
            </a:br>
            <a:r>
              <a:rPr lang="en-US" altLang="zh-CN" sz="2800" dirty="0"/>
              <a:t/>
            </a:r>
            <a:br>
              <a:rPr lang="en-US" altLang="zh-CN" sz="2800" dirty="0"/>
            </a:b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indent="-635" algn="just">
              <a:lnSpc>
                <a:spcPct val="105000"/>
              </a:lnSpc>
              <a:spcBef>
                <a:spcPts val="370"/>
              </a:spcBef>
              <a:spcAft>
                <a:spcPts val="0"/>
              </a:spcAft>
            </a:pPr>
            <a:endParaRPr lang="zh-CN" altLang="en-US" b="1" u="sng" dirty="0"/>
          </a:p>
        </p:txBody>
      </p:sp>
    </p:spTree>
    <p:extLst>
      <p:ext uri="{BB962C8B-B14F-4D97-AF65-F5344CB8AC3E}">
        <p14:creationId xmlns:p14="http://schemas.microsoft.com/office/powerpoint/2010/main" val="3288548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indent="-635" algn="l">
              <a:lnSpc>
                <a:spcPct val="105000"/>
              </a:lnSpc>
              <a:spcBef>
                <a:spcPts val="370"/>
              </a:spcBef>
              <a:spcAft>
                <a:spcPts val="0"/>
              </a:spcAft>
            </a:pPr>
            <a:r>
              <a:rPr lang="en-US" altLang="zh-CN" b="1" u="sng" dirty="0"/>
              <a:t>1</a:t>
            </a:r>
            <a:r>
              <a:rPr lang="zh-CN" altLang="en-US" b="1" u="sng" dirty="0"/>
              <a:t>、</a:t>
            </a:r>
            <a:r>
              <a:rPr lang="en-US" altLang="zh-CN" sz="1800" b="0" i="0" dirty="0">
                <a:solidFill>
                  <a:srgbClr val="000000"/>
                </a:solidFill>
                <a:effectLst/>
                <a:latin typeface="CMR10"/>
              </a:rPr>
              <a:t>The triangle function creates a pulse that, unlike the </a:t>
            </a:r>
            <a:r>
              <a:rPr lang="en-US" altLang="zh-CN" sz="1800" b="0" i="0" dirty="0" err="1">
                <a:solidFill>
                  <a:srgbClr val="000000"/>
                </a:solidFill>
                <a:effectLst/>
                <a:latin typeface="CMR10"/>
              </a:rPr>
              <a:t>rect</a:t>
            </a:r>
            <a:r>
              <a:rPr lang="en-US" altLang="zh-CN" sz="1800" b="0" i="0" dirty="0">
                <a:solidFill>
                  <a:srgbClr val="000000"/>
                </a:solidFill>
                <a:effectLst/>
                <a:latin typeface="CMR10"/>
              </a:rPr>
              <a:t> function, is continuous for all values of the </a:t>
            </a:r>
            <a:r>
              <a:rPr lang="en-US" altLang="zh-CN" sz="1800" b="0" i="0" dirty="0" err="1">
                <a:solidFill>
                  <a:srgbClr val="000000"/>
                </a:solidFill>
                <a:effectLst/>
                <a:latin typeface="CMR10"/>
              </a:rPr>
              <a:t>argument.We</a:t>
            </a:r>
            <a:r>
              <a:rPr lang="en-US" altLang="zh-CN" sz="1800" b="0" i="0" dirty="0">
                <a:solidFill>
                  <a:srgbClr val="000000"/>
                </a:solidFill>
                <a:effectLst/>
                <a:latin typeface="CMR10"/>
              </a:rPr>
              <a:t> define the triangle function as</a:t>
            </a:r>
            <a:r>
              <a:rPr lang="en-US" altLang="zh-CN" dirty="0"/>
              <a:t> </a:t>
            </a:r>
          </a:p>
          <a:p>
            <a:pPr marL="67945" marR="846455" indent="-635" algn="l">
              <a:lnSpc>
                <a:spcPct val="105000"/>
              </a:lnSpc>
              <a:spcBef>
                <a:spcPts val="370"/>
              </a:spcBef>
              <a:spcAft>
                <a:spcPts val="0"/>
              </a:spcAft>
            </a:pPr>
            <a:r>
              <a:rPr lang="en-US" altLang="zh-CN" dirty="0"/>
              <a:t>2</a:t>
            </a:r>
            <a:r>
              <a:rPr lang="zh-CN" altLang="en-US" dirty="0"/>
              <a:t>、</a:t>
            </a:r>
            <a:r>
              <a:rPr lang="en-US" altLang="zh-CN" sz="1800" b="0" i="0" dirty="0">
                <a:solidFill>
                  <a:srgbClr val="000000"/>
                </a:solidFill>
                <a:effectLst/>
                <a:latin typeface="CMR10"/>
              </a:rPr>
              <a:t>Figure shows several scaled and shifted version of the triangle function. The integrated area of the </a:t>
            </a:r>
            <a:r>
              <a:rPr lang="en-US" altLang="zh-CN" sz="1800" b="0" i="0" dirty="0" err="1">
                <a:solidFill>
                  <a:srgbClr val="000000"/>
                </a:solidFill>
                <a:effectLst/>
                <a:latin typeface="CMR10"/>
              </a:rPr>
              <a:t>trianglefunction</a:t>
            </a:r>
            <a:r>
              <a:rPr lang="en-US" altLang="zh-CN" sz="1800" b="0" i="0" dirty="0">
                <a:solidFill>
                  <a:srgbClr val="000000"/>
                </a:solidFill>
                <a:effectLst/>
                <a:latin typeface="CMR10"/>
              </a:rPr>
              <a:t> with this normalization is</a:t>
            </a:r>
            <a:r>
              <a:rPr lang="en-US" altLang="zh-CN" dirty="0"/>
              <a:t> </a:t>
            </a:r>
            <a:br>
              <a:rPr lang="en-US" altLang="zh-CN" dirty="0"/>
            </a:br>
            <a:r>
              <a:rPr lang="en-US" altLang="zh-CN" dirty="0"/>
              <a:t/>
            </a:r>
            <a:br>
              <a:rPr lang="en-US" altLang="zh-CN" dirty="0"/>
            </a:br>
            <a:endParaRPr lang="zh-CN" altLang="en-US" b="1" u="sng" dirty="0"/>
          </a:p>
        </p:txBody>
      </p:sp>
    </p:spTree>
    <p:extLst>
      <p:ext uri="{BB962C8B-B14F-4D97-AF65-F5344CB8AC3E}">
        <p14:creationId xmlns:p14="http://schemas.microsoft.com/office/powerpoint/2010/main" val="3931646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b="1" u="sng" dirty="0"/>
              <a:t>1</a:t>
            </a:r>
            <a:r>
              <a:rPr lang="zh-CN" altLang="en-US" b="1" u="sng" dirty="0"/>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The Gaussian function is deﬁned in the notation of Gaskill</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a:t>
            </a:r>
          </a:p>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2</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 with the </a:t>
            </a:r>
            <a:r>
              <a:rPr lang="en-US" altLang="zh-CN" sz="1800" dirty="0" err="1">
                <a:effectLst/>
                <a:latin typeface="Georgia" panose="02040502050405020303" pitchFamily="18" charset="0"/>
                <a:ea typeface="Georgia" panose="02040502050405020303" pitchFamily="18" charset="0"/>
                <a:cs typeface="Times New Roman" panose="02020603050405020304" pitchFamily="18" charset="0"/>
              </a:rPr>
              <a:t>sinc</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function,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use this particular deﬁnition with the factor of </a:t>
            </a:r>
            <a:r>
              <a:rPr lang="en-US" altLang="zh-CN" sz="1800" i="1" dirty="0">
                <a:effectLst/>
                <a:latin typeface="Arial" panose="020B0604020202020204" pitchFamily="34" charset="0"/>
                <a:ea typeface="Arial" panose="020B0604020202020204" pitchFamily="34" charset="0"/>
                <a:cs typeface="Times New Roman" panose="02020603050405020304" pitchFamily="18" charset="0"/>
              </a:rPr>
              <a:t>π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in the argument because of the normalization properties that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will see below. </a:t>
            </a:r>
            <a:r>
              <a:rPr lang="en-US" altLang="zh-CN" sz="1800" spc="-45"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have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already looked as the scaling and shifting properties of the Gaussian in Fig. 1 and Fig. 2.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However, </a:t>
            </a:r>
            <a:r>
              <a:rPr lang="en-US" altLang="zh-CN" sz="1800" spc="-20" dirty="0">
                <a:effectLst/>
                <a:latin typeface="Georgia" panose="02040502050405020303" pitchFamily="18" charset="0"/>
                <a:ea typeface="Georgia" panose="02040502050405020303" pitchFamily="18" charset="0"/>
                <a:cs typeface="Times New Roman" panose="02020603050405020304" pitchFamily="18" charset="0"/>
              </a:rPr>
              <a:t>we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note that the Gaussian has </a:t>
            </a:r>
            <a:r>
              <a:rPr lang="en-US" altLang="zh-CN" sz="1800" spc="235"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area</a:t>
            </a:r>
          </a:p>
          <a:p>
            <a:pPr marL="67945" marR="846455" lvl="0" indent="-635" algn="just" defTabSz="914400" rtl="0" eaLnBrk="1" fontAlgn="auto" latinLnBrk="0" hangingPunct="1">
              <a:lnSpc>
                <a:spcPct val="105000"/>
              </a:lnSpc>
              <a:spcBef>
                <a:spcPts val="370"/>
              </a:spcBef>
              <a:spcAft>
                <a:spcPts val="0"/>
              </a:spcAft>
              <a:buClrTx/>
              <a:buSzTx/>
              <a:buFontTx/>
              <a:buNone/>
              <a:tabLst/>
              <a:defRPr/>
            </a:pP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3</a:t>
            </a:r>
            <a:r>
              <a:rPr lang="zh-CN" altLang="en-US" sz="1800" dirty="0">
                <a:effectLst/>
                <a:latin typeface="Georgia" panose="02040502050405020303" pitchFamily="18" charset="0"/>
                <a:ea typeface="Georgia" panose="02040502050405020303" pitchFamily="18" charset="0"/>
                <a:cs typeface="Times New Roman" panose="02020603050405020304" pitchFamily="18" charset="0"/>
              </a:rPr>
              <a:t>、</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As with the integral of the </a:t>
            </a:r>
            <a:r>
              <a:rPr lang="en-US" altLang="zh-CN" sz="1800" dirty="0" err="1">
                <a:effectLst/>
                <a:latin typeface="Georgia" panose="02040502050405020303" pitchFamily="18" charset="0"/>
                <a:ea typeface="Georgia" panose="02040502050405020303" pitchFamily="18" charset="0"/>
                <a:cs typeface="Times New Roman" panose="02020603050405020304" pitchFamily="18" charset="0"/>
              </a:rPr>
              <a:t>sinc</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 function, this integral is tabulated as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well. However,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it is possible to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evaluate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this integral using a simple </a:t>
            </a:r>
            <a:r>
              <a:rPr lang="en-US" altLang="zh-CN" sz="1800" spc="-15" dirty="0">
                <a:effectLst/>
                <a:latin typeface="Georgia" panose="02040502050405020303" pitchFamily="18" charset="0"/>
                <a:ea typeface="Georgia" panose="02040502050405020303" pitchFamily="18" charset="0"/>
                <a:cs typeface="Times New Roman" panose="02020603050405020304" pitchFamily="18" charset="0"/>
              </a:rPr>
              <a:t>change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of variables and an algebraic trick (it’s on Wikipedia, give it a </a:t>
            </a:r>
            <a:r>
              <a:rPr lang="en-US" altLang="zh-CN" sz="1800" spc="90" dirty="0">
                <a:effectLst/>
                <a:latin typeface="Georgia" panose="02040502050405020303" pitchFamily="18" charset="0"/>
                <a:ea typeface="Georgia" panose="02040502050405020303" pitchFamily="18" charset="0"/>
                <a:cs typeface="Times New Roman" panose="02020603050405020304" pitchFamily="18" charset="0"/>
              </a:rPr>
              <a:t> </a:t>
            </a:r>
            <a:r>
              <a:rPr lang="en-US" altLang="zh-CN" sz="1800" dirty="0">
                <a:effectLst/>
                <a:latin typeface="Georgia" panose="02040502050405020303" pitchFamily="18" charset="0"/>
                <a:ea typeface="Georgia" panose="02040502050405020303" pitchFamily="18" charset="0"/>
                <a:cs typeface="Times New Roman" panose="02020603050405020304" pitchFamily="18" charset="0"/>
              </a:rPr>
              <a:t>try).</a:t>
            </a: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lvl="0" indent="-635" algn="just" defTabSz="914400" rtl="0" eaLnBrk="1" fontAlgn="auto" latinLnBrk="0" hangingPunct="1">
              <a:lnSpc>
                <a:spcPct val="105000"/>
              </a:lnSpc>
              <a:spcBef>
                <a:spcPts val="37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lvl="0" indent="-635" algn="just" defTabSz="914400" rtl="0" eaLnBrk="1" fontAlgn="auto" latinLnBrk="0" hangingPunct="1">
              <a:lnSpc>
                <a:spcPct val="105000"/>
              </a:lnSpc>
              <a:spcBef>
                <a:spcPts val="370"/>
              </a:spcBef>
              <a:spcAft>
                <a:spcPts val="0"/>
              </a:spcAft>
              <a:buClrTx/>
              <a:buSzTx/>
              <a:buFontTx/>
              <a:buNone/>
              <a:tabLst/>
              <a:defRPr/>
            </a:pPr>
            <a:endParaRPr lang="zh-CN" altLang="zh-CN" sz="1800" dirty="0">
              <a:effectLst/>
              <a:latin typeface="Georgia" panose="02040502050405020303" pitchFamily="18" charset="0"/>
              <a:ea typeface="Georgia" panose="02040502050405020303" pitchFamily="18" charset="0"/>
              <a:cs typeface="Times New Roman" panose="02020603050405020304" pitchFamily="18" charset="0"/>
            </a:endParaRPr>
          </a:p>
          <a:p>
            <a:pPr marL="67945" marR="846455" indent="-635" algn="just">
              <a:lnSpc>
                <a:spcPct val="105000"/>
              </a:lnSpc>
              <a:spcBef>
                <a:spcPts val="370"/>
              </a:spcBef>
              <a:spcAft>
                <a:spcPts val="0"/>
              </a:spcAft>
            </a:pPr>
            <a:endParaRPr lang="zh-CN" altLang="en-US" b="1" u="sng" dirty="0"/>
          </a:p>
        </p:txBody>
      </p:sp>
    </p:spTree>
    <p:extLst>
      <p:ext uri="{BB962C8B-B14F-4D97-AF65-F5344CB8AC3E}">
        <p14:creationId xmlns:p14="http://schemas.microsoft.com/office/powerpoint/2010/main" val="3823636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71664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493989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610227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6" descr="图片1.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563" y="-33338"/>
            <a:ext cx="92281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7" descr="图片3.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9388" y="158750"/>
            <a:ext cx="3214687"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66750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8"/>
          <p:cNvSpPr>
            <a:spLocks noGrp="1"/>
          </p:cNvSpPr>
          <p:nvPr>
            <p:ph type="sldNum" sz="quarter" idx="10"/>
          </p:nvPr>
        </p:nvSpPr>
        <p:spPr>
          <a:xfrm>
            <a:off x="7046913" y="6570663"/>
            <a:ext cx="2133600" cy="365125"/>
          </a:xfrm>
        </p:spPr>
        <p:txBody>
          <a:bodyPr/>
          <a:lstStyle>
            <a:lvl1pPr>
              <a:defRPr sz="1400">
                <a:solidFill>
                  <a:schemeClr val="bg1"/>
                </a:solidFill>
                <a:latin typeface="黑体" panose="02010609060101010101" pitchFamily="49" charset="-122"/>
                <a:ea typeface="黑体" panose="02010609060101010101" pitchFamily="49" charset="-122"/>
              </a:defRPr>
            </a:lvl1pPr>
          </a:lstStyle>
          <a:p>
            <a:pPr>
              <a:defRPr/>
            </a:pPr>
            <a:fld id="{750D4DA8-18C7-4D77-ACC9-329384493033}" type="slidenum">
              <a:rPr lang="zh-CN" altLang="en-US"/>
              <a:pPr>
                <a:defRPr/>
              </a:pPr>
              <a:t>‹#›</a:t>
            </a:fld>
            <a:endParaRPr lang="zh-CN" altLang="en-US" dirty="0"/>
          </a:p>
        </p:txBody>
      </p:sp>
    </p:spTree>
    <p:extLst>
      <p:ext uri="{BB962C8B-B14F-4D97-AF65-F5344CB8AC3E}">
        <p14:creationId xmlns:p14="http://schemas.microsoft.com/office/powerpoint/2010/main" val="2854168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 name="图片 6" descr="图片1.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563" y="-33338"/>
            <a:ext cx="92281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6750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8"/>
          <p:cNvSpPr>
            <a:spLocks noGrp="1"/>
          </p:cNvSpPr>
          <p:nvPr>
            <p:ph type="sldNum" sz="quarter" idx="10"/>
          </p:nvPr>
        </p:nvSpPr>
        <p:spPr>
          <a:xfrm>
            <a:off x="7046913" y="6570663"/>
            <a:ext cx="2133600" cy="365125"/>
          </a:xfrm>
        </p:spPr>
        <p:txBody>
          <a:bodyPr/>
          <a:lstStyle>
            <a:lvl1pPr>
              <a:defRPr sz="1400">
                <a:solidFill>
                  <a:schemeClr val="bg1"/>
                </a:solidFill>
                <a:latin typeface="黑体" panose="02010609060101010101" pitchFamily="49" charset="-122"/>
                <a:ea typeface="黑体" panose="02010609060101010101" pitchFamily="49" charset="-122"/>
              </a:defRPr>
            </a:lvl1pPr>
          </a:lstStyle>
          <a:p>
            <a:pPr>
              <a:defRPr/>
            </a:pPr>
            <a:fld id="{750D4DA8-18C7-4D77-ACC9-329384493033}" type="slidenum">
              <a:rPr lang="zh-CN" altLang="en-US"/>
              <a:pPr>
                <a:defRPr/>
              </a:pPr>
              <a:t>‹#›</a:t>
            </a:fld>
            <a:endParaRPr lang="zh-CN" altLang="en-US" dirty="0"/>
          </a:p>
        </p:txBody>
      </p:sp>
      <p:pic>
        <p:nvPicPr>
          <p:cNvPr id="7" name="图片 6" descr="图片3.png"/>
          <p:cNvPicPr>
            <a:picLocks noChangeAspect="1"/>
          </p:cNvPicPr>
          <p:nvPr userDrawn="1"/>
        </p:nvPicPr>
        <p:blipFill rotWithShape="1">
          <a:blip r:embed="rId4" cstate="print"/>
          <a:srcRect r="75661"/>
          <a:stretch/>
        </p:blipFill>
        <p:spPr>
          <a:xfrm>
            <a:off x="8213917" y="158752"/>
            <a:ext cx="786797" cy="841374"/>
          </a:xfrm>
          <a:prstGeom prst="rect">
            <a:avLst/>
          </a:prstGeom>
        </p:spPr>
      </p:pic>
    </p:spTree>
    <p:extLst>
      <p:ext uri="{BB962C8B-B14F-4D97-AF65-F5344CB8AC3E}">
        <p14:creationId xmlns:p14="http://schemas.microsoft.com/office/powerpoint/2010/main" val="2230833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965545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1010343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203424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C5E6FFF-3B58-43B9-8BFA-8DA81E2B0585}" type="datetimeFigureOut">
              <a:rPr lang="zh-CN" altLang="en-US" smtClean="0"/>
              <a:t>2020/11/24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301888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C5E6FFF-3B58-43B9-8BFA-8DA81E2B0585}" type="datetimeFigureOut">
              <a:rPr lang="zh-CN" altLang="en-US" smtClean="0"/>
              <a:t>2020/11/24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357169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5E6FFF-3B58-43B9-8BFA-8DA81E2B0585}" type="datetimeFigureOut">
              <a:rPr lang="zh-CN" altLang="en-US" smtClean="0"/>
              <a:t>2020/11/24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91339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764057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635657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5E6FFF-3B58-43B9-8BFA-8DA81E2B0585}" type="datetimeFigureOut">
              <a:rPr lang="zh-CN" altLang="en-US" smtClean="0"/>
              <a:t>2020/11/24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0854697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10.xml"/><Relationship Id="rId7" Type="http://schemas.openxmlformats.org/officeDocument/2006/relationships/image" Target="../media/image26.wmf"/><Relationship Id="rId12" Type="http://schemas.openxmlformats.org/officeDocument/2006/relationships/image" Target="../media/image28.wmf"/><Relationship Id="rId2" Type="http://schemas.openxmlformats.org/officeDocument/2006/relationships/slideLayout" Target="../slideLayouts/slideLayout13.xml"/><Relationship Id="rId1" Type="http://schemas.openxmlformats.org/officeDocument/2006/relationships/vmlDrawing" Target="../drawings/vmlDrawing9.vml"/><Relationship Id="rId6" Type="http://schemas.openxmlformats.org/officeDocument/2006/relationships/oleObject" Target="../embeddings/oleObject15.bin"/><Relationship Id="rId11" Type="http://schemas.openxmlformats.org/officeDocument/2006/relationships/oleObject" Target="../embeddings/oleObject17.bin"/><Relationship Id="rId5" Type="http://schemas.openxmlformats.org/officeDocument/2006/relationships/image" Target="../media/image25.wmf"/><Relationship Id="rId10" Type="http://schemas.openxmlformats.org/officeDocument/2006/relationships/image" Target="../media/image27.emf"/><Relationship Id="rId4" Type="http://schemas.openxmlformats.org/officeDocument/2006/relationships/oleObject" Target="../embeddings/oleObject14.bin"/><Relationship Id="rId9" Type="http://schemas.openxmlformats.org/officeDocument/2006/relationships/oleObject" Target="../embeddings/oleObject16.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vmlDrawing" Target="../drawings/vmlDrawing10.vml"/><Relationship Id="rId6" Type="http://schemas.openxmlformats.org/officeDocument/2006/relationships/image" Target="../media/image31.png"/><Relationship Id="rId5" Type="http://schemas.openxmlformats.org/officeDocument/2006/relationships/image" Target="../media/image30.wmf"/><Relationship Id="rId4" Type="http://schemas.openxmlformats.org/officeDocument/2006/relationships/oleObject" Target="../embeddings/oleObject18.bin"/></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34.wmf"/><Relationship Id="rId13" Type="http://schemas.openxmlformats.org/officeDocument/2006/relationships/oleObject" Target="../embeddings/oleObject23.bin"/><Relationship Id="rId3" Type="http://schemas.openxmlformats.org/officeDocument/2006/relationships/notesSlide" Target="../notesSlides/notesSlide13.xml"/><Relationship Id="rId7" Type="http://schemas.openxmlformats.org/officeDocument/2006/relationships/oleObject" Target="../embeddings/oleObject20.bin"/><Relationship Id="rId12" Type="http://schemas.openxmlformats.org/officeDocument/2006/relationships/image" Target="../media/image36.wmf"/><Relationship Id="rId2" Type="http://schemas.openxmlformats.org/officeDocument/2006/relationships/slideLayout" Target="../slideLayouts/slideLayout13.xml"/><Relationship Id="rId1" Type="http://schemas.openxmlformats.org/officeDocument/2006/relationships/vmlDrawing" Target="../drawings/vmlDrawing11.vml"/><Relationship Id="rId6" Type="http://schemas.openxmlformats.org/officeDocument/2006/relationships/image" Target="../media/image38.png"/><Relationship Id="rId11" Type="http://schemas.openxmlformats.org/officeDocument/2006/relationships/oleObject" Target="../embeddings/oleObject22.bin"/><Relationship Id="rId5" Type="http://schemas.openxmlformats.org/officeDocument/2006/relationships/image" Target="../media/image33.wmf"/><Relationship Id="rId10" Type="http://schemas.openxmlformats.org/officeDocument/2006/relationships/image" Target="../media/image35.wmf"/><Relationship Id="rId4" Type="http://schemas.openxmlformats.org/officeDocument/2006/relationships/oleObject" Target="../embeddings/oleObject19.bin"/><Relationship Id="rId9" Type="http://schemas.openxmlformats.org/officeDocument/2006/relationships/oleObject" Target="../embeddings/oleObject21.bin"/><Relationship Id="rId14" Type="http://schemas.openxmlformats.org/officeDocument/2006/relationships/image" Target="../media/image37.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40.wmf"/><Relationship Id="rId2" Type="http://schemas.openxmlformats.org/officeDocument/2006/relationships/slideLayout" Target="../slideLayouts/slideLayout13.xml"/><Relationship Id="rId1" Type="http://schemas.openxmlformats.org/officeDocument/2006/relationships/vmlDrawing" Target="../drawings/vmlDrawing12.vml"/><Relationship Id="rId6" Type="http://schemas.openxmlformats.org/officeDocument/2006/relationships/oleObject" Target="../embeddings/oleObject25.bin"/><Relationship Id="rId5" Type="http://schemas.openxmlformats.org/officeDocument/2006/relationships/image" Target="../media/image39.wmf"/><Relationship Id="rId4" Type="http://schemas.openxmlformats.org/officeDocument/2006/relationships/oleObject" Target="../embeddings/oleObject24.bin"/></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42.wmf"/><Relationship Id="rId2" Type="http://schemas.openxmlformats.org/officeDocument/2006/relationships/slideLayout" Target="../slideLayouts/slideLayout13.xml"/><Relationship Id="rId1" Type="http://schemas.openxmlformats.org/officeDocument/2006/relationships/vmlDrawing" Target="../drawings/vmlDrawing13.vml"/><Relationship Id="rId6" Type="http://schemas.openxmlformats.org/officeDocument/2006/relationships/oleObject" Target="../embeddings/oleObject27.bin"/><Relationship Id="rId5" Type="http://schemas.openxmlformats.org/officeDocument/2006/relationships/image" Target="../media/image41.wmf"/><Relationship Id="rId4" Type="http://schemas.openxmlformats.org/officeDocument/2006/relationships/oleObject" Target="../embeddings/oleObject26.bin"/></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vmlDrawing" Target="../drawings/vmlDrawing14.vml"/><Relationship Id="rId5" Type="http://schemas.openxmlformats.org/officeDocument/2006/relationships/image" Target="../media/image43.wmf"/><Relationship Id="rId4" Type="http://schemas.openxmlformats.org/officeDocument/2006/relationships/oleObject" Target="../embeddings/oleObject28.bin"/></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vmlDrawing" Target="../drawings/vmlDrawing15.vml"/><Relationship Id="rId5" Type="http://schemas.openxmlformats.org/officeDocument/2006/relationships/image" Target="../media/image44.wmf"/><Relationship Id="rId4" Type="http://schemas.openxmlformats.org/officeDocument/2006/relationships/oleObject" Target="../embeddings/oleObject29.bin"/></Relationships>
</file>

<file path=ppt/slides/_rels/slide18.xml.rels><?xml version="1.0" encoding="UTF-8" standalone="yes"?>
<Relationships xmlns="http://schemas.openxmlformats.org/package/2006/relationships"><Relationship Id="rId8" Type="http://schemas.openxmlformats.org/officeDocument/2006/relationships/image" Target="../media/image46.wmf"/><Relationship Id="rId3" Type="http://schemas.openxmlformats.org/officeDocument/2006/relationships/notesSlide" Target="../notesSlides/notesSlide18.xml"/><Relationship Id="rId7" Type="http://schemas.openxmlformats.org/officeDocument/2006/relationships/oleObject" Target="../embeddings/oleObject31.bin"/><Relationship Id="rId2" Type="http://schemas.openxmlformats.org/officeDocument/2006/relationships/slideLayout" Target="../slideLayouts/slideLayout13.xml"/><Relationship Id="rId1" Type="http://schemas.openxmlformats.org/officeDocument/2006/relationships/vmlDrawing" Target="../drawings/vmlDrawing16.vml"/><Relationship Id="rId6" Type="http://schemas.openxmlformats.org/officeDocument/2006/relationships/image" Target="../media/image48.png"/><Relationship Id="rId5" Type="http://schemas.openxmlformats.org/officeDocument/2006/relationships/image" Target="../media/image45.wmf"/><Relationship Id="rId10" Type="http://schemas.openxmlformats.org/officeDocument/2006/relationships/image" Target="../media/image47.wmf"/><Relationship Id="rId4" Type="http://schemas.openxmlformats.org/officeDocument/2006/relationships/oleObject" Target="../embeddings/oleObject30.bin"/><Relationship Id="rId9" Type="http://schemas.openxmlformats.org/officeDocument/2006/relationships/oleObject" Target="../embeddings/oleObject32.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35.bin"/><Relationship Id="rId13" Type="http://schemas.openxmlformats.org/officeDocument/2006/relationships/image" Target="../media/image53.wmf"/><Relationship Id="rId18" Type="http://schemas.openxmlformats.org/officeDocument/2006/relationships/oleObject" Target="../embeddings/oleObject40.bin"/><Relationship Id="rId3" Type="http://schemas.openxmlformats.org/officeDocument/2006/relationships/notesSlide" Target="../notesSlides/notesSlide19.xml"/><Relationship Id="rId21" Type="http://schemas.openxmlformats.org/officeDocument/2006/relationships/oleObject" Target="../embeddings/oleObject42.bin"/><Relationship Id="rId7" Type="http://schemas.openxmlformats.org/officeDocument/2006/relationships/image" Target="../media/image50.wmf"/><Relationship Id="rId12" Type="http://schemas.openxmlformats.org/officeDocument/2006/relationships/oleObject" Target="../embeddings/oleObject37.bin"/><Relationship Id="rId17" Type="http://schemas.openxmlformats.org/officeDocument/2006/relationships/image" Target="../media/image55.wmf"/><Relationship Id="rId2" Type="http://schemas.openxmlformats.org/officeDocument/2006/relationships/slideLayout" Target="../slideLayouts/slideLayout13.xml"/><Relationship Id="rId16" Type="http://schemas.openxmlformats.org/officeDocument/2006/relationships/oleObject" Target="../embeddings/oleObject39.bin"/><Relationship Id="rId20" Type="http://schemas.openxmlformats.org/officeDocument/2006/relationships/image" Target="../media/image56.wmf"/><Relationship Id="rId1" Type="http://schemas.openxmlformats.org/officeDocument/2006/relationships/vmlDrawing" Target="../drawings/vmlDrawing17.vml"/><Relationship Id="rId6" Type="http://schemas.openxmlformats.org/officeDocument/2006/relationships/oleObject" Target="../embeddings/oleObject34.bin"/><Relationship Id="rId11" Type="http://schemas.openxmlformats.org/officeDocument/2006/relationships/image" Target="../media/image52.wmf"/><Relationship Id="rId24" Type="http://schemas.openxmlformats.org/officeDocument/2006/relationships/image" Target="../media/image58.wmf"/><Relationship Id="rId5" Type="http://schemas.openxmlformats.org/officeDocument/2006/relationships/image" Target="../media/image49.wmf"/><Relationship Id="rId15" Type="http://schemas.openxmlformats.org/officeDocument/2006/relationships/image" Target="../media/image54.wmf"/><Relationship Id="rId23" Type="http://schemas.openxmlformats.org/officeDocument/2006/relationships/oleObject" Target="../embeddings/oleObject43.bin"/><Relationship Id="rId10" Type="http://schemas.openxmlformats.org/officeDocument/2006/relationships/oleObject" Target="../embeddings/oleObject36.bin"/><Relationship Id="rId19" Type="http://schemas.openxmlformats.org/officeDocument/2006/relationships/oleObject" Target="../embeddings/oleObject41.bin"/><Relationship Id="rId4" Type="http://schemas.openxmlformats.org/officeDocument/2006/relationships/oleObject" Target="../embeddings/oleObject33.bin"/><Relationship Id="rId9" Type="http://schemas.openxmlformats.org/officeDocument/2006/relationships/image" Target="../media/image51.wmf"/><Relationship Id="rId14" Type="http://schemas.openxmlformats.org/officeDocument/2006/relationships/oleObject" Target="../embeddings/oleObject38.bin"/><Relationship Id="rId22" Type="http://schemas.openxmlformats.org/officeDocument/2006/relationships/image" Target="../media/image57.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image" Target="../media/image5.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46.bin"/><Relationship Id="rId13" Type="http://schemas.openxmlformats.org/officeDocument/2006/relationships/image" Target="../media/image63.wmf"/><Relationship Id="rId3" Type="http://schemas.openxmlformats.org/officeDocument/2006/relationships/notesSlide" Target="../notesSlides/notesSlide20.xml"/><Relationship Id="rId7" Type="http://schemas.openxmlformats.org/officeDocument/2006/relationships/image" Target="../media/image60.wmf"/><Relationship Id="rId12" Type="http://schemas.openxmlformats.org/officeDocument/2006/relationships/oleObject" Target="../embeddings/oleObject48.bin"/><Relationship Id="rId2" Type="http://schemas.openxmlformats.org/officeDocument/2006/relationships/slideLayout" Target="../slideLayouts/slideLayout13.xml"/><Relationship Id="rId1" Type="http://schemas.openxmlformats.org/officeDocument/2006/relationships/vmlDrawing" Target="../drawings/vmlDrawing18.vml"/><Relationship Id="rId6" Type="http://schemas.openxmlformats.org/officeDocument/2006/relationships/oleObject" Target="../embeddings/oleObject45.bin"/><Relationship Id="rId11" Type="http://schemas.openxmlformats.org/officeDocument/2006/relationships/image" Target="../media/image62.emf"/><Relationship Id="rId5" Type="http://schemas.openxmlformats.org/officeDocument/2006/relationships/image" Target="../media/image59.wmf"/><Relationship Id="rId15" Type="http://schemas.openxmlformats.org/officeDocument/2006/relationships/image" Target="../media/image64.wmf"/><Relationship Id="rId10" Type="http://schemas.openxmlformats.org/officeDocument/2006/relationships/oleObject" Target="../embeddings/oleObject47.bin"/><Relationship Id="rId4" Type="http://schemas.openxmlformats.org/officeDocument/2006/relationships/oleObject" Target="../embeddings/oleObject44.bin"/><Relationship Id="rId9" Type="http://schemas.openxmlformats.org/officeDocument/2006/relationships/image" Target="../media/image61.wmf"/><Relationship Id="rId14" Type="http://schemas.openxmlformats.org/officeDocument/2006/relationships/oleObject" Target="../embeddings/oleObject49.bin"/></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8.wmf"/><Relationship Id="rId4" Type="http://schemas.openxmlformats.org/officeDocument/2006/relationships/oleObject" Target="../embeddings/oleObject2.bin"/></Relationships>
</file>

<file path=ppt/slides/_rels/slide4.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notesSlide" Target="../notesSlides/notesSlide4.xml"/><Relationship Id="rId7" Type="http://schemas.openxmlformats.org/officeDocument/2006/relationships/oleObject" Target="../embeddings/oleObject4.bin"/><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10.wmf"/><Relationship Id="rId5" Type="http://schemas.openxmlformats.org/officeDocument/2006/relationships/oleObject" Target="../embeddings/oleObject3.bin"/><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image" Target="../media/image12.wmf"/><Relationship Id="rId5" Type="http://schemas.openxmlformats.org/officeDocument/2006/relationships/oleObject" Target="../embeddings/oleObject5.bin"/><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6.png"/><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image" Target="../media/image15.png"/><Relationship Id="rId5" Type="http://schemas.openxmlformats.org/officeDocument/2006/relationships/image" Target="../media/image14.wmf"/><Relationship Id="rId4" Type="http://schemas.openxmlformats.org/officeDocument/2006/relationships/oleObject" Target="../embeddings/oleObject6.bin"/></Relationships>
</file>

<file path=ppt/slides/_rels/slide7.xml.rels><?xml version="1.0" encoding="UTF-8" standalone="yes"?>
<Relationships xmlns="http://schemas.openxmlformats.org/package/2006/relationships"><Relationship Id="rId8" Type="http://schemas.openxmlformats.org/officeDocument/2006/relationships/image" Target="../media/image17.wmf"/><Relationship Id="rId3" Type="http://schemas.openxmlformats.org/officeDocument/2006/relationships/notesSlide" Target="../notesSlides/notesSlide7.xml"/><Relationship Id="rId7"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vmlDrawing" Target="../drawings/vmlDrawing6.vml"/><Relationship Id="rId6" Type="http://schemas.openxmlformats.org/officeDocument/2006/relationships/image" Target="../media/image16.wmf"/><Relationship Id="rId5" Type="http://schemas.openxmlformats.org/officeDocument/2006/relationships/oleObject" Target="../embeddings/oleObject7.bin"/><Relationship Id="rId10" Type="http://schemas.openxmlformats.org/officeDocument/2006/relationships/image" Target="../media/image18.wmf"/><Relationship Id="rId4" Type="http://schemas.openxmlformats.org/officeDocument/2006/relationships/image" Target="../media/image19.png"/><Relationship Id="rId9" Type="http://schemas.openxmlformats.org/officeDocument/2006/relationships/oleObject" Target="../embeddings/oleObject9.bin"/></Relationships>
</file>

<file path=ppt/slides/_rels/slide8.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notesSlide" Target="../notesSlides/notesSlide8.xml"/><Relationship Id="rId7" Type="http://schemas.openxmlformats.org/officeDocument/2006/relationships/oleObject" Target="../embeddings/oleObject11.bin"/><Relationship Id="rId2" Type="http://schemas.openxmlformats.org/officeDocument/2006/relationships/slideLayout" Target="../slideLayouts/slideLayout13.xml"/><Relationship Id="rId1" Type="http://schemas.openxmlformats.org/officeDocument/2006/relationships/vmlDrawing" Target="../drawings/vmlDrawing7.vml"/><Relationship Id="rId6" Type="http://schemas.openxmlformats.org/officeDocument/2006/relationships/image" Target="../media/image22.png"/><Relationship Id="rId5" Type="http://schemas.openxmlformats.org/officeDocument/2006/relationships/image" Target="../media/image20.wmf"/><Relationship Id="rId4" Type="http://schemas.openxmlformats.org/officeDocument/2006/relationships/oleObject" Target="../embeddings/oleObject10.bin"/></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notesSlide" Target="../notesSlides/notesSlide9.xml"/><Relationship Id="rId7" Type="http://schemas.openxmlformats.org/officeDocument/2006/relationships/image" Target="../media/image24.wmf"/><Relationship Id="rId2" Type="http://schemas.openxmlformats.org/officeDocument/2006/relationships/slideLayout" Target="../slideLayouts/slideLayout13.xml"/><Relationship Id="rId1" Type="http://schemas.openxmlformats.org/officeDocument/2006/relationships/vmlDrawing" Target="../drawings/vmlDrawing8.vml"/><Relationship Id="rId6" Type="http://schemas.openxmlformats.org/officeDocument/2006/relationships/oleObject" Target="../embeddings/oleObject13.bin"/><Relationship Id="rId5" Type="http://schemas.openxmlformats.org/officeDocument/2006/relationships/image" Target="../media/image23.wmf"/><Relationship Id="rId4" Type="http://schemas.openxmlformats.org/officeDocument/2006/relationships/oleObject" Target="../embeddings/oleObject12.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51EA1FE-BEB9-40CE-BDB7-1D88F6E42FBF}"/>
              </a:ext>
            </a:extLst>
          </p:cNvPr>
          <p:cNvPicPr>
            <a:picLocks noChangeAspect="1"/>
          </p:cNvPicPr>
          <p:nvPr/>
        </p:nvPicPr>
        <p:blipFill>
          <a:blip r:embed="rId3"/>
          <a:stretch>
            <a:fillRect/>
          </a:stretch>
        </p:blipFill>
        <p:spPr>
          <a:xfrm>
            <a:off x="0" y="6105535"/>
            <a:ext cx="9144000" cy="665135"/>
          </a:xfrm>
          <a:prstGeom prst="rect">
            <a:avLst/>
          </a:prstGeom>
        </p:spPr>
      </p:pic>
      <p:sp>
        <p:nvSpPr>
          <p:cNvPr id="2" name="文本框 1">
            <a:extLst>
              <a:ext uri="{FF2B5EF4-FFF2-40B4-BE49-F238E27FC236}">
                <a16:creationId xmlns:a16="http://schemas.microsoft.com/office/drawing/2014/main" id="{B6391CBC-6404-4BBA-9577-1647D9D3AA66}"/>
              </a:ext>
            </a:extLst>
          </p:cNvPr>
          <p:cNvSpPr txBox="1"/>
          <p:nvPr/>
        </p:nvSpPr>
        <p:spPr>
          <a:xfrm>
            <a:off x="965947" y="1993228"/>
            <a:ext cx="7212106" cy="1538883"/>
          </a:xfrm>
          <a:prstGeom prst="rect">
            <a:avLst/>
          </a:prstGeom>
          <a:noFill/>
        </p:spPr>
        <p:txBody>
          <a:bodyPr wrap="square" rtlCol="0">
            <a:spAutoFit/>
          </a:bodyPr>
          <a:lstStyle/>
          <a:p>
            <a:pPr lvl="0" algn="ctr"/>
            <a:r>
              <a:rPr lang="zh-CN" altLang="en-US" sz="6600" b="1" dirty="0">
                <a:solidFill>
                  <a:prstClr val="black"/>
                </a:solidFill>
                <a:latin typeface="黑体" panose="02010609060101010101" pitchFamily="49" charset="-122"/>
                <a:ea typeface="黑体" panose="02010609060101010101" pitchFamily="49" charset="-122"/>
                <a:cs typeface="Arial" panose="020B0604020202020204" pitchFamily="34" charset="0"/>
              </a:rPr>
              <a:t>物理光学</a:t>
            </a:r>
            <a:endParaRPr lang="zh-CN" altLang="en-US" sz="2800" b="1" dirty="0">
              <a:solidFill>
                <a:prstClr val="black"/>
              </a:solidFill>
              <a:latin typeface="黑体" panose="02010609060101010101" pitchFamily="49" charset="-122"/>
              <a:ea typeface="黑体" panose="02010609060101010101" pitchFamily="49" charset="-122"/>
              <a:cs typeface="Arial" panose="020B0604020202020204" pitchFamily="34" charset="0"/>
            </a:endParaRPr>
          </a:p>
          <a:p>
            <a:pPr lvl="0" algn="ctr"/>
            <a:r>
              <a:rPr lang="en-US" altLang="zh-CN" sz="2800" dirty="0">
                <a:solidFill>
                  <a:prstClr val="black"/>
                </a:solidFill>
                <a:latin typeface="Gill Sans MT" panose="020B0502020104020203" pitchFamily="34" charset="0"/>
              </a:rPr>
              <a:t>Physical Optics</a:t>
            </a:r>
          </a:p>
        </p:txBody>
      </p:sp>
      <p:sp>
        <p:nvSpPr>
          <p:cNvPr id="8" name="文本框 7">
            <a:extLst>
              <a:ext uri="{FF2B5EF4-FFF2-40B4-BE49-F238E27FC236}">
                <a16:creationId xmlns:a16="http://schemas.microsoft.com/office/drawing/2014/main" id="{1FAA166A-8181-41D7-A8D0-5D63FE7F7AC1}"/>
              </a:ext>
            </a:extLst>
          </p:cNvPr>
          <p:cNvSpPr txBox="1"/>
          <p:nvPr/>
        </p:nvSpPr>
        <p:spPr>
          <a:xfrm>
            <a:off x="435349" y="3532111"/>
            <a:ext cx="8273302" cy="830997"/>
          </a:xfrm>
          <a:prstGeom prst="rect">
            <a:avLst/>
          </a:prstGeom>
          <a:noFill/>
        </p:spPr>
        <p:txBody>
          <a:bodyPr wrap="square">
            <a:spAutoFit/>
          </a:bodyPr>
          <a:lstStyle/>
          <a:p>
            <a:pPr algn="ctr"/>
            <a:r>
              <a:rPr lang="zh-CN" altLang="en-US" sz="2400" dirty="0"/>
              <a:t>第</a:t>
            </a:r>
            <a:r>
              <a:rPr lang="en-US" altLang="zh-CN" sz="2400" dirty="0"/>
              <a:t>2</a:t>
            </a:r>
            <a:r>
              <a:rPr lang="zh-CN" altLang="en-US" sz="2400" dirty="0"/>
              <a:t>讲、一些特殊的函数以及冲激函数</a:t>
            </a:r>
            <a:endParaRPr lang="en-US" altLang="zh-CN" sz="2400" dirty="0"/>
          </a:p>
          <a:p>
            <a:pPr algn="ctr"/>
            <a:r>
              <a:rPr lang="en-US" altLang="zh-CN" sz="2400" dirty="0"/>
              <a:t>Lecture 2. Special Functions and The Impulse Function</a:t>
            </a:r>
          </a:p>
        </p:txBody>
      </p:sp>
    </p:spTree>
    <p:extLst>
      <p:ext uri="{BB962C8B-B14F-4D97-AF65-F5344CB8AC3E}">
        <p14:creationId xmlns:p14="http://schemas.microsoft.com/office/powerpoint/2010/main" val="154157027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81C0CADF-D260-4B09-A7A8-202CB6FBE575}"/>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	SPECIAL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2454A152-D561-43C4-8689-4E91BE7CB781}"/>
              </a:ext>
            </a:extLst>
          </p:cNvPr>
          <p:cNvGraphicFramePr>
            <a:graphicFrameLocks noChangeAspect="1"/>
          </p:cNvGraphicFramePr>
          <p:nvPr>
            <p:extLst>
              <p:ext uri="{D42A27DB-BD31-4B8C-83A1-F6EECF244321}">
                <p14:modId xmlns:p14="http://schemas.microsoft.com/office/powerpoint/2010/main" val="2204684035"/>
              </p:ext>
            </p:extLst>
          </p:nvPr>
        </p:nvGraphicFramePr>
        <p:xfrm>
          <a:off x="222250" y="2146770"/>
          <a:ext cx="1993900" cy="736600"/>
        </p:xfrm>
        <a:graphic>
          <a:graphicData uri="http://schemas.openxmlformats.org/presentationml/2006/ole">
            <mc:AlternateContent xmlns:mc="http://schemas.openxmlformats.org/markup-compatibility/2006">
              <mc:Choice xmlns:v="urn:schemas-microsoft-com:vml" Requires="v">
                <p:oleObj spid="_x0000_s7697" name="Equation" r:id="rId4" imgW="1993680" imgH="736560" progId="Equation.DSMT4">
                  <p:embed/>
                </p:oleObj>
              </mc:Choice>
              <mc:Fallback>
                <p:oleObj name="Equation" r:id="rId4" imgW="1993680" imgH="736560" progId="Equation.DSMT4">
                  <p:embed/>
                  <p:pic>
                    <p:nvPicPr>
                      <p:cNvPr id="0" name=""/>
                      <p:cNvPicPr/>
                      <p:nvPr/>
                    </p:nvPicPr>
                    <p:blipFill>
                      <a:blip r:embed="rId5"/>
                      <a:stretch>
                        <a:fillRect/>
                      </a:stretch>
                    </p:blipFill>
                    <p:spPr>
                      <a:xfrm>
                        <a:off x="222250" y="2146770"/>
                        <a:ext cx="1993900" cy="736600"/>
                      </a:xfrm>
                      <a:prstGeom prst="rect">
                        <a:avLst/>
                      </a:prstGeom>
                    </p:spPr>
                  </p:pic>
                </p:oleObj>
              </mc:Fallback>
            </mc:AlternateContent>
          </a:graphicData>
        </a:graphic>
      </p:graphicFrame>
      <p:graphicFrame>
        <p:nvGraphicFramePr>
          <p:cNvPr id="5" name="对象 4">
            <a:extLst>
              <a:ext uri="{FF2B5EF4-FFF2-40B4-BE49-F238E27FC236}">
                <a16:creationId xmlns:a16="http://schemas.microsoft.com/office/drawing/2014/main" id="{A0F45440-2B43-446D-BDC4-022E8F341BAB}"/>
              </a:ext>
            </a:extLst>
          </p:cNvPr>
          <p:cNvGraphicFramePr>
            <a:graphicFrameLocks noChangeAspect="1"/>
          </p:cNvGraphicFramePr>
          <p:nvPr>
            <p:extLst>
              <p:ext uri="{D42A27DB-BD31-4B8C-83A1-F6EECF244321}">
                <p14:modId xmlns:p14="http://schemas.microsoft.com/office/powerpoint/2010/main" val="3795114133"/>
              </p:ext>
            </p:extLst>
          </p:nvPr>
        </p:nvGraphicFramePr>
        <p:xfrm>
          <a:off x="194541" y="2887788"/>
          <a:ext cx="5267560" cy="1859139"/>
        </p:xfrm>
        <a:graphic>
          <a:graphicData uri="http://schemas.openxmlformats.org/presentationml/2006/ole">
            <mc:AlternateContent xmlns:mc="http://schemas.openxmlformats.org/markup-compatibility/2006">
              <mc:Choice xmlns:v="urn:schemas-microsoft-com:vml" Requires="v">
                <p:oleObj spid="_x0000_s7698" name="Equation" r:id="rId6" imgW="5397480" imgH="1904760" progId="Equation.DSMT4">
                  <p:embed/>
                </p:oleObj>
              </mc:Choice>
              <mc:Fallback>
                <p:oleObj name="Equation" r:id="rId6" imgW="5397480" imgH="1904760" progId="Equation.DSMT4">
                  <p:embed/>
                  <p:pic>
                    <p:nvPicPr>
                      <p:cNvPr id="0" name=""/>
                      <p:cNvPicPr/>
                      <p:nvPr/>
                    </p:nvPicPr>
                    <p:blipFill>
                      <a:blip r:embed="rId7"/>
                      <a:stretch>
                        <a:fillRect/>
                      </a:stretch>
                    </p:blipFill>
                    <p:spPr>
                      <a:xfrm>
                        <a:off x="194541" y="2887788"/>
                        <a:ext cx="5267560" cy="1859139"/>
                      </a:xfrm>
                      <a:prstGeom prst="rect">
                        <a:avLst/>
                      </a:prstGeom>
                    </p:spPr>
                  </p:pic>
                </p:oleObj>
              </mc:Fallback>
            </mc:AlternateContent>
          </a:graphicData>
        </a:graphic>
      </p:graphicFrame>
      <p:pic>
        <p:nvPicPr>
          <p:cNvPr id="6" name="图片 5">
            <a:extLst>
              <a:ext uri="{FF2B5EF4-FFF2-40B4-BE49-F238E27FC236}">
                <a16:creationId xmlns:a16="http://schemas.microsoft.com/office/drawing/2014/main" id="{2E2A0622-579E-42D0-8E65-DD3524FF647B}"/>
              </a:ext>
            </a:extLst>
          </p:cNvPr>
          <p:cNvPicPr>
            <a:picLocks noChangeAspect="1"/>
          </p:cNvPicPr>
          <p:nvPr/>
        </p:nvPicPr>
        <p:blipFill>
          <a:blip r:embed="rId8"/>
          <a:stretch>
            <a:fillRect/>
          </a:stretch>
        </p:blipFill>
        <p:spPr>
          <a:xfrm>
            <a:off x="5267560" y="2269458"/>
            <a:ext cx="3654190" cy="3095797"/>
          </a:xfrm>
          <a:prstGeom prst="rect">
            <a:avLst/>
          </a:prstGeom>
        </p:spPr>
      </p:pic>
      <p:graphicFrame>
        <p:nvGraphicFramePr>
          <p:cNvPr id="7" name="对象 6">
            <a:extLst>
              <a:ext uri="{FF2B5EF4-FFF2-40B4-BE49-F238E27FC236}">
                <a16:creationId xmlns:a16="http://schemas.microsoft.com/office/drawing/2014/main" id="{4514F40F-0A21-4A15-B4D1-A57CFDD0603B}"/>
              </a:ext>
            </a:extLst>
          </p:cNvPr>
          <p:cNvGraphicFramePr>
            <a:graphicFrameLocks noChangeAspect="1"/>
          </p:cNvGraphicFramePr>
          <p:nvPr>
            <p:extLst>
              <p:ext uri="{D42A27DB-BD31-4B8C-83A1-F6EECF244321}">
                <p14:modId xmlns:p14="http://schemas.microsoft.com/office/powerpoint/2010/main" val="1120604592"/>
              </p:ext>
            </p:extLst>
          </p:nvPr>
        </p:nvGraphicFramePr>
        <p:xfrm>
          <a:off x="222250" y="5756912"/>
          <a:ext cx="3429000" cy="812800"/>
        </p:xfrm>
        <a:graphic>
          <a:graphicData uri="http://schemas.openxmlformats.org/presentationml/2006/ole">
            <mc:AlternateContent xmlns:mc="http://schemas.openxmlformats.org/markup-compatibility/2006">
              <mc:Choice xmlns:v="urn:schemas-microsoft-com:vml" Requires="v">
                <p:oleObj spid="_x0000_s7699" name="Equation" r:id="rId9" imgW="3429256" imgH="812549" progId="Equation.DSMT4">
                  <p:embed/>
                </p:oleObj>
              </mc:Choice>
              <mc:Fallback>
                <p:oleObj name="Equation" r:id="rId9" imgW="3429256" imgH="812549" progId="Equation.DSMT4">
                  <p:embed/>
                  <p:pic>
                    <p:nvPicPr>
                      <p:cNvPr id="0" name=""/>
                      <p:cNvPicPr/>
                      <p:nvPr/>
                    </p:nvPicPr>
                    <p:blipFill>
                      <a:blip r:embed="rId10"/>
                      <a:stretch>
                        <a:fillRect/>
                      </a:stretch>
                    </p:blipFill>
                    <p:spPr>
                      <a:xfrm>
                        <a:off x="222250" y="5756912"/>
                        <a:ext cx="3429000" cy="812800"/>
                      </a:xfrm>
                      <a:prstGeom prst="rect">
                        <a:avLst/>
                      </a:prstGeom>
                    </p:spPr>
                  </p:pic>
                </p:oleObj>
              </mc:Fallback>
            </mc:AlternateContent>
          </a:graphicData>
        </a:graphic>
      </p:graphicFrame>
      <p:graphicFrame>
        <p:nvGraphicFramePr>
          <p:cNvPr id="10" name="对象 9">
            <a:extLst>
              <a:ext uri="{FF2B5EF4-FFF2-40B4-BE49-F238E27FC236}">
                <a16:creationId xmlns:a16="http://schemas.microsoft.com/office/drawing/2014/main" id="{47B82820-D9AA-4A94-8A6E-9C0A553396E0}"/>
              </a:ext>
            </a:extLst>
          </p:cNvPr>
          <p:cNvGraphicFramePr>
            <a:graphicFrameLocks noChangeAspect="1"/>
          </p:cNvGraphicFramePr>
          <p:nvPr>
            <p:extLst>
              <p:ext uri="{D42A27DB-BD31-4B8C-83A1-F6EECF244321}">
                <p14:modId xmlns:p14="http://schemas.microsoft.com/office/powerpoint/2010/main" val="145344352"/>
              </p:ext>
            </p:extLst>
          </p:nvPr>
        </p:nvGraphicFramePr>
        <p:xfrm>
          <a:off x="194541" y="5171230"/>
          <a:ext cx="3911600" cy="342900"/>
        </p:xfrm>
        <a:graphic>
          <a:graphicData uri="http://schemas.openxmlformats.org/presentationml/2006/ole">
            <mc:AlternateContent xmlns:mc="http://schemas.openxmlformats.org/markup-compatibility/2006">
              <mc:Choice xmlns:v="urn:schemas-microsoft-com:vml" Requires="v">
                <p:oleObj spid="_x0000_s7700" name="Equation" r:id="rId11" imgW="3911400" imgH="342720" progId="Equation.DSMT4">
                  <p:embed/>
                </p:oleObj>
              </mc:Choice>
              <mc:Fallback>
                <p:oleObj name="Equation" r:id="rId11" imgW="3911400" imgH="342720" progId="Equation.DSMT4">
                  <p:embed/>
                  <p:pic>
                    <p:nvPicPr>
                      <p:cNvPr id="0" name=""/>
                      <p:cNvPicPr/>
                      <p:nvPr/>
                    </p:nvPicPr>
                    <p:blipFill>
                      <a:blip r:embed="rId12"/>
                      <a:stretch>
                        <a:fillRect/>
                      </a:stretch>
                    </p:blipFill>
                    <p:spPr>
                      <a:xfrm>
                        <a:off x="194541" y="5171230"/>
                        <a:ext cx="3911600" cy="342900"/>
                      </a:xfrm>
                      <a:prstGeom prst="rect">
                        <a:avLst/>
                      </a:prstGeom>
                    </p:spPr>
                  </p:pic>
                </p:oleObj>
              </mc:Fallback>
            </mc:AlternateContent>
          </a:graphicData>
        </a:graphic>
      </p:graphicFrame>
      <p:sp>
        <p:nvSpPr>
          <p:cNvPr id="11" name="文本框 10">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12" name="文本框 11">
            <a:extLst>
              <a:ext uri="{FF2B5EF4-FFF2-40B4-BE49-F238E27FC236}">
                <a16:creationId xmlns:a16="http://schemas.microsoft.com/office/drawing/2014/main" id="{B4199988-47BF-4970-BF0F-8521A2694706}"/>
              </a:ext>
            </a:extLst>
          </p:cNvPr>
          <p:cNvSpPr txBox="1"/>
          <p:nvPr/>
        </p:nvSpPr>
        <p:spPr>
          <a:xfrm>
            <a:off x="222250" y="1410328"/>
            <a:ext cx="4647062" cy="523220"/>
          </a:xfrm>
          <a:prstGeom prst="rect">
            <a:avLst/>
          </a:prstGeom>
          <a:noFill/>
        </p:spPr>
        <p:txBody>
          <a:bodyPr wrap="square">
            <a:spAutoFit/>
          </a:bodyPr>
          <a:lstStyle>
            <a:defPPr>
              <a:defRPr lang="en-US"/>
            </a:defPPr>
            <a:lvl1pPr>
              <a:defRPr sz="2800"/>
            </a:lvl1pPr>
          </a:lstStyle>
          <a:p>
            <a:r>
              <a:rPr lang="en-US" altLang="zh-CN" dirty="0" err="1"/>
              <a:t>Sinc</a:t>
            </a:r>
            <a:r>
              <a:rPr lang="zh-CN" altLang="en-US" b="1" dirty="0"/>
              <a:t>函数</a:t>
            </a:r>
            <a:r>
              <a:rPr lang="en-US" altLang="zh-CN" b="1" dirty="0"/>
              <a:t>:</a:t>
            </a:r>
            <a:r>
              <a:rPr lang="zh-CN" altLang="en-US" sz="1800" b="1" dirty="0"/>
              <a:t>矩形脉冲函数的傅里叶变换对</a:t>
            </a:r>
          </a:p>
        </p:txBody>
      </p:sp>
    </p:spTree>
    <p:extLst>
      <p:ext uri="{BB962C8B-B14F-4D97-AF65-F5344CB8AC3E}">
        <p14:creationId xmlns:p14="http://schemas.microsoft.com/office/powerpoint/2010/main" val="389019764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81C0CADF-D260-4B09-A7A8-202CB6FBE575}"/>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	SPECIAL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2454A152-D561-43C4-8689-4E91BE7CB781}"/>
              </a:ext>
            </a:extLst>
          </p:cNvPr>
          <p:cNvGraphicFramePr>
            <a:graphicFrameLocks noChangeAspect="1"/>
          </p:cNvGraphicFramePr>
          <p:nvPr>
            <p:extLst>
              <p:ext uri="{D42A27DB-BD31-4B8C-83A1-F6EECF244321}">
                <p14:modId xmlns:p14="http://schemas.microsoft.com/office/powerpoint/2010/main" val="3002527305"/>
              </p:ext>
            </p:extLst>
          </p:nvPr>
        </p:nvGraphicFramePr>
        <p:xfrm>
          <a:off x="808038" y="3379788"/>
          <a:ext cx="2527300" cy="876300"/>
        </p:xfrm>
        <a:graphic>
          <a:graphicData uri="http://schemas.openxmlformats.org/presentationml/2006/ole">
            <mc:AlternateContent xmlns:mc="http://schemas.openxmlformats.org/markup-compatibility/2006">
              <mc:Choice xmlns:v="urn:schemas-microsoft-com:vml" Requires="v">
                <p:oleObj spid="_x0000_s31807" name="Equation" r:id="rId4" imgW="2527200" imgH="876240" progId="Equation.DSMT4">
                  <p:embed/>
                </p:oleObj>
              </mc:Choice>
              <mc:Fallback>
                <p:oleObj name="Equation" r:id="rId4" imgW="2527200" imgH="876240" progId="Equation.DSMT4">
                  <p:embed/>
                  <p:pic>
                    <p:nvPicPr>
                      <p:cNvPr id="3" name="对象 2">
                        <a:extLst>
                          <a:ext uri="{FF2B5EF4-FFF2-40B4-BE49-F238E27FC236}">
                            <a16:creationId xmlns:a16="http://schemas.microsoft.com/office/drawing/2014/main" id="{2454A152-D561-43C4-8689-4E91BE7CB781}"/>
                          </a:ext>
                        </a:extLst>
                      </p:cNvPr>
                      <p:cNvPicPr/>
                      <p:nvPr/>
                    </p:nvPicPr>
                    <p:blipFill>
                      <a:blip r:embed="rId5"/>
                      <a:stretch>
                        <a:fillRect/>
                      </a:stretch>
                    </p:blipFill>
                    <p:spPr>
                      <a:xfrm>
                        <a:off x="808038" y="3379788"/>
                        <a:ext cx="2527300" cy="876300"/>
                      </a:xfrm>
                      <a:prstGeom prst="rect">
                        <a:avLst/>
                      </a:prstGeom>
                    </p:spPr>
                  </p:pic>
                </p:oleObj>
              </mc:Fallback>
            </mc:AlternateContent>
          </a:graphicData>
        </a:graphic>
      </p:graphicFrame>
      <p:sp>
        <p:nvSpPr>
          <p:cNvPr id="11" name="文本框 10">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12" name="文本框 11">
            <a:extLst>
              <a:ext uri="{FF2B5EF4-FFF2-40B4-BE49-F238E27FC236}">
                <a16:creationId xmlns:a16="http://schemas.microsoft.com/office/drawing/2014/main" id="{B4199988-47BF-4970-BF0F-8521A2694706}"/>
              </a:ext>
            </a:extLst>
          </p:cNvPr>
          <p:cNvSpPr txBox="1"/>
          <p:nvPr/>
        </p:nvSpPr>
        <p:spPr>
          <a:xfrm>
            <a:off x="222249" y="1410328"/>
            <a:ext cx="5239851" cy="523220"/>
          </a:xfrm>
          <a:prstGeom prst="rect">
            <a:avLst/>
          </a:prstGeom>
          <a:noFill/>
        </p:spPr>
        <p:txBody>
          <a:bodyPr wrap="square">
            <a:spAutoFit/>
          </a:bodyPr>
          <a:lstStyle>
            <a:defPPr>
              <a:defRPr lang="en-US"/>
            </a:defPPr>
            <a:lvl1pPr>
              <a:defRPr sz="2800"/>
            </a:lvl1pPr>
          </a:lstStyle>
          <a:p>
            <a:r>
              <a:rPr lang="en-US" altLang="zh-CN" dirty="0"/>
              <a:t>Sinc</a:t>
            </a:r>
            <a:r>
              <a:rPr lang="en-US" altLang="zh-CN" baseline="30000" dirty="0"/>
              <a:t>2</a:t>
            </a:r>
            <a:r>
              <a:rPr lang="zh-CN" altLang="en-US" b="1" dirty="0"/>
              <a:t>函数</a:t>
            </a:r>
            <a:r>
              <a:rPr lang="en-US" altLang="zh-CN" b="1" dirty="0"/>
              <a:t>:</a:t>
            </a:r>
            <a:r>
              <a:rPr lang="zh-CN" altLang="en-US" sz="1800" b="1" dirty="0"/>
              <a:t>三角形函数的傅里叶变换对</a:t>
            </a:r>
          </a:p>
        </p:txBody>
      </p:sp>
      <p:pic>
        <p:nvPicPr>
          <p:cNvPr id="4" name="图片 3"/>
          <p:cNvPicPr>
            <a:picLocks noChangeAspect="1"/>
          </p:cNvPicPr>
          <p:nvPr/>
        </p:nvPicPr>
        <p:blipFill>
          <a:blip r:embed="rId6"/>
          <a:stretch>
            <a:fillRect/>
          </a:stretch>
        </p:blipFill>
        <p:spPr>
          <a:xfrm>
            <a:off x="4139515" y="2269457"/>
            <a:ext cx="4510670" cy="3632568"/>
          </a:xfrm>
          <a:prstGeom prst="rect">
            <a:avLst/>
          </a:prstGeom>
        </p:spPr>
      </p:pic>
    </p:spTree>
    <p:extLst>
      <p:ext uri="{BB962C8B-B14F-4D97-AF65-F5344CB8AC3E}">
        <p14:creationId xmlns:p14="http://schemas.microsoft.com/office/powerpoint/2010/main" val="176427826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81C0CADF-D260-4B09-A7A8-202CB6FBE575}"/>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	SPECIAL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pic>
        <p:nvPicPr>
          <p:cNvPr id="7" name="图片 6">
            <a:extLst>
              <a:ext uri="{FF2B5EF4-FFF2-40B4-BE49-F238E27FC236}">
                <a16:creationId xmlns:a16="http://schemas.microsoft.com/office/drawing/2014/main" id="{B0DA4799-BB28-4D7D-9ABF-1E84AB688DA8}"/>
              </a:ext>
            </a:extLst>
          </p:cNvPr>
          <p:cNvPicPr>
            <a:picLocks noChangeAspect="1"/>
          </p:cNvPicPr>
          <p:nvPr/>
        </p:nvPicPr>
        <p:blipFill>
          <a:blip r:embed="rId3"/>
          <a:stretch>
            <a:fillRect/>
          </a:stretch>
        </p:blipFill>
        <p:spPr>
          <a:xfrm>
            <a:off x="2094234" y="1694993"/>
            <a:ext cx="5059661" cy="4244611"/>
          </a:xfrm>
          <a:prstGeom prst="rect">
            <a:avLst/>
          </a:prstGeom>
        </p:spPr>
      </p:pic>
      <p:sp>
        <p:nvSpPr>
          <p:cNvPr id="10" name="文本框 9">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11" name="文本框 10">
            <a:extLst>
              <a:ext uri="{FF2B5EF4-FFF2-40B4-BE49-F238E27FC236}">
                <a16:creationId xmlns:a16="http://schemas.microsoft.com/office/drawing/2014/main" id="{B4199988-47BF-4970-BF0F-8521A2694706}"/>
              </a:ext>
            </a:extLst>
          </p:cNvPr>
          <p:cNvSpPr txBox="1"/>
          <p:nvPr/>
        </p:nvSpPr>
        <p:spPr>
          <a:xfrm>
            <a:off x="2506833" y="1433383"/>
            <a:ext cx="4647062" cy="523220"/>
          </a:xfrm>
          <a:prstGeom prst="rect">
            <a:avLst/>
          </a:prstGeom>
          <a:noFill/>
        </p:spPr>
        <p:txBody>
          <a:bodyPr wrap="square">
            <a:spAutoFit/>
          </a:bodyPr>
          <a:lstStyle>
            <a:defPPr>
              <a:defRPr lang="en-US"/>
            </a:defPPr>
            <a:lvl1pPr>
              <a:defRPr sz="2800"/>
            </a:lvl1pPr>
          </a:lstStyle>
          <a:p>
            <a:pPr lvl="0"/>
            <a:r>
              <a:rPr lang="zh-CN" altLang="en-US" b="1" dirty="0"/>
              <a:t>假如脉冲函数宽度无限缩小</a:t>
            </a:r>
            <a:endParaRPr lang="zh-CN" altLang="en-US" sz="1800" b="1" dirty="0">
              <a:solidFill>
                <a:prstClr val="black"/>
              </a:solidFill>
            </a:endParaRPr>
          </a:p>
        </p:txBody>
      </p:sp>
    </p:spTree>
    <p:extLst>
      <p:ext uri="{BB962C8B-B14F-4D97-AF65-F5344CB8AC3E}">
        <p14:creationId xmlns:p14="http://schemas.microsoft.com/office/powerpoint/2010/main" val="2593210370"/>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81C0CADF-D260-4B09-A7A8-202CB6FBE575}"/>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	THE IMPULSE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2" name="对象 1">
            <a:extLst>
              <a:ext uri="{FF2B5EF4-FFF2-40B4-BE49-F238E27FC236}">
                <a16:creationId xmlns:a16="http://schemas.microsoft.com/office/drawing/2014/main" id="{78CEDA1B-3012-4B1A-B207-4E1E00C09F63}"/>
              </a:ext>
            </a:extLst>
          </p:cNvPr>
          <p:cNvGraphicFramePr>
            <a:graphicFrameLocks noChangeAspect="1"/>
          </p:cNvGraphicFramePr>
          <p:nvPr>
            <p:extLst>
              <p:ext uri="{D42A27DB-BD31-4B8C-83A1-F6EECF244321}">
                <p14:modId xmlns:p14="http://schemas.microsoft.com/office/powerpoint/2010/main" val="3899242535"/>
              </p:ext>
            </p:extLst>
          </p:nvPr>
        </p:nvGraphicFramePr>
        <p:xfrm>
          <a:off x="674567" y="2980729"/>
          <a:ext cx="2895600" cy="812800"/>
        </p:xfrm>
        <a:graphic>
          <a:graphicData uri="http://schemas.openxmlformats.org/presentationml/2006/ole">
            <mc:AlternateContent xmlns:mc="http://schemas.openxmlformats.org/markup-compatibility/2006">
              <mc:Choice xmlns:v="urn:schemas-microsoft-com:vml" Requires="v">
                <p:oleObj spid="_x0000_s9580" name="Equation" r:id="rId4" imgW="2895480" imgH="812520" progId="Equation.DSMT4">
                  <p:embed/>
                </p:oleObj>
              </mc:Choice>
              <mc:Fallback>
                <p:oleObj name="Equation" r:id="rId4" imgW="2895480" imgH="812520" progId="Equation.DSMT4">
                  <p:embed/>
                  <p:pic>
                    <p:nvPicPr>
                      <p:cNvPr id="0" name=""/>
                      <p:cNvPicPr/>
                      <p:nvPr/>
                    </p:nvPicPr>
                    <p:blipFill>
                      <a:blip r:embed="rId5"/>
                      <a:stretch>
                        <a:fillRect/>
                      </a:stretch>
                    </p:blipFill>
                    <p:spPr>
                      <a:xfrm>
                        <a:off x="674567" y="2980729"/>
                        <a:ext cx="2895600" cy="812800"/>
                      </a:xfrm>
                      <a:prstGeom prst="rect">
                        <a:avLst/>
                      </a:prstGeom>
                    </p:spPr>
                  </p:pic>
                </p:oleObj>
              </mc:Fallback>
            </mc:AlternateContent>
          </a:graphicData>
        </a:graphic>
      </p:graphicFrame>
      <p:pic>
        <p:nvPicPr>
          <p:cNvPr id="3" name="图片 2">
            <a:extLst>
              <a:ext uri="{FF2B5EF4-FFF2-40B4-BE49-F238E27FC236}">
                <a16:creationId xmlns:a16="http://schemas.microsoft.com/office/drawing/2014/main" id="{C8900931-032F-4CAB-BDD5-401CD2B82C17}"/>
              </a:ext>
            </a:extLst>
          </p:cNvPr>
          <p:cNvPicPr>
            <a:picLocks noChangeAspect="1"/>
          </p:cNvPicPr>
          <p:nvPr/>
        </p:nvPicPr>
        <p:blipFill>
          <a:blip r:embed="rId6"/>
          <a:stretch>
            <a:fillRect/>
          </a:stretch>
        </p:blipFill>
        <p:spPr>
          <a:xfrm>
            <a:off x="4019120" y="1593706"/>
            <a:ext cx="4921812" cy="4197061"/>
          </a:xfrm>
          <a:prstGeom prst="rect">
            <a:avLst/>
          </a:prstGeom>
        </p:spPr>
      </p:pic>
      <p:sp>
        <p:nvSpPr>
          <p:cNvPr id="7" name="文本框 6">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8" name="文本框 7">
            <a:extLst>
              <a:ext uri="{FF2B5EF4-FFF2-40B4-BE49-F238E27FC236}">
                <a16:creationId xmlns:a16="http://schemas.microsoft.com/office/drawing/2014/main" id="{B4199988-47BF-4970-BF0F-8521A2694706}"/>
              </a:ext>
            </a:extLst>
          </p:cNvPr>
          <p:cNvSpPr txBox="1"/>
          <p:nvPr/>
        </p:nvSpPr>
        <p:spPr>
          <a:xfrm>
            <a:off x="674567" y="1529557"/>
            <a:ext cx="4647062" cy="523220"/>
          </a:xfrm>
          <a:prstGeom prst="rect">
            <a:avLst/>
          </a:prstGeom>
          <a:noFill/>
        </p:spPr>
        <p:txBody>
          <a:bodyPr wrap="square">
            <a:spAutoFit/>
          </a:bodyPr>
          <a:lstStyle>
            <a:defPPr>
              <a:defRPr lang="en-US"/>
            </a:defPPr>
            <a:lvl1pPr>
              <a:defRPr sz="2800"/>
            </a:lvl1pPr>
          </a:lstStyle>
          <a:p>
            <a:r>
              <a:rPr lang="zh-CN" altLang="en-US" b="1" dirty="0"/>
              <a:t>冲激函数定义</a:t>
            </a:r>
            <a:r>
              <a:rPr lang="en-US" altLang="zh-CN" b="1" dirty="0"/>
              <a:t>:</a:t>
            </a:r>
            <a:endParaRPr lang="zh-CN" altLang="en-US" b="1" dirty="0"/>
          </a:p>
        </p:txBody>
      </p:sp>
      <p:graphicFrame>
        <p:nvGraphicFramePr>
          <p:cNvPr id="10" name="对象 9">
            <a:extLst>
              <a:ext uri="{FF2B5EF4-FFF2-40B4-BE49-F238E27FC236}">
                <a16:creationId xmlns:a16="http://schemas.microsoft.com/office/drawing/2014/main" id="{78CEDA1B-3012-4B1A-B207-4E1E00C09F63}"/>
              </a:ext>
            </a:extLst>
          </p:cNvPr>
          <p:cNvGraphicFramePr>
            <a:graphicFrameLocks noChangeAspect="1"/>
          </p:cNvGraphicFramePr>
          <p:nvPr>
            <p:extLst>
              <p:ext uri="{D42A27DB-BD31-4B8C-83A1-F6EECF244321}">
                <p14:modId xmlns:p14="http://schemas.microsoft.com/office/powerpoint/2010/main" val="2593942744"/>
              </p:ext>
            </p:extLst>
          </p:nvPr>
        </p:nvGraphicFramePr>
        <p:xfrm>
          <a:off x="668338" y="3858327"/>
          <a:ext cx="2755900" cy="812800"/>
        </p:xfrm>
        <a:graphic>
          <a:graphicData uri="http://schemas.openxmlformats.org/presentationml/2006/ole">
            <mc:AlternateContent xmlns:mc="http://schemas.openxmlformats.org/markup-compatibility/2006">
              <mc:Choice xmlns:v="urn:schemas-microsoft-com:vml" Requires="v">
                <p:oleObj spid="_x0000_s9581" name="Equation" r:id="rId7" imgW="2755800" imgH="812520" progId="Equation.DSMT4">
                  <p:embed/>
                </p:oleObj>
              </mc:Choice>
              <mc:Fallback>
                <p:oleObj name="Equation" r:id="rId7" imgW="2755800" imgH="812520" progId="Equation.DSMT4">
                  <p:embed/>
                  <p:pic>
                    <p:nvPicPr>
                      <p:cNvPr id="2" name="对象 1">
                        <a:extLst>
                          <a:ext uri="{FF2B5EF4-FFF2-40B4-BE49-F238E27FC236}">
                            <a16:creationId xmlns:a16="http://schemas.microsoft.com/office/drawing/2014/main" id="{78CEDA1B-3012-4B1A-B207-4E1E00C09F63}"/>
                          </a:ext>
                        </a:extLst>
                      </p:cNvPr>
                      <p:cNvPicPr/>
                      <p:nvPr/>
                    </p:nvPicPr>
                    <p:blipFill>
                      <a:blip r:embed="rId8"/>
                      <a:stretch>
                        <a:fillRect/>
                      </a:stretch>
                    </p:blipFill>
                    <p:spPr>
                      <a:xfrm>
                        <a:off x="668338" y="3858327"/>
                        <a:ext cx="2755900" cy="812800"/>
                      </a:xfrm>
                      <a:prstGeom prst="rect">
                        <a:avLst/>
                      </a:prstGeom>
                    </p:spPr>
                  </p:pic>
                </p:oleObj>
              </mc:Fallback>
            </mc:AlternateContent>
          </a:graphicData>
        </a:graphic>
      </p:graphicFrame>
      <p:graphicFrame>
        <p:nvGraphicFramePr>
          <p:cNvPr id="11" name="对象 10">
            <a:extLst>
              <a:ext uri="{FF2B5EF4-FFF2-40B4-BE49-F238E27FC236}">
                <a16:creationId xmlns:a16="http://schemas.microsoft.com/office/drawing/2014/main" id="{78CEDA1B-3012-4B1A-B207-4E1E00C09F63}"/>
              </a:ext>
            </a:extLst>
          </p:cNvPr>
          <p:cNvGraphicFramePr>
            <a:graphicFrameLocks noChangeAspect="1"/>
          </p:cNvGraphicFramePr>
          <p:nvPr>
            <p:extLst>
              <p:ext uri="{D42A27DB-BD31-4B8C-83A1-F6EECF244321}">
                <p14:modId xmlns:p14="http://schemas.microsoft.com/office/powerpoint/2010/main" val="1760988901"/>
              </p:ext>
            </p:extLst>
          </p:nvPr>
        </p:nvGraphicFramePr>
        <p:xfrm>
          <a:off x="681038" y="2103131"/>
          <a:ext cx="2743200" cy="812800"/>
        </p:xfrm>
        <a:graphic>
          <a:graphicData uri="http://schemas.openxmlformats.org/presentationml/2006/ole">
            <mc:AlternateContent xmlns:mc="http://schemas.openxmlformats.org/markup-compatibility/2006">
              <mc:Choice xmlns:v="urn:schemas-microsoft-com:vml" Requires="v">
                <p:oleObj spid="_x0000_s9582" name="Equation" r:id="rId9" imgW="2743200" imgH="812520" progId="Equation.DSMT4">
                  <p:embed/>
                </p:oleObj>
              </mc:Choice>
              <mc:Fallback>
                <p:oleObj name="Equation" r:id="rId9" imgW="2743200" imgH="812520" progId="Equation.DSMT4">
                  <p:embed/>
                  <p:pic>
                    <p:nvPicPr>
                      <p:cNvPr id="10" name="对象 9">
                        <a:extLst>
                          <a:ext uri="{FF2B5EF4-FFF2-40B4-BE49-F238E27FC236}">
                            <a16:creationId xmlns:a16="http://schemas.microsoft.com/office/drawing/2014/main" id="{78CEDA1B-3012-4B1A-B207-4E1E00C09F63}"/>
                          </a:ext>
                        </a:extLst>
                      </p:cNvPr>
                      <p:cNvPicPr/>
                      <p:nvPr/>
                    </p:nvPicPr>
                    <p:blipFill>
                      <a:blip r:embed="rId10"/>
                      <a:stretch>
                        <a:fillRect/>
                      </a:stretch>
                    </p:blipFill>
                    <p:spPr>
                      <a:xfrm>
                        <a:off x="681038" y="2103131"/>
                        <a:ext cx="2743200" cy="812800"/>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F5F4ED84-EE5C-47B2-B279-66A0598DFBA1}"/>
              </a:ext>
            </a:extLst>
          </p:cNvPr>
          <p:cNvSpPr txBox="1"/>
          <p:nvPr/>
        </p:nvSpPr>
        <p:spPr>
          <a:xfrm>
            <a:off x="3424238" y="5810001"/>
            <a:ext cx="4647062" cy="707886"/>
          </a:xfrm>
          <a:prstGeom prst="rect">
            <a:avLst/>
          </a:prstGeom>
          <a:noFill/>
        </p:spPr>
        <p:txBody>
          <a:bodyPr wrap="square">
            <a:spAutoFit/>
          </a:bodyPr>
          <a:lstStyle/>
          <a:p>
            <a:r>
              <a:rPr lang="zh-CN" altLang="en-US" sz="2000" b="1" dirty="0"/>
              <a:t>宽度无穷小，高度无穷大</a:t>
            </a:r>
            <a:endParaRPr lang="en-US" altLang="zh-CN" sz="2000" b="1" dirty="0"/>
          </a:p>
          <a:p>
            <a:r>
              <a:rPr lang="zh-CN" altLang="en-US" sz="2000" b="1" dirty="0"/>
              <a:t>积分等于一，只在零取值</a:t>
            </a:r>
          </a:p>
        </p:txBody>
      </p:sp>
      <p:graphicFrame>
        <p:nvGraphicFramePr>
          <p:cNvPr id="13" name="对象 12">
            <a:extLst>
              <a:ext uri="{FF2B5EF4-FFF2-40B4-BE49-F238E27FC236}">
                <a16:creationId xmlns:a16="http://schemas.microsoft.com/office/drawing/2014/main" id="{00A0E21C-C640-4571-9791-6F5D702098C1}"/>
              </a:ext>
            </a:extLst>
          </p:cNvPr>
          <p:cNvGraphicFramePr>
            <a:graphicFrameLocks noChangeAspect="1"/>
          </p:cNvGraphicFramePr>
          <p:nvPr>
            <p:extLst>
              <p:ext uri="{D42A27DB-BD31-4B8C-83A1-F6EECF244321}">
                <p14:modId xmlns:p14="http://schemas.microsoft.com/office/powerpoint/2010/main" val="4267635681"/>
              </p:ext>
            </p:extLst>
          </p:nvPr>
        </p:nvGraphicFramePr>
        <p:xfrm>
          <a:off x="744538" y="5509689"/>
          <a:ext cx="2273300" cy="1282700"/>
        </p:xfrm>
        <a:graphic>
          <a:graphicData uri="http://schemas.openxmlformats.org/presentationml/2006/ole">
            <mc:AlternateContent xmlns:mc="http://schemas.openxmlformats.org/markup-compatibility/2006">
              <mc:Choice xmlns:v="urn:schemas-microsoft-com:vml" Requires="v">
                <p:oleObj spid="_x0000_s9583" name="Equation" r:id="rId11" imgW="2273040" imgH="1282680" progId="Equation.DSMT4">
                  <p:embed/>
                </p:oleObj>
              </mc:Choice>
              <mc:Fallback>
                <p:oleObj name="Equation" r:id="rId11" imgW="2273040" imgH="1282680" progId="Equation.DSMT4">
                  <p:embed/>
                  <p:pic>
                    <p:nvPicPr>
                      <p:cNvPr id="4" name="对象 3">
                        <a:extLst>
                          <a:ext uri="{FF2B5EF4-FFF2-40B4-BE49-F238E27FC236}">
                            <a16:creationId xmlns:a16="http://schemas.microsoft.com/office/drawing/2014/main" id="{00A0E21C-C640-4571-9791-6F5D702098C1}"/>
                          </a:ext>
                        </a:extLst>
                      </p:cNvPr>
                      <p:cNvPicPr/>
                      <p:nvPr/>
                    </p:nvPicPr>
                    <p:blipFill>
                      <a:blip r:embed="rId12"/>
                      <a:stretch>
                        <a:fillRect/>
                      </a:stretch>
                    </p:blipFill>
                    <p:spPr>
                      <a:xfrm>
                        <a:off x="744538" y="5509689"/>
                        <a:ext cx="2273300" cy="1282700"/>
                      </a:xfrm>
                      <a:prstGeom prst="rect">
                        <a:avLst/>
                      </a:prstGeom>
                    </p:spPr>
                  </p:pic>
                </p:oleObj>
              </mc:Fallback>
            </mc:AlternateContent>
          </a:graphicData>
        </a:graphic>
      </p:graphicFrame>
      <p:graphicFrame>
        <p:nvGraphicFramePr>
          <p:cNvPr id="14" name="对象 13">
            <a:extLst>
              <a:ext uri="{FF2B5EF4-FFF2-40B4-BE49-F238E27FC236}">
                <a16:creationId xmlns:a16="http://schemas.microsoft.com/office/drawing/2014/main" id="{78CEDA1B-3012-4B1A-B207-4E1E00C09F63}"/>
              </a:ext>
            </a:extLst>
          </p:cNvPr>
          <p:cNvGraphicFramePr>
            <a:graphicFrameLocks noChangeAspect="1"/>
          </p:cNvGraphicFramePr>
          <p:nvPr>
            <p:extLst>
              <p:ext uri="{D42A27DB-BD31-4B8C-83A1-F6EECF244321}">
                <p14:modId xmlns:p14="http://schemas.microsoft.com/office/powerpoint/2010/main" val="972809318"/>
              </p:ext>
            </p:extLst>
          </p:nvPr>
        </p:nvGraphicFramePr>
        <p:xfrm>
          <a:off x="668338" y="4721225"/>
          <a:ext cx="2882900" cy="812800"/>
        </p:xfrm>
        <a:graphic>
          <a:graphicData uri="http://schemas.openxmlformats.org/presentationml/2006/ole">
            <mc:AlternateContent xmlns:mc="http://schemas.openxmlformats.org/markup-compatibility/2006">
              <mc:Choice xmlns:v="urn:schemas-microsoft-com:vml" Requires="v">
                <p:oleObj spid="_x0000_s9584" name="Equation" r:id="rId13" imgW="2882880" imgH="812520" progId="Equation.DSMT4">
                  <p:embed/>
                </p:oleObj>
              </mc:Choice>
              <mc:Fallback>
                <p:oleObj name="Equation" r:id="rId13" imgW="2882880" imgH="812520" progId="Equation.DSMT4">
                  <p:embed/>
                  <p:pic>
                    <p:nvPicPr>
                      <p:cNvPr id="10" name="对象 9">
                        <a:extLst>
                          <a:ext uri="{FF2B5EF4-FFF2-40B4-BE49-F238E27FC236}">
                            <a16:creationId xmlns:a16="http://schemas.microsoft.com/office/drawing/2014/main" id="{78CEDA1B-3012-4B1A-B207-4E1E00C09F63}"/>
                          </a:ext>
                        </a:extLst>
                      </p:cNvPr>
                      <p:cNvPicPr/>
                      <p:nvPr/>
                    </p:nvPicPr>
                    <p:blipFill>
                      <a:blip r:embed="rId14"/>
                      <a:stretch>
                        <a:fillRect/>
                      </a:stretch>
                    </p:blipFill>
                    <p:spPr>
                      <a:xfrm>
                        <a:off x="668338" y="4721225"/>
                        <a:ext cx="2882900" cy="812800"/>
                      </a:xfrm>
                      <a:prstGeom prst="rect">
                        <a:avLst/>
                      </a:prstGeom>
                    </p:spPr>
                  </p:pic>
                </p:oleObj>
              </mc:Fallback>
            </mc:AlternateContent>
          </a:graphicData>
        </a:graphic>
      </p:graphicFrame>
    </p:spTree>
    <p:extLst>
      <p:ext uri="{BB962C8B-B14F-4D97-AF65-F5344CB8AC3E}">
        <p14:creationId xmlns:p14="http://schemas.microsoft.com/office/powerpoint/2010/main" val="1714296431"/>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a:extLst>
              <a:ext uri="{FF2B5EF4-FFF2-40B4-BE49-F238E27FC236}">
                <a16:creationId xmlns:a16="http://schemas.microsoft.com/office/drawing/2014/main" id="{514556F0-932F-4521-99AE-EB39D449861B}"/>
              </a:ext>
            </a:extLst>
          </p:cNvPr>
          <p:cNvGraphicFramePr>
            <a:graphicFrameLocks noChangeAspect="1"/>
          </p:cNvGraphicFramePr>
          <p:nvPr>
            <p:extLst>
              <p:ext uri="{D42A27DB-BD31-4B8C-83A1-F6EECF244321}">
                <p14:modId xmlns:p14="http://schemas.microsoft.com/office/powerpoint/2010/main" val="2784183230"/>
              </p:ext>
            </p:extLst>
          </p:nvPr>
        </p:nvGraphicFramePr>
        <p:xfrm>
          <a:off x="808649" y="3916535"/>
          <a:ext cx="7366000" cy="812800"/>
        </p:xfrm>
        <a:graphic>
          <a:graphicData uri="http://schemas.openxmlformats.org/presentationml/2006/ole">
            <mc:AlternateContent xmlns:mc="http://schemas.openxmlformats.org/markup-compatibility/2006">
              <mc:Choice xmlns:v="urn:schemas-microsoft-com:vml" Requires="v">
                <p:oleObj spid="_x0000_s11580" name="Equation" r:id="rId4" imgW="7365960" imgH="812520" progId="Equation.DSMT4">
                  <p:embed/>
                </p:oleObj>
              </mc:Choice>
              <mc:Fallback>
                <p:oleObj name="Equation" r:id="rId4" imgW="7365960" imgH="812520" progId="Equation.DSMT4">
                  <p:embed/>
                  <p:pic>
                    <p:nvPicPr>
                      <p:cNvPr id="0" name=""/>
                      <p:cNvPicPr/>
                      <p:nvPr/>
                    </p:nvPicPr>
                    <p:blipFill>
                      <a:blip r:embed="rId5"/>
                      <a:stretch>
                        <a:fillRect/>
                      </a:stretch>
                    </p:blipFill>
                    <p:spPr>
                      <a:xfrm>
                        <a:off x="808649" y="3916535"/>
                        <a:ext cx="7366000" cy="812800"/>
                      </a:xfrm>
                      <a:prstGeom prst="rect">
                        <a:avLst/>
                      </a:prstGeom>
                    </p:spPr>
                  </p:pic>
                </p:oleObj>
              </mc:Fallback>
            </mc:AlternateContent>
          </a:graphicData>
        </a:graphic>
      </p:graphicFrame>
      <p:sp>
        <p:nvSpPr>
          <p:cNvPr id="10" name="文本框 9">
            <a:extLst>
              <a:ext uri="{FF2B5EF4-FFF2-40B4-BE49-F238E27FC236}">
                <a16:creationId xmlns:a16="http://schemas.microsoft.com/office/drawing/2014/main" id="{CE8A7EA9-4892-442A-A825-9D11E162FFC3}"/>
              </a:ext>
            </a:extLst>
          </p:cNvPr>
          <p:cNvSpPr txBox="1"/>
          <p:nvPr/>
        </p:nvSpPr>
        <p:spPr>
          <a:xfrm>
            <a:off x="1454644" y="1858335"/>
            <a:ext cx="4653116" cy="523220"/>
          </a:xfrm>
          <a:prstGeom prst="rect">
            <a:avLst/>
          </a:prstGeom>
          <a:noFill/>
        </p:spPr>
        <p:txBody>
          <a:bodyPr wrap="square">
            <a:spAutoFit/>
          </a:bodyPr>
          <a:lstStyle/>
          <a:p>
            <a:r>
              <a:rPr lang="en-US" altLang="zh-CN" sz="2800" b="0" i="0" dirty="0">
                <a:solidFill>
                  <a:srgbClr val="000000"/>
                </a:solidFill>
                <a:effectLst/>
                <a:latin typeface="CMR10"/>
              </a:rPr>
              <a:t>1</a:t>
            </a:r>
            <a:r>
              <a:rPr lang="zh-CN" altLang="en-US" sz="2800" b="0" i="0" dirty="0">
                <a:solidFill>
                  <a:srgbClr val="000000"/>
                </a:solidFill>
                <a:effectLst/>
                <a:latin typeface="CMR10"/>
              </a:rPr>
              <a:t>、</a:t>
            </a:r>
            <a:r>
              <a:rPr lang="zh-CN" altLang="en-US" sz="2800" dirty="0"/>
              <a:t>采样性质</a:t>
            </a:r>
          </a:p>
        </p:txBody>
      </p:sp>
      <p:sp>
        <p:nvSpPr>
          <p:cNvPr id="11" name="矩形 10">
            <a:extLst>
              <a:ext uri="{FF2B5EF4-FFF2-40B4-BE49-F238E27FC236}">
                <a16:creationId xmlns:a16="http://schemas.microsoft.com/office/drawing/2014/main" id="{614A11B7-B27F-44E9-97EA-BDAB7B7721FD}"/>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	THE IMPULSE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8" name="对象 7">
            <a:extLst>
              <a:ext uri="{FF2B5EF4-FFF2-40B4-BE49-F238E27FC236}">
                <a16:creationId xmlns:a16="http://schemas.microsoft.com/office/drawing/2014/main" id="{514556F0-932F-4521-99AE-EB39D449861B}"/>
              </a:ext>
            </a:extLst>
          </p:cNvPr>
          <p:cNvGraphicFramePr>
            <a:graphicFrameLocks noChangeAspect="1"/>
          </p:cNvGraphicFramePr>
          <p:nvPr>
            <p:extLst>
              <p:ext uri="{D42A27DB-BD31-4B8C-83A1-F6EECF244321}">
                <p14:modId xmlns:p14="http://schemas.microsoft.com/office/powerpoint/2010/main" val="344739931"/>
              </p:ext>
            </p:extLst>
          </p:nvPr>
        </p:nvGraphicFramePr>
        <p:xfrm>
          <a:off x="2732088" y="2919455"/>
          <a:ext cx="3517900" cy="444500"/>
        </p:xfrm>
        <a:graphic>
          <a:graphicData uri="http://schemas.openxmlformats.org/presentationml/2006/ole">
            <mc:AlternateContent xmlns:mc="http://schemas.openxmlformats.org/markup-compatibility/2006">
              <mc:Choice xmlns:v="urn:schemas-microsoft-com:vml" Requires="v">
                <p:oleObj spid="_x0000_s11581" name="Equation" r:id="rId6" imgW="3517560" imgH="444240" progId="Equation.DSMT4">
                  <p:embed/>
                </p:oleObj>
              </mc:Choice>
              <mc:Fallback>
                <p:oleObj name="Equation" r:id="rId6" imgW="3517560" imgH="444240" progId="Equation.DSMT4">
                  <p:embed/>
                  <p:pic>
                    <p:nvPicPr>
                      <p:cNvPr id="2" name="对象 1">
                        <a:extLst>
                          <a:ext uri="{FF2B5EF4-FFF2-40B4-BE49-F238E27FC236}">
                            <a16:creationId xmlns:a16="http://schemas.microsoft.com/office/drawing/2014/main" id="{514556F0-932F-4521-99AE-EB39D449861B}"/>
                          </a:ext>
                        </a:extLst>
                      </p:cNvPr>
                      <p:cNvPicPr/>
                      <p:nvPr/>
                    </p:nvPicPr>
                    <p:blipFill>
                      <a:blip r:embed="rId7"/>
                      <a:stretch>
                        <a:fillRect/>
                      </a:stretch>
                    </p:blipFill>
                    <p:spPr>
                      <a:xfrm>
                        <a:off x="2732088" y="2919455"/>
                        <a:ext cx="3517900" cy="444500"/>
                      </a:xfrm>
                      <a:prstGeom prst="rect">
                        <a:avLst/>
                      </a:prstGeom>
                    </p:spPr>
                  </p:pic>
                </p:oleObj>
              </mc:Fallback>
            </mc:AlternateContent>
          </a:graphicData>
        </a:graphic>
      </p:graphicFrame>
    </p:spTree>
    <p:extLst>
      <p:ext uri="{BB962C8B-B14F-4D97-AF65-F5344CB8AC3E}">
        <p14:creationId xmlns:p14="http://schemas.microsoft.com/office/powerpoint/2010/main" val="189615023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a:extLst>
              <a:ext uri="{FF2B5EF4-FFF2-40B4-BE49-F238E27FC236}">
                <a16:creationId xmlns:a16="http://schemas.microsoft.com/office/drawing/2014/main" id="{C24EFBCC-05AB-4E64-9875-C77049AA02E0}"/>
              </a:ext>
            </a:extLst>
          </p:cNvPr>
          <p:cNvGraphicFramePr>
            <a:graphicFrameLocks noChangeAspect="1"/>
          </p:cNvGraphicFramePr>
          <p:nvPr>
            <p:extLst>
              <p:ext uri="{D42A27DB-BD31-4B8C-83A1-F6EECF244321}">
                <p14:modId xmlns:p14="http://schemas.microsoft.com/office/powerpoint/2010/main" val="754513254"/>
              </p:ext>
            </p:extLst>
          </p:nvPr>
        </p:nvGraphicFramePr>
        <p:xfrm>
          <a:off x="3699968" y="2388323"/>
          <a:ext cx="1854200" cy="736600"/>
        </p:xfrm>
        <a:graphic>
          <a:graphicData uri="http://schemas.openxmlformats.org/presentationml/2006/ole">
            <mc:AlternateContent xmlns:mc="http://schemas.openxmlformats.org/markup-compatibility/2006">
              <mc:Choice xmlns:v="urn:schemas-microsoft-com:vml" Requires="v">
                <p:oleObj spid="_x0000_s19552" name="Equation" r:id="rId4" imgW="1854000" imgH="736560" progId="Equation.DSMT4">
                  <p:embed/>
                </p:oleObj>
              </mc:Choice>
              <mc:Fallback>
                <p:oleObj name="Equation" r:id="rId4" imgW="1854000" imgH="736560" progId="Equation.DSMT4">
                  <p:embed/>
                  <p:pic>
                    <p:nvPicPr>
                      <p:cNvPr id="3" name="对象 2">
                        <a:extLst>
                          <a:ext uri="{FF2B5EF4-FFF2-40B4-BE49-F238E27FC236}">
                            <a16:creationId xmlns:a16="http://schemas.microsoft.com/office/drawing/2014/main" id="{C24EFBCC-05AB-4E64-9875-C77049AA02E0}"/>
                          </a:ext>
                        </a:extLst>
                      </p:cNvPr>
                      <p:cNvPicPr/>
                      <p:nvPr/>
                    </p:nvPicPr>
                    <p:blipFill>
                      <a:blip r:embed="rId5"/>
                      <a:stretch>
                        <a:fillRect/>
                      </a:stretch>
                    </p:blipFill>
                    <p:spPr>
                      <a:xfrm>
                        <a:off x="3699968" y="2388323"/>
                        <a:ext cx="1854200" cy="736600"/>
                      </a:xfrm>
                      <a:prstGeom prst="rect">
                        <a:avLst/>
                      </a:prstGeom>
                    </p:spPr>
                  </p:pic>
                </p:oleObj>
              </mc:Fallback>
            </mc:AlternateContent>
          </a:graphicData>
        </a:graphic>
      </p:graphicFrame>
      <p:graphicFrame>
        <p:nvGraphicFramePr>
          <p:cNvPr id="4" name="对象 3">
            <a:extLst>
              <a:ext uri="{FF2B5EF4-FFF2-40B4-BE49-F238E27FC236}">
                <a16:creationId xmlns:a16="http://schemas.microsoft.com/office/drawing/2014/main" id="{306C50DE-0342-4187-AEFD-70277996360F}"/>
              </a:ext>
            </a:extLst>
          </p:cNvPr>
          <p:cNvGraphicFramePr>
            <a:graphicFrameLocks noChangeAspect="1"/>
          </p:cNvGraphicFramePr>
          <p:nvPr>
            <p:extLst>
              <p:ext uri="{D42A27DB-BD31-4B8C-83A1-F6EECF244321}">
                <p14:modId xmlns:p14="http://schemas.microsoft.com/office/powerpoint/2010/main" val="75712635"/>
              </p:ext>
            </p:extLst>
          </p:nvPr>
        </p:nvGraphicFramePr>
        <p:xfrm>
          <a:off x="2969718" y="3124923"/>
          <a:ext cx="3314700" cy="2641600"/>
        </p:xfrm>
        <a:graphic>
          <a:graphicData uri="http://schemas.openxmlformats.org/presentationml/2006/ole">
            <mc:AlternateContent xmlns:mc="http://schemas.openxmlformats.org/markup-compatibility/2006">
              <mc:Choice xmlns:v="urn:schemas-microsoft-com:vml" Requires="v">
                <p:oleObj spid="_x0000_s19553" name="Equation" r:id="rId6" imgW="3314520" imgH="2641320" progId="Equation.DSMT4">
                  <p:embed/>
                </p:oleObj>
              </mc:Choice>
              <mc:Fallback>
                <p:oleObj name="Equation" r:id="rId6" imgW="3314520" imgH="2641320" progId="Equation.DSMT4">
                  <p:embed/>
                  <p:pic>
                    <p:nvPicPr>
                      <p:cNvPr id="4" name="对象 3">
                        <a:extLst>
                          <a:ext uri="{FF2B5EF4-FFF2-40B4-BE49-F238E27FC236}">
                            <a16:creationId xmlns:a16="http://schemas.microsoft.com/office/drawing/2014/main" id="{306C50DE-0342-4187-AEFD-70277996360F}"/>
                          </a:ext>
                        </a:extLst>
                      </p:cNvPr>
                      <p:cNvPicPr/>
                      <p:nvPr/>
                    </p:nvPicPr>
                    <p:blipFill>
                      <a:blip r:embed="rId7"/>
                      <a:stretch>
                        <a:fillRect/>
                      </a:stretch>
                    </p:blipFill>
                    <p:spPr>
                      <a:xfrm>
                        <a:off x="2969718" y="3124923"/>
                        <a:ext cx="3314700" cy="2641600"/>
                      </a:xfrm>
                      <a:prstGeom prst="rect">
                        <a:avLst/>
                      </a:prstGeom>
                    </p:spPr>
                  </p:pic>
                </p:oleObj>
              </mc:Fallback>
            </mc:AlternateContent>
          </a:graphicData>
        </a:graphic>
      </p:graphicFrame>
      <p:sp>
        <p:nvSpPr>
          <p:cNvPr id="7" name="文本框 6">
            <a:extLst>
              <a:ext uri="{FF2B5EF4-FFF2-40B4-BE49-F238E27FC236}">
                <a16:creationId xmlns:a16="http://schemas.microsoft.com/office/drawing/2014/main" id="{72486423-4A96-47F9-96FC-CE75E38B8234}"/>
              </a:ext>
            </a:extLst>
          </p:cNvPr>
          <p:cNvSpPr txBox="1"/>
          <p:nvPr/>
        </p:nvSpPr>
        <p:spPr>
          <a:xfrm>
            <a:off x="1373410" y="1897277"/>
            <a:ext cx="4653116" cy="523220"/>
          </a:xfrm>
          <a:prstGeom prst="rect">
            <a:avLst/>
          </a:prstGeom>
          <a:noFill/>
        </p:spPr>
        <p:txBody>
          <a:bodyPr wrap="square">
            <a:spAutoFit/>
          </a:bodyPr>
          <a:lstStyle/>
          <a:p>
            <a:r>
              <a:rPr lang="en-US" altLang="zh-CN" sz="2800" dirty="0"/>
              <a:t>2</a:t>
            </a:r>
            <a:r>
              <a:rPr lang="zh-CN" altLang="en-US" sz="2800" dirty="0"/>
              <a:t>、缩放性质</a:t>
            </a:r>
          </a:p>
        </p:txBody>
      </p:sp>
      <p:sp>
        <p:nvSpPr>
          <p:cNvPr id="11" name="矩形 10">
            <a:extLst>
              <a:ext uri="{FF2B5EF4-FFF2-40B4-BE49-F238E27FC236}">
                <a16:creationId xmlns:a16="http://schemas.microsoft.com/office/drawing/2014/main" id="{614A11B7-B27F-44E9-97EA-BDAB7B7721FD}"/>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	THE IMPULSE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spTree>
    <p:extLst>
      <p:ext uri="{BB962C8B-B14F-4D97-AF65-F5344CB8AC3E}">
        <p14:creationId xmlns:p14="http://schemas.microsoft.com/office/powerpoint/2010/main" val="47040509"/>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723C15E6-D640-4E9C-B8BB-52ACAFAE3252}"/>
              </a:ext>
            </a:extLst>
          </p:cNvPr>
          <p:cNvSpPr txBox="1"/>
          <p:nvPr/>
        </p:nvSpPr>
        <p:spPr>
          <a:xfrm>
            <a:off x="1454644" y="1831739"/>
            <a:ext cx="4653116" cy="523220"/>
          </a:xfrm>
          <a:prstGeom prst="rect">
            <a:avLst/>
          </a:prstGeom>
          <a:noFill/>
        </p:spPr>
        <p:txBody>
          <a:bodyPr wrap="square">
            <a:spAutoFit/>
          </a:bodyPr>
          <a:lstStyle/>
          <a:p>
            <a:r>
              <a:rPr lang="en-US" altLang="zh-CN" sz="2800" dirty="0"/>
              <a:t>3. </a:t>
            </a:r>
            <a:r>
              <a:rPr lang="zh-CN" altLang="en-US" sz="2800" dirty="0"/>
              <a:t>乘积性质</a:t>
            </a:r>
          </a:p>
        </p:txBody>
      </p:sp>
      <p:graphicFrame>
        <p:nvGraphicFramePr>
          <p:cNvPr id="3" name="对象 2">
            <a:extLst>
              <a:ext uri="{FF2B5EF4-FFF2-40B4-BE49-F238E27FC236}">
                <a16:creationId xmlns:a16="http://schemas.microsoft.com/office/drawing/2014/main" id="{B67360D0-8478-4A2A-BBA8-95FB9A64AD4E}"/>
              </a:ext>
            </a:extLst>
          </p:cNvPr>
          <p:cNvGraphicFramePr>
            <a:graphicFrameLocks noChangeAspect="1"/>
          </p:cNvGraphicFramePr>
          <p:nvPr>
            <p:extLst>
              <p:ext uri="{D42A27DB-BD31-4B8C-83A1-F6EECF244321}">
                <p14:modId xmlns:p14="http://schemas.microsoft.com/office/powerpoint/2010/main" val="3669302882"/>
              </p:ext>
            </p:extLst>
          </p:nvPr>
        </p:nvGraphicFramePr>
        <p:xfrm>
          <a:off x="2847975" y="2835275"/>
          <a:ext cx="3987800" cy="1803400"/>
        </p:xfrm>
        <a:graphic>
          <a:graphicData uri="http://schemas.openxmlformats.org/presentationml/2006/ole">
            <mc:AlternateContent xmlns:mc="http://schemas.openxmlformats.org/markup-compatibility/2006">
              <mc:Choice xmlns:v="urn:schemas-microsoft-com:vml" Requires="v">
                <p:oleObj spid="_x0000_s12407" name="Equation" r:id="rId4" imgW="3987720" imgH="1803240" progId="Equation.DSMT4">
                  <p:embed/>
                </p:oleObj>
              </mc:Choice>
              <mc:Fallback>
                <p:oleObj name="Equation" r:id="rId4" imgW="3987720" imgH="1803240" progId="Equation.DSMT4">
                  <p:embed/>
                  <p:pic>
                    <p:nvPicPr>
                      <p:cNvPr id="0" name=""/>
                      <p:cNvPicPr/>
                      <p:nvPr/>
                    </p:nvPicPr>
                    <p:blipFill>
                      <a:blip r:embed="rId5"/>
                      <a:stretch>
                        <a:fillRect/>
                      </a:stretch>
                    </p:blipFill>
                    <p:spPr>
                      <a:xfrm>
                        <a:off x="2847975" y="2835275"/>
                        <a:ext cx="3987800" cy="1803400"/>
                      </a:xfrm>
                      <a:prstGeom prst="rect">
                        <a:avLst/>
                      </a:prstGeom>
                    </p:spPr>
                  </p:pic>
                </p:oleObj>
              </mc:Fallback>
            </mc:AlternateContent>
          </a:graphicData>
        </a:graphic>
      </p:graphicFrame>
      <p:sp>
        <p:nvSpPr>
          <p:cNvPr id="6" name="矩形 5">
            <a:extLst>
              <a:ext uri="{FF2B5EF4-FFF2-40B4-BE49-F238E27FC236}">
                <a16:creationId xmlns:a16="http://schemas.microsoft.com/office/drawing/2014/main" id="{CE315B38-2D77-4ED9-B417-BAAFDB078435}"/>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	THE IMPULSE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spTree>
    <p:extLst>
      <p:ext uri="{BB962C8B-B14F-4D97-AF65-F5344CB8AC3E}">
        <p14:creationId xmlns:p14="http://schemas.microsoft.com/office/powerpoint/2010/main" val="3884341954"/>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17A2DD2B-5B4E-4D42-91CE-943F54E85DA6}"/>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2.	THE IMPULSE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5" name="文本框 4">
            <a:extLst>
              <a:ext uri="{FF2B5EF4-FFF2-40B4-BE49-F238E27FC236}">
                <a16:creationId xmlns:a16="http://schemas.microsoft.com/office/drawing/2014/main" id="{FADE2FCC-B042-4F91-ABB1-4E0A441662AE}"/>
              </a:ext>
            </a:extLst>
          </p:cNvPr>
          <p:cNvSpPr txBox="1"/>
          <p:nvPr/>
        </p:nvSpPr>
        <p:spPr>
          <a:xfrm>
            <a:off x="1330943" y="1841243"/>
            <a:ext cx="4653116" cy="523220"/>
          </a:xfrm>
          <a:prstGeom prst="rect">
            <a:avLst/>
          </a:prstGeom>
          <a:noFill/>
        </p:spPr>
        <p:txBody>
          <a:bodyPr wrap="square">
            <a:spAutoFit/>
          </a:bodyPr>
          <a:lstStyle/>
          <a:p>
            <a:r>
              <a:rPr lang="en-US" altLang="zh-CN" sz="2800" dirty="0"/>
              <a:t>4. </a:t>
            </a:r>
            <a:r>
              <a:rPr lang="zh-CN" altLang="en-US" sz="2800" dirty="0"/>
              <a:t>积分性质</a:t>
            </a:r>
          </a:p>
        </p:txBody>
      </p:sp>
      <p:graphicFrame>
        <p:nvGraphicFramePr>
          <p:cNvPr id="4" name="对象 3">
            <a:extLst>
              <a:ext uri="{FF2B5EF4-FFF2-40B4-BE49-F238E27FC236}">
                <a16:creationId xmlns:a16="http://schemas.microsoft.com/office/drawing/2014/main" id="{00A0E21C-C640-4571-9791-6F5D702098C1}"/>
              </a:ext>
            </a:extLst>
          </p:cNvPr>
          <p:cNvGraphicFramePr>
            <a:graphicFrameLocks noChangeAspect="1"/>
          </p:cNvGraphicFramePr>
          <p:nvPr>
            <p:extLst>
              <p:ext uri="{D42A27DB-BD31-4B8C-83A1-F6EECF244321}">
                <p14:modId xmlns:p14="http://schemas.microsoft.com/office/powerpoint/2010/main" val="3474615402"/>
              </p:ext>
            </p:extLst>
          </p:nvPr>
        </p:nvGraphicFramePr>
        <p:xfrm>
          <a:off x="2317750" y="2749550"/>
          <a:ext cx="4508500" cy="1358900"/>
        </p:xfrm>
        <a:graphic>
          <a:graphicData uri="http://schemas.openxmlformats.org/presentationml/2006/ole">
            <mc:AlternateContent xmlns:mc="http://schemas.openxmlformats.org/markup-compatibility/2006">
              <mc:Choice xmlns:v="urn:schemas-microsoft-com:vml" Requires="v">
                <p:oleObj spid="_x0000_s13426" name="Equation" r:id="rId4" imgW="4508280" imgH="1358640" progId="Equation.DSMT4">
                  <p:embed/>
                </p:oleObj>
              </mc:Choice>
              <mc:Fallback>
                <p:oleObj name="Equation" r:id="rId4" imgW="4508280" imgH="1358640" progId="Equation.DSMT4">
                  <p:embed/>
                  <p:pic>
                    <p:nvPicPr>
                      <p:cNvPr id="0" name=""/>
                      <p:cNvPicPr/>
                      <p:nvPr/>
                    </p:nvPicPr>
                    <p:blipFill>
                      <a:blip r:embed="rId5"/>
                      <a:stretch>
                        <a:fillRect/>
                      </a:stretch>
                    </p:blipFill>
                    <p:spPr>
                      <a:xfrm>
                        <a:off x="2317750" y="2749550"/>
                        <a:ext cx="4508500" cy="1358900"/>
                      </a:xfrm>
                      <a:prstGeom prst="rect">
                        <a:avLst/>
                      </a:prstGeom>
                    </p:spPr>
                  </p:pic>
                </p:oleObj>
              </mc:Fallback>
            </mc:AlternateContent>
          </a:graphicData>
        </a:graphic>
      </p:graphicFrame>
    </p:spTree>
    <p:extLst>
      <p:ext uri="{BB962C8B-B14F-4D97-AF65-F5344CB8AC3E}">
        <p14:creationId xmlns:p14="http://schemas.microsoft.com/office/powerpoint/2010/main" val="264457865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2E4C531-D01C-4C61-BC01-07EF2C65EDC3}"/>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3. THE COMB FUNCTION</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2" name="对象 1">
            <a:extLst>
              <a:ext uri="{FF2B5EF4-FFF2-40B4-BE49-F238E27FC236}">
                <a16:creationId xmlns:a16="http://schemas.microsoft.com/office/drawing/2014/main" id="{2C9FA06A-C0F4-4A06-93C7-8423BA2C6912}"/>
              </a:ext>
            </a:extLst>
          </p:cNvPr>
          <p:cNvGraphicFramePr>
            <a:graphicFrameLocks noChangeAspect="1"/>
          </p:cNvGraphicFramePr>
          <p:nvPr>
            <p:extLst>
              <p:ext uri="{D42A27DB-BD31-4B8C-83A1-F6EECF244321}">
                <p14:modId xmlns:p14="http://schemas.microsoft.com/office/powerpoint/2010/main" val="299760953"/>
              </p:ext>
            </p:extLst>
          </p:nvPr>
        </p:nvGraphicFramePr>
        <p:xfrm>
          <a:off x="711327" y="2256869"/>
          <a:ext cx="2781300" cy="685800"/>
        </p:xfrm>
        <a:graphic>
          <a:graphicData uri="http://schemas.openxmlformats.org/presentationml/2006/ole">
            <mc:AlternateContent xmlns:mc="http://schemas.openxmlformats.org/markup-compatibility/2006">
              <mc:Choice xmlns:v="urn:schemas-microsoft-com:vml" Requires="v">
                <p:oleObj spid="_x0000_s14671" name="Equation" r:id="rId4" imgW="2781000" imgH="685800" progId="Equation.DSMT4">
                  <p:embed/>
                </p:oleObj>
              </mc:Choice>
              <mc:Fallback>
                <p:oleObj name="Equation" r:id="rId4" imgW="2781000" imgH="685800" progId="Equation.DSMT4">
                  <p:embed/>
                  <p:pic>
                    <p:nvPicPr>
                      <p:cNvPr id="0" name=""/>
                      <p:cNvPicPr/>
                      <p:nvPr/>
                    </p:nvPicPr>
                    <p:blipFill>
                      <a:blip r:embed="rId5"/>
                      <a:stretch>
                        <a:fillRect/>
                      </a:stretch>
                    </p:blipFill>
                    <p:spPr>
                      <a:xfrm>
                        <a:off x="711327" y="2256869"/>
                        <a:ext cx="2781300" cy="685800"/>
                      </a:xfrm>
                      <a:prstGeom prst="rect">
                        <a:avLst/>
                      </a:prstGeom>
                    </p:spPr>
                  </p:pic>
                </p:oleObj>
              </mc:Fallback>
            </mc:AlternateContent>
          </a:graphicData>
        </a:graphic>
      </p:graphicFrame>
      <p:pic>
        <p:nvPicPr>
          <p:cNvPr id="4" name="图片 3">
            <a:extLst>
              <a:ext uri="{FF2B5EF4-FFF2-40B4-BE49-F238E27FC236}">
                <a16:creationId xmlns:a16="http://schemas.microsoft.com/office/drawing/2014/main" id="{F3F72D8A-07DE-4F6E-8DC4-11C1E3CBB13D}"/>
              </a:ext>
            </a:extLst>
          </p:cNvPr>
          <p:cNvPicPr>
            <a:picLocks noChangeAspect="1"/>
          </p:cNvPicPr>
          <p:nvPr/>
        </p:nvPicPr>
        <p:blipFill>
          <a:blip r:embed="rId6"/>
          <a:stretch>
            <a:fillRect/>
          </a:stretch>
        </p:blipFill>
        <p:spPr>
          <a:xfrm>
            <a:off x="4837471" y="1864468"/>
            <a:ext cx="4152037" cy="3355756"/>
          </a:xfrm>
          <a:prstGeom prst="rect">
            <a:avLst/>
          </a:prstGeom>
        </p:spPr>
      </p:pic>
      <p:graphicFrame>
        <p:nvGraphicFramePr>
          <p:cNvPr id="5" name="对象 4">
            <a:extLst>
              <a:ext uri="{FF2B5EF4-FFF2-40B4-BE49-F238E27FC236}">
                <a16:creationId xmlns:a16="http://schemas.microsoft.com/office/drawing/2014/main" id="{0C7C7319-031A-46A4-9AA5-78BECCDF7412}"/>
              </a:ext>
            </a:extLst>
          </p:cNvPr>
          <p:cNvGraphicFramePr>
            <a:graphicFrameLocks noChangeAspect="1"/>
          </p:cNvGraphicFramePr>
          <p:nvPr>
            <p:extLst>
              <p:ext uri="{D42A27DB-BD31-4B8C-83A1-F6EECF244321}">
                <p14:modId xmlns:p14="http://schemas.microsoft.com/office/powerpoint/2010/main" val="1374817441"/>
              </p:ext>
            </p:extLst>
          </p:nvPr>
        </p:nvGraphicFramePr>
        <p:xfrm>
          <a:off x="711327" y="3532365"/>
          <a:ext cx="3454400" cy="812800"/>
        </p:xfrm>
        <a:graphic>
          <a:graphicData uri="http://schemas.openxmlformats.org/presentationml/2006/ole">
            <mc:AlternateContent xmlns:mc="http://schemas.openxmlformats.org/markup-compatibility/2006">
              <mc:Choice xmlns:v="urn:schemas-microsoft-com:vml" Requires="v">
                <p:oleObj spid="_x0000_s14672" name="Equation" r:id="rId7" imgW="3454200" imgH="812520" progId="Equation.DSMT4">
                  <p:embed/>
                </p:oleObj>
              </mc:Choice>
              <mc:Fallback>
                <p:oleObj name="Equation" r:id="rId7" imgW="3454200" imgH="812520" progId="Equation.DSMT4">
                  <p:embed/>
                  <p:pic>
                    <p:nvPicPr>
                      <p:cNvPr id="0" name=""/>
                      <p:cNvPicPr/>
                      <p:nvPr/>
                    </p:nvPicPr>
                    <p:blipFill>
                      <a:blip r:embed="rId8"/>
                      <a:stretch>
                        <a:fillRect/>
                      </a:stretch>
                    </p:blipFill>
                    <p:spPr>
                      <a:xfrm>
                        <a:off x="711327" y="3532365"/>
                        <a:ext cx="3454400" cy="8128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26331BA2-2CEE-4455-93A6-0BB5F46564E5}"/>
              </a:ext>
            </a:extLst>
          </p:cNvPr>
          <p:cNvGraphicFramePr>
            <a:graphicFrameLocks noChangeAspect="1"/>
          </p:cNvGraphicFramePr>
          <p:nvPr>
            <p:extLst>
              <p:ext uri="{D42A27DB-BD31-4B8C-83A1-F6EECF244321}">
                <p14:modId xmlns:p14="http://schemas.microsoft.com/office/powerpoint/2010/main" val="1602453629"/>
              </p:ext>
            </p:extLst>
          </p:nvPr>
        </p:nvGraphicFramePr>
        <p:xfrm>
          <a:off x="711327" y="4993518"/>
          <a:ext cx="5168900" cy="863600"/>
        </p:xfrm>
        <a:graphic>
          <a:graphicData uri="http://schemas.openxmlformats.org/presentationml/2006/ole">
            <mc:AlternateContent xmlns:mc="http://schemas.openxmlformats.org/markup-compatibility/2006">
              <mc:Choice xmlns:v="urn:schemas-microsoft-com:vml" Requires="v">
                <p:oleObj spid="_x0000_s14673" name="Equation" r:id="rId9" imgW="5168880" imgH="863280" progId="Equation.DSMT4">
                  <p:embed/>
                </p:oleObj>
              </mc:Choice>
              <mc:Fallback>
                <p:oleObj name="Equation" r:id="rId9" imgW="5168880" imgH="863280" progId="Equation.DSMT4">
                  <p:embed/>
                  <p:pic>
                    <p:nvPicPr>
                      <p:cNvPr id="0" name=""/>
                      <p:cNvPicPr/>
                      <p:nvPr/>
                    </p:nvPicPr>
                    <p:blipFill>
                      <a:blip r:embed="rId10"/>
                      <a:stretch>
                        <a:fillRect/>
                      </a:stretch>
                    </p:blipFill>
                    <p:spPr>
                      <a:xfrm>
                        <a:off x="711327" y="4993518"/>
                        <a:ext cx="5168900" cy="863600"/>
                      </a:xfrm>
                      <a:prstGeom prst="rect">
                        <a:avLst/>
                      </a:prstGeom>
                    </p:spPr>
                  </p:pic>
                </p:oleObj>
              </mc:Fallback>
            </mc:AlternateContent>
          </a:graphicData>
        </a:graphic>
      </p:graphicFrame>
      <p:sp>
        <p:nvSpPr>
          <p:cNvPr id="7" name="文本框 6">
            <a:extLst>
              <a:ext uri="{FF2B5EF4-FFF2-40B4-BE49-F238E27FC236}">
                <a16:creationId xmlns:a16="http://schemas.microsoft.com/office/drawing/2014/main" id="{B4199988-47BF-4970-BF0F-8521A2694706}"/>
              </a:ext>
            </a:extLst>
          </p:cNvPr>
          <p:cNvSpPr txBox="1"/>
          <p:nvPr/>
        </p:nvSpPr>
        <p:spPr>
          <a:xfrm>
            <a:off x="674567" y="1739460"/>
            <a:ext cx="4647062" cy="523220"/>
          </a:xfrm>
          <a:prstGeom prst="rect">
            <a:avLst/>
          </a:prstGeom>
          <a:noFill/>
        </p:spPr>
        <p:txBody>
          <a:bodyPr wrap="square">
            <a:spAutoFit/>
          </a:bodyPr>
          <a:lstStyle>
            <a:defPPr>
              <a:defRPr lang="en-US"/>
            </a:defPPr>
            <a:lvl1pPr>
              <a:defRPr sz="2800"/>
            </a:lvl1pPr>
          </a:lstStyle>
          <a:p>
            <a:r>
              <a:rPr lang="zh-CN" altLang="en-US" b="1" dirty="0"/>
              <a:t>梳状函数</a:t>
            </a:r>
            <a:r>
              <a:rPr lang="en-US" altLang="zh-CN" b="1" dirty="0"/>
              <a:t>:</a:t>
            </a:r>
            <a:endParaRPr lang="zh-CN" altLang="en-US" b="1" dirty="0"/>
          </a:p>
        </p:txBody>
      </p:sp>
      <p:sp>
        <p:nvSpPr>
          <p:cNvPr id="8" name="文本框 7">
            <a:extLst>
              <a:ext uri="{FF2B5EF4-FFF2-40B4-BE49-F238E27FC236}">
                <a16:creationId xmlns:a16="http://schemas.microsoft.com/office/drawing/2014/main" id="{F5F4ED84-EE5C-47B2-B279-66A0598DFBA1}"/>
              </a:ext>
            </a:extLst>
          </p:cNvPr>
          <p:cNvSpPr txBox="1"/>
          <p:nvPr/>
        </p:nvSpPr>
        <p:spPr>
          <a:xfrm>
            <a:off x="674567" y="3115585"/>
            <a:ext cx="4647062" cy="400110"/>
          </a:xfrm>
          <a:prstGeom prst="rect">
            <a:avLst/>
          </a:prstGeom>
          <a:noFill/>
        </p:spPr>
        <p:txBody>
          <a:bodyPr wrap="square">
            <a:spAutoFit/>
          </a:bodyPr>
          <a:lstStyle/>
          <a:p>
            <a:r>
              <a:rPr lang="zh-CN" altLang="en-US" sz="2000" b="1" dirty="0"/>
              <a:t>缩放性质：</a:t>
            </a:r>
          </a:p>
        </p:txBody>
      </p:sp>
      <p:sp>
        <p:nvSpPr>
          <p:cNvPr id="9" name="文本框 8">
            <a:extLst>
              <a:ext uri="{FF2B5EF4-FFF2-40B4-BE49-F238E27FC236}">
                <a16:creationId xmlns:a16="http://schemas.microsoft.com/office/drawing/2014/main" id="{F5F4ED84-EE5C-47B2-B279-66A0598DFBA1}"/>
              </a:ext>
            </a:extLst>
          </p:cNvPr>
          <p:cNvSpPr txBox="1"/>
          <p:nvPr/>
        </p:nvSpPr>
        <p:spPr>
          <a:xfrm>
            <a:off x="674567" y="4577390"/>
            <a:ext cx="4647062" cy="400110"/>
          </a:xfrm>
          <a:prstGeom prst="rect">
            <a:avLst/>
          </a:prstGeom>
          <a:noFill/>
        </p:spPr>
        <p:txBody>
          <a:bodyPr wrap="square">
            <a:spAutoFit/>
          </a:bodyPr>
          <a:lstStyle/>
          <a:p>
            <a:r>
              <a:rPr lang="zh-CN" altLang="en-US" sz="2000" b="1" dirty="0"/>
              <a:t>采样性质：</a:t>
            </a:r>
          </a:p>
        </p:txBody>
      </p:sp>
    </p:spTree>
    <p:extLst>
      <p:ext uri="{BB962C8B-B14F-4D97-AF65-F5344CB8AC3E}">
        <p14:creationId xmlns:p14="http://schemas.microsoft.com/office/powerpoint/2010/main" val="265269988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A6F82744-FD79-4EB8-B2E4-772B217D8B7A}"/>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4. DERIVATIVES AND INTEGRALS OF δ(X)</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2" name="对象 1">
            <a:extLst>
              <a:ext uri="{FF2B5EF4-FFF2-40B4-BE49-F238E27FC236}">
                <a16:creationId xmlns:a16="http://schemas.microsoft.com/office/drawing/2014/main" id="{D17ADBCE-0EDC-4E8C-9520-57F24E483F83}"/>
              </a:ext>
            </a:extLst>
          </p:cNvPr>
          <p:cNvGraphicFramePr>
            <a:graphicFrameLocks noChangeAspect="1"/>
          </p:cNvGraphicFramePr>
          <p:nvPr>
            <p:extLst>
              <p:ext uri="{D42A27DB-BD31-4B8C-83A1-F6EECF244321}">
                <p14:modId xmlns:p14="http://schemas.microsoft.com/office/powerpoint/2010/main" val="2499236356"/>
              </p:ext>
            </p:extLst>
          </p:nvPr>
        </p:nvGraphicFramePr>
        <p:xfrm>
          <a:off x="1247775" y="2371725"/>
          <a:ext cx="2298700" cy="863600"/>
        </p:xfrm>
        <a:graphic>
          <a:graphicData uri="http://schemas.openxmlformats.org/presentationml/2006/ole">
            <mc:AlternateContent xmlns:mc="http://schemas.openxmlformats.org/markup-compatibility/2006">
              <mc:Choice xmlns:v="urn:schemas-microsoft-com:vml" Requires="v">
                <p:oleObj spid="_x0000_s16288" name="Equation" r:id="rId4" imgW="2298600" imgH="863280" progId="Equation.DSMT4">
                  <p:embed/>
                </p:oleObj>
              </mc:Choice>
              <mc:Fallback>
                <p:oleObj name="Equation" r:id="rId4" imgW="2298600" imgH="863280" progId="Equation.DSMT4">
                  <p:embed/>
                  <p:pic>
                    <p:nvPicPr>
                      <p:cNvPr id="0" name=""/>
                      <p:cNvPicPr/>
                      <p:nvPr/>
                    </p:nvPicPr>
                    <p:blipFill>
                      <a:blip r:embed="rId5"/>
                      <a:stretch>
                        <a:fillRect/>
                      </a:stretch>
                    </p:blipFill>
                    <p:spPr>
                      <a:xfrm>
                        <a:off x="1247775" y="2371725"/>
                        <a:ext cx="2298700" cy="863600"/>
                      </a:xfrm>
                      <a:prstGeom prst="rect">
                        <a:avLst/>
                      </a:prstGeom>
                    </p:spPr>
                  </p:pic>
                </p:oleObj>
              </mc:Fallback>
            </mc:AlternateContent>
          </a:graphicData>
        </a:graphic>
      </p:graphicFrame>
      <p:cxnSp>
        <p:nvCxnSpPr>
          <p:cNvPr id="6" name="直接箭头连接符 5">
            <a:extLst>
              <a:ext uri="{FF2B5EF4-FFF2-40B4-BE49-F238E27FC236}">
                <a16:creationId xmlns:a16="http://schemas.microsoft.com/office/drawing/2014/main" id="{C05ACD35-C05A-44E0-9CFE-49791CEC3EDA}"/>
              </a:ext>
            </a:extLst>
          </p:cNvPr>
          <p:cNvCxnSpPr/>
          <p:nvPr/>
        </p:nvCxnSpPr>
        <p:spPr>
          <a:xfrm>
            <a:off x="5598319" y="2897406"/>
            <a:ext cx="2979174" cy="0"/>
          </a:xfrm>
          <a:prstGeom prst="straightConnector1">
            <a:avLst/>
          </a:prstGeom>
          <a:ln w="38100">
            <a:tailEnd type="triangle" w="lg" len="lg"/>
          </a:ln>
        </p:spPr>
        <p:style>
          <a:lnRef idx="1">
            <a:schemeClr val="accent1"/>
          </a:lnRef>
          <a:fillRef idx="0">
            <a:schemeClr val="accent1"/>
          </a:fillRef>
          <a:effectRef idx="0">
            <a:schemeClr val="accent1"/>
          </a:effectRef>
          <a:fontRef idx="minor">
            <a:schemeClr val="tx1"/>
          </a:fontRef>
        </p:style>
      </p:cxnSp>
      <p:cxnSp>
        <p:nvCxnSpPr>
          <p:cNvPr id="8" name="直接箭头连接符 7">
            <a:extLst>
              <a:ext uri="{FF2B5EF4-FFF2-40B4-BE49-F238E27FC236}">
                <a16:creationId xmlns:a16="http://schemas.microsoft.com/office/drawing/2014/main" id="{28C125DD-6D4F-40C8-B746-4EB549B47B4A}"/>
              </a:ext>
            </a:extLst>
          </p:cNvPr>
          <p:cNvCxnSpPr>
            <a:cxnSpLocks/>
          </p:cNvCxnSpPr>
          <p:nvPr/>
        </p:nvCxnSpPr>
        <p:spPr>
          <a:xfrm flipV="1">
            <a:off x="7058410" y="1860996"/>
            <a:ext cx="0" cy="1036410"/>
          </a:xfrm>
          <a:prstGeom prst="straightConnector1">
            <a:avLst/>
          </a:prstGeom>
          <a:ln w="38100">
            <a:tailEnd type="triangle" w="lg" len="lg"/>
          </a:ln>
        </p:spPr>
        <p:style>
          <a:lnRef idx="1">
            <a:schemeClr val="accent1"/>
          </a:lnRef>
          <a:fillRef idx="0">
            <a:schemeClr val="accent1"/>
          </a:fillRef>
          <a:effectRef idx="0">
            <a:schemeClr val="accent1"/>
          </a:effectRef>
          <a:fontRef idx="minor">
            <a:schemeClr val="tx1"/>
          </a:fontRef>
        </p:style>
      </p:cxnSp>
      <p:graphicFrame>
        <p:nvGraphicFramePr>
          <p:cNvPr id="10" name="对象 9">
            <a:extLst>
              <a:ext uri="{FF2B5EF4-FFF2-40B4-BE49-F238E27FC236}">
                <a16:creationId xmlns:a16="http://schemas.microsoft.com/office/drawing/2014/main" id="{5956F005-2F5C-4419-A6AD-7AABA61D8137}"/>
              </a:ext>
            </a:extLst>
          </p:cNvPr>
          <p:cNvGraphicFramePr>
            <a:graphicFrameLocks noChangeAspect="1"/>
          </p:cNvGraphicFramePr>
          <p:nvPr>
            <p:extLst>
              <p:ext uri="{D42A27DB-BD31-4B8C-83A1-F6EECF244321}">
                <p14:modId xmlns:p14="http://schemas.microsoft.com/office/powerpoint/2010/main" val="2131736240"/>
              </p:ext>
            </p:extLst>
          </p:nvPr>
        </p:nvGraphicFramePr>
        <p:xfrm>
          <a:off x="7185192" y="2134443"/>
          <a:ext cx="596900" cy="342900"/>
        </p:xfrm>
        <a:graphic>
          <a:graphicData uri="http://schemas.openxmlformats.org/presentationml/2006/ole">
            <mc:AlternateContent xmlns:mc="http://schemas.openxmlformats.org/markup-compatibility/2006">
              <mc:Choice xmlns:v="urn:schemas-microsoft-com:vml" Requires="v">
                <p:oleObj spid="_x0000_s16289" name="Equation" r:id="rId6" imgW="596880" imgH="342720" progId="Equation.DSMT4">
                  <p:embed/>
                </p:oleObj>
              </mc:Choice>
              <mc:Fallback>
                <p:oleObj name="Equation" r:id="rId6" imgW="596880" imgH="342720" progId="Equation.DSMT4">
                  <p:embed/>
                  <p:pic>
                    <p:nvPicPr>
                      <p:cNvPr id="0" name=""/>
                      <p:cNvPicPr/>
                      <p:nvPr/>
                    </p:nvPicPr>
                    <p:blipFill>
                      <a:blip r:embed="rId7"/>
                      <a:stretch>
                        <a:fillRect/>
                      </a:stretch>
                    </p:blipFill>
                    <p:spPr>
                      <a:xfrm>
                        <a:off x="7185192" y="2134443"/>
                        <a:ext cx="596900" cy="342900"/>
                      </a:xfrm>
                      <a:prstGeom prst="rect">
                        <a:avLst/>
                      </a:prstGeom>
                    </p:spPr>
                  </p:pic>
                </p:oleObj>
              </mc:Fallback>
            </mc:AlternateContent>
          </a:graphicData>
        </a:graphic>
      </p:graphicFrame>
      <p:graphicFrame>
        <p:nvGraphicFramePr>
          <p:cNvPr id="13" name="对象 12">
            <a:extLst>
              <a:ext uri="{FF2B5EF4-FFF2-40B4-BE49-F238E27FC236}">
                <a16:creationId xmlns:a16="http://schemas.microsoft.com/office/drawing/2014/main" id="{63E8A873-B816-4197-8E27-C7B3DEDBB04D}"/>
              </a:ext>
            </a:extLst>
          </p:cNvPr>
          <p:cNvGraphicFramePr>
            <a:graphicFrameLocks noChangeAspect="1"/>
          </p:cNvGraphicFramePr>
          <p:nvPr>
            <p:extLst>
              <p:ext uri="{D42A27DB-BD31-4B8C-83A1-F6EECF244321}">
                <p14:modId xmlns:p14="http://schemas.microsoft.com/office/powerpoint/2010/main" val="477920593"/>
              </p:ext>
            </p:extLst>
          </p:nvPr>
        </p:nvGraphicFramePr>
        <p:xfrm>
          <a:off x="1247561" y="3235325"/>
          <a:ext cx="4165600" cy="1346200"/>
        </p:xfrm>
        <a:graphic>
          <a:graphicData uri="http://schemas.openxmlformats.org/presentationml/2006/ole">
            <mc:AlternateContent xmlns:mc="http://schemas.openxmlformats.org/markup-compatibility/2006">
              <mc:Choice xmlns:v="urn:schemas-microsoft-com:vml" Requires="v">
                <p:oleObj spid="_x0000_s16290" name="Equation" r:id="rId8" imgW="4165560" imgH="1346040" progId="Equation.DSMT4">
                  <p:embed/>
                </p:oleObj>
              </mc:Choice>
              <mc:Fallback>
                <p:oleObj name="Equation" r:id="rId8" imgW="4165560" imgH="1346040" progId="Equation.DSMT4">
                  <p:embed/>
                  <p:pic>
                    <p:nvPicPr>
                      <p:cNvPr id="0" name=""/>
                      <p:cNvPicPr/>
                      <p:nvPr/>
                    </p:nvPicPr>
                    <p:blipFill>
                      <a:blip r:embed="rId9"/>
                      <a:stretch>
                        <a:fillRect/>
                      </a:stretch>
                    </p:blipFill>
                    <p:spPr>
                      <a:xfrm>
                        <a:off x="1247561" y="3235325"/>
                        <a:ext cx="4165600" cy="1346200"/>
                      </a:xfrm>
                      <a:prstGeom prst="rect">
                        <a:avLst/>
                      </a:prstGeom>
                    </p:spPr>
                  </p:pic>
                </p:oleObj>
              </mc:Fallback>
            </mc:AlternateContent>
          </a:graphicData>
        </a:graphic>
      </p:graphicFrame>
      <p:graphicFrame>
        <p:nvGraphicFramePr>
          <p:cNvPr id="14" name="对象 13">
            <a:extLst>
              <a:ext uri="{FF2B5EF4-FFF2-40B4-BE49-F238E27FC236}">
                <a16:creationId xmlns:a16="http://schemas.microsoft.com/office/drawing/2014/main" id="{C7856402-1D7A-42DD-BF8C-C70EDD9D64BE}"/>
              </a:ext>
            </a:extLst>
          </p:cNvPr>
          <p:cNvGraphicFramePr>
            <a:graphicFrameLocks noChangeAspect="1"/>
          </p:cNvGraphicFramePr>
          <p:nvPr>
            <p:extLst>
              <p:ext uri="{D42A27DB-BD31-4B8C-83A1-F6EECF244321}">
                <p14:modId xmlns:p14="http://schemas.microsoft.com/office/powerpoint/2010/main" val="2480098083"/>
              </p:ext>
            </p:extLst>
          </p:nvPr>
        </p:nvGraphicFramePr>
        <p:xfrm>
          <a:off x="1228725" y="5076825"/>
          <a:ext cx="3898900" cy="736600"/>
        </p:xfrm>
        <a:graphic>
          <a:graphicData uri="http://schemas.openxmlformats.org/presentationml/2006/ole">
            <mc:AlternateContent xmlns:mc="http://schemas.openxmlformats.org/markup-compatibility/2006">
              <mc:Choice xmlns:v="urn:schemas-microsoft-com:vml" Requires="v">
                <p:oleObj spid="_x0000_s16291" name="Equation" r:id="rId10" imgW="3898800" imgH="736560" progId="Equation.DSMT4">
                  <p:embed/>
                </p:oleObj>
              </mc:Choice>
              <mc:Fallback>
                <p:oleObj name="Equation" r:id="rId10" imgW="3898800" imgH="736560" progId="Equation.DSMT4">
                  <p:embed/>
                  <p:pic>
                    <p:nvPicPr>
                      <p:cNvPr id="0" name=""/>
                      <p:cNvPicPr/>
                      <p:nvPr/>
                    </p:nvPicPr>
                    <p:blipFill>
                      <a:blip r:embed="rId11"/>
                      <a:stretch>
                        <a:fillRect/>
                      </a:stretch>
                    </p:blipFill>
                    <p:spPr>
                      <a:xfrm>
                        <a:off x="1228725" y="5076825"/>
                        <a:ext cx="3898900" cy="736600"/>
                      </a:xfrm>
                      <a:prstGeom prst="rect">
                        <a:avLst/>
                      </a:prstGeom>
                    </p:spPr>
                  </p:pic>
                </p:oleObj>
              </mc:Fallback>
            </mc:AlternateContent>
          </a:graphicData>
        </a:graphic>
      </p:graphicFrame>
      <p:graphicFrame>
        <p:nvGraphicFramePr>
          <p:cNvPr id="11" name="对象 10">
            <a:extLst>
              <a:ext uri="{FF2B5EF4-FFF2-40B4-BE49-F238E27FC236}">
                <a16:creationId xmlns:a16="http://schemas.microsoft.com/office/drawing/2014/main" id="{5956F005-2F5C-4419-A6AD-7AABA61D8137}"/>
              </a:ext>
            </a:extLst>
          </p:cNvPr>
          <p:cNvGraphicFramePr>
            <a:graphicFrameLocks noChangeAspect="1"/>
          </p:cNvGraphicFramePr>
          <p:nvPr>
            <p:extLst>
              <p:ext uri="{D42A27DB-BD31-4B8C-83A1-F6EECF244321}">
                <p14:modId xmlns:p14="http://schemas.microsoft.com/office/powerpoint/2010/main" val="3945341527"/>
              </p:ext>
            </p:extLst>
          </p:nvPr>
        </p:nvGraphicFramePr>
        <p:xfrm>
          <a:off x="8262629" y="3122482"/>
          <a:ext cx="190500" cy="203200"/>
        </p:xfrm>
        <a:graphic>
          <a:graphicData uri="http://schemas.openxmlformats.org/presentationml/2006/ole">
            <mc:AlternateContent xmlns:mc="http://schemas.openxmlformats.org/markup-compatibility/2006">
              <mc:Choice xmlns:v="urn:schemas-microsoft-com:vml" Requires="v">
                <p:oleObj spid="_x0000_s16292" name="Equation" r:id="rId12" imgW="190440" imgH="203040" progId="Equation.DSMT4">
                  <p:embed/>
                </p:oleObj>
              </mc:Choice>
              <mc:Fallback>
                <p:oleObj name="Equation" r:id="rId12" imgW="190440" imgH="203040" progId="Equation.DSMT4">
                  <p:embed/>
                  <p:pic>
                    <p:nvPicPr>
                      <p:cNvPr id="10" name="对象 9">
                        <a:extLst>
                          <a:ext uri="{FF2B5EF4-FFF2-40B4-BE49-F238E27FC236}">
                            <a16:creationId xmlns:a16="http://schemas.microsoft.com/office/drawing/2014/main" id="{5956F005-2F5C-4419-A6AD-7AABA61D8137}"/>
                          </a:ext>
                        </a:extLst>
                      </p:cNvPr>
                      <p:cNvPicPr/>
                      <p:nvPr/>
                    </p:nvPicPr>
                    <p:blipFill>
                      <a:blip r:embed="rId13"/>
                      <a:stretch>
                        <a:fillRect/>
                      </a:stretch>
                    </p:blipFill>
                    <p:spPr>
                      <a:xfrm>
                        <a:off x="8262629" y="3122482"/>
                        <a:ext cx="190500" cy="203200"/>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B4199988-47BF-4970-BF0F-8521A2694706}"/>
              </a:ext>
            </a:extLst>
          </p:cNvPr>
          <p:cNvSpPr txBox="1"/>
          <p:nvPr/>
        </p:nvSpPr>
        <p:spPr>
          <a:xfrm>
            <a:off x="1247561" y="1623811"/>
            <a:ext cx="4647062" cy="523220"/>
          </a:xfrm>
          <a:prstGeom prst="rect">
            <a:avLst/>
          </a:prstGeom>
          <a:noFill/>
        </p:spPr>
        <p:txBody>
          <a:bodyPr wrap="square">
            <a:spAutoFit/>
          </a:bodyPr>
          <a:lstStyle>
            <a:defPPr>
              <a:defRPr lang="en-US"/>
            </a:defPPr>
            <a:lvl1pPr>
              <a:defRPr sz="2800"/>
            </a:lvl1pPr>
          </a:lstStyle>
          <a:p>
            <a:r>
              <a:rPr lang="zh-CN" altLang="en-US" b="1" dirty="0"/>
              <a:t>冲激函数的积分</a:t>
            </a:r>
            <a:r>
              <a:rPr lang="en-US" altLang="zh-CN" b="1" dirty="0"/>
              <a:t>:</a:t>
            </a:r>
            <a:endParaRPr lang="zh-CN" altLang="en-US" b="1" dirty="0"/>
          </a:p>
        </p:txBody>
      </p:sp>
      <p:graphicFrame>
        <p:nvGraphicFramePr>
          <p:cNvPr id="16" name="对象 15">
            <a:extLst>
              <a:ext uri="{FF2B5EF4-FFF2-40B4-BE49-F238E27FC236}">
                <a16:creationId xmlns:a16="http://schemas.microsoft.com/office/drawing/2014/main" id="{5956F005-2F5C-4419-A6AD-7AABA61D8137}"/>
              </a:ext>
            </a:extLst>
          </p:cNvPr>
          <p:cNvGraphicFramePr>
            <a:graphicFrameLocks noChangeAspect="1"/>
          </p:cNvGraphicFramePr>
          <p:nvPr>
            <p:extLst>
              <p:ext uri="{D42A27DB-BD31-4B8C-83A1-F6EECF244321}">
                <p14:modId xmlns:p14="http://schemas.microsoft.com/office/powerpoint/2010/main" val="3954218456"/>
              </p:ext>
            </p:extLst>
          </p:nvPr>
        </p:nvGraphicFramePr>
        <p:xfrm>
          <a:off x="6956760" y="2982782"/>
          <a:ext cx="190500" cy="279400"/>
        </p:xfrm>
        <a:graphic>
          <a:graphicData uri="http://schemas.openxmlformats.org/presentationml/2006/ole">
            <mc:AlternateContent xmlns:mc="http://schemas.openxmlformats.org/markup-compatibility/2006">
              <mc:Choice xmlns:v="urn:schemas-microsoft-com:vml" Requires="v">
                <p:oleObj spid="_x0000_s16293" name="Equation" r:id="rId14" imgW="190440" imgH="279360" progId="Equation.DSMT4">
                  <p:embed/>
                </p:oleObj>
              </mc:Choice>
              <mc:Fallback>
                <p:oleObj name="Equation" r:id="rId14" imgW="190440" imgH="279360" progId="Equation.DSMT4">
                  <p:embed/>
                  <p:pic>
                    <p:nvPicPr>
                      <p:cNvPr id="11" name="对象 10">
                        <a:extLst>
                          <a:ext uri="{FF2B5EF4-FFF2-40B4-BE49-F238E27FC236}">
                            <a16:creationId xmlns:a16="http://schemas.microsoft.com/office/drawing/2014/main" id="{5956F005-2F5C-4419-A6AD-7AABA61D8137}"/>
                          </a:ext>
                        </a:extLst>
                      </p:cNvPr>
                      <p:cNvPicPr/>
                      <p:nvPr/>
                    </p:nvPicPr>
                    <p:blipFill>
                      <a:blip r:embed="rId15"/>
                      <a:stretch>
                        <a:fillRect/>
                      </a:stretch>
                    </p:blipFill>
                    <p:spPr>
                      <a:xfrm>
                        <a:off x="6956760" y="2982782"/>
                        <a:ext cx="190500" cy="279400"/>
                      </a:xfrm>
                      <a:prstGeom prst="rect">
                        <a:avLst/>
                      </a:prstGeom>
                    </p:spPr>
                  </p:pic>
                </p:oleObj>
              </mc:Fallback>
            </mc:AlternateContent>
          </a:graphicData>
        </a:graphic>
      </p:graphicFrame>
      <p:cxnSp>
        <p:nvCxnSpPr>
          <p:cNvPr id="17" name="直接箭头连接符 16">
            <a:extLst>
              <a:ext uri="{FF2B5EF4-FFF2-40B4-BE49-F238E27FC236}">
                <a16:creationId xmlns:a16="http://schemas.microsoft.com/office/drawing/2014/main" id="{C05ACD35-C05A-44E0-9CFE-49791CEC3EDA}"/>
              </a:ext>
            </a:extLst>
          </p:cNvPr>
          <p:cNvCxnSpPr/>
          <p:nvPr/>
        </p:nvCxnSpPr>
        <p:spPr>
          <a:xfrm>
            <a:off x="5598319" y="4526048"/>
            <a:ext cx="2979174" cy="0"/>
          </a:xfrm>
          <a:prstGeom prst="straightConnector1">
            <a:avLst/>
          </a:prstGeom>
          <a:ln w="38100">
            <a:tailEnd type="triangle" w="lg" len="lg"/>
          </a:ln>
        </p:spPr>
        <p:style>
          <a:lnRef idx="1">
            <a:schemeClr val="accent1"/>
          </a:lnRef>
          <a:fillRef idx="0">
            <a:schemeClr val="accent1"/>
          </a:fillRef>
          <a:effectRef idx="0">
            <a:schemeClr val="accent1"/>
          </a:effectRef>
          <a:fontRef idx="minor">
            <a:schemeClr val="tx1"/>
          </a:fontRef>
        </p:style>
      </p:cxnSp>
      <p:cxnSp>
        <p:nvCxnSpPr>
          <p:cNvPr id="18" name="直接箭头连接符 17">
            <a:extLst>
              <a:ext uri="{FF2B5EF4-FFF2-40B4-BE49-F238E27FC236}">
                <a16:creationId xmlns:a16="http://schemas.microsoft.com/office/drawing/2014/main" id="{28C125DD-6D4F-40C8-B746-4EB549B47B4A}"/>
              </a:ext>
            </a:extLst>
          </p:cNvPr>
          <p:cNvCxnSpPr>
            <a:cxnSpLocks/>
          </p:cNvCxnSpPr>
          <p:nvPr/>
        </p:nvCxnSpPr>
        <p:spPr>
          <a:xfrm flipV="1">
            <a:off x="7058410" y="3489638"/>
            <a:ext cx="0" cy="1036410"/>
          </a:xfrm>
          <a:prstGeom prst="straightConnector1">
            <a:avLst/>
          </a:prstGeom>
          <a:ln w="38100">
            <a:tailEnd type="triangle" w="lg" len="lg"/>
          </a:ln>
        </p:spPr>
        <p:style>
          <a:lnRef idx="1">
            <a:schemeClr val="accent1"/>
          </a:lnRef>
          <a:fillRef idx="0">
            <a:schemeClr val="accent1"/>
          </a:fillRef>
          <a:effectRef idx="0">
            <a:schemeClr val="accent1"/>
          </a:effectRef>
          <a:fontRef idx="minor">
            <a:schemeClr val="tx1"/>
          </a:fontRef>
        </p:style>
      </p:cxnSp>
      <p:graphicFrame>
        <p:nvGraphicFramePr>
          <p:cNvPr id="19" name="对象 18">
            <a:extLst>
              <a:ext uri="{FF2B5EF4-FFF2-40B4-BE49-F238E27FC236}">
                <a16:creationId xmlns:a16="http://schemas.microsoft.com/office/drawing/2014/main" id="{5956F005-2F5C-4419-A6AD-7AABA61D8137}"/>
              </a:ext>
            </a:extLst>
          </p:cNvPr>
          <p:cNvGraphicFramePr>
            <a:graphicFrameLocks noChangeAspect="1"/>
          </p:cNvGraphicFramePr>
          <p:nvPr>
            <p:extLst>
              <p:ext uri="{D42A27DB-BD31-4B8C-83A1-F6EECF244321}">
                <p14:modId xmlns:p14="http://schemas.microsoft.com/office/powerpoint/2010/main" val="887631715"/>
              </p:ext>
            </p:extLst>
          </p:nvPr>
        </p:nvGraphicFramePr>
        <p:xfrm>
          <a:off x="7221052" y="3429000"/>
          <a:ext cx="914400" cy="342900"/>
        </p:xfrm>
        <a:graphic>
          <a:graphicData uri="http://schemas.openxmlformats.org/presentationml/2006/ole">
            <mc:AlternateContent xmlns:mc="http://schemas.openxmlformats.org/markup-compatibility/2006">
              <mc:Choice xmlns:v="urn:schemas-microsoft-com:vml" Requires="v">
                <p:oleObj spid="_x0000_s16294" name="Equation" r:id="rId16" imgW="914400" imgH="342720" progId="Equation.DSMT4">
                  <p:embed/>
                </p:oleObj>
              </mc:Choice>
              <mc:Fallback>
                <p:oleObj name="Equation" r:id="rId16" imgW="914400" imgH="342720" progId="Equation.DSMT4">
                  <p:embed/>
                  <p:pic>
                    <p:nvPicPr>
                      <p:cNvPr id="10" name="对象 9">
                        <a:extLst>
                          <a:ext uri="{FF2B5EF4-FFF2-40B4-BE49-F238E27FC236}">
                            <a16:creationId xmlns:a16="http://schemas.microsoft.com/office/drawing/2014/main" id="{5956F005-2F5C-4419-A6AD-7AABA61D8137}"/>
                          </a:ext>
                        </a:extLst>
                      </p:cNvPr>
                      <p:cNvPicPr/>
                      <p:nvPr/>
                    </p:nvPicPr>
                    <p:blipFill>
                      <a:blip r:embed="rId17"/>
                      <a:stretch>
                        <a:fillRect/>
                      </a:stretch>
                    </p:blipFill>
                    <p:spPr>
                      <a:xfrm>
                        <a:off x="7221052" y="3429000"/>
                        <a:ext cx="914400" cy="342900"/>
                      </a:xfrm>
                      <a:prstGeom prst="rect">
                        <a:avLst/>
                      </a:prstGeom>
                    </p:spPr>
                  </p:pic>
                </p:oleObj>
              </mc:Fallback>
            </mc:AlternateContent>
          </a:graphicData>
        </a:graphic>
      </p:graphicFrame>
      <p:graphicFrame>
        <p:nvGraphicFramePr>
          <p:cNvPr id="20" name="对象 19">
            <a:extLst>
              <a:ext uri="{FF2B5EF4-FFF2-40B4-BE49-F238E27FC236}">
                <a16:creationId xmlns:a16="http://schemas.microsoft.com/office/drawing/2014/main" id="{5956F005-2F5C-4419-A6AD-7AABA61D8137}"/>
              </a:ext>
            </a:extLst>
          </p:cNvPr>
          <p:cNvGraphicFramePr>
            <a:graphicFrameLocks noChangeAspect="1"/>
          </p:cNvGraphicFramePr>
          <p:nvPr>
            <p:extLst>
              <p:ext uri="{D42A27DB-BD31-4B8C-83A1-F6EECF244321}">
                <p14:modId xmlns:p14="http://schemas.microsoft.com/office/powerpoint/2010/main" val="1133901267"/>
              </p:ext>
            </p:extLst>
          </p:nvPr>
        </p:nvGraphicFramePr>
        <p:xfrm>
          <a:off x="8262629" y="4751124"/>
          <a:ext cx="190500" cy="203200"/>
        </p:xfrm>
        <a:graphic>
          <a:graphicData uri="http://schemas.openxmlformats.org/presentationml/2006/ole">
            <mc:AlternateContent xmlns:mc="http://schemas.openxmlformats.org/markup-compatibility/2006">
              <mc:Choice xmlns:v="urn:schemas-microsoft-com:vml" Requires="v">
                <p:oleObj spid="_x0000_s16295" name="Equation" r:id="rId18" imgW="190440" imgH="203040" progId="Equation.DSMT4">
                  <p:embed/>
                </p:oleObj>
              </mc:Choice>
              <mc:Fallback>
                <p:oleObj name="Equation" r:id="rId18" imgW="190440" imgH="203040" progId="Equation.DSMT4">
                  <p:embed/>
                  <p:pic>
                    <p:nvPicPr>
                      <p:cNvPr id="11" name="对象 10">
                        <a:extLst>
                          <a:ext uri="{FF2B5EF4-FFF2-40B4-BE49-F238E27FC236}">
                            <a16:creationId xmlns:a16="http://schemas.microsoft.com/office/drawing/2014/main" id="{5956F005-2F5C-4419-A6AD-7AABA61D8137}"/>
                          </a:ext>
                        </a:extLst>
                      </p:cNvPr>
                      <p:cNvPicPr/>
                      <p:nvPr/>
                    </p:nvPicPr>
                    <p:blipFill>
                      <a:blip r:embed="rId13"/>
                      <a:stretch>
                        <a:fillRect/>
                      </a:stretch>
                    </p:blipFill>
                    <p:spPr>
                      <a:xfrm>
                        <a:off x="8262629" y="4751124"/>
                        <a:ext cx="190500" cy="203200"/>
                      </a:xfrm>
                      <a:prstGeom prst="rect">
                        <a:avLst/>
                      </a:prstGeom>
                    </p:spPr>
                  </p:pic>
                </p:oleObj>
              </mc:Fallback>
            </mc:AlternateContent>
          </a:graphicData>
        </a:graphic>
      </p:graphicFrame>
      <p:graphicFrame>
        <p:nvGraphicFramePr>
          <p:cNvPr id="21" name="对象 20">
            <a:extLst>
              <a:ext uri="{FF2B5EF4-FFF2-40B4-BE49-F238E27FC236}">
                <a16:creationId xmlns:a16="http://schemas.microsoft.com/office/drawing/2014/main" id="{5956F005-2F5C-4419-A6AD-7AABA61D8137}"/>
              </a:ext>
            </a:extLst>
          </p:cNvPr>
          <p:cNvGraphicFramePr>
            <a:graphicFrameLocks noChangeAspect="1"/>
          </p:cNvGraphicFramePr>
          <p:nvPr>
            <p:extLst>
              <p:ext uri="{D42A27DB-BD31-4B8C-83A1-F6EECF244321}">
                <p14:modId xmlns:p14="http://schemas.microsoft.com/office/powerpoint/2010/main" val="4183117126"/>
              </p:ext>
            </p:extLst>
          </p:nvPr>
        </p:nvGraphicFramePr>
        <p:xfrm>
          <a:off x="6956760" y="4611424"/>
          <a:ext cx="190500" cy="279400"/>
        </p:xfrm>
        <a:graphic>
          <a:graphicData uri="http://schemas.openxmlformats.org/presentationml/2006/ole">
            <mc:AlternateContent xmlns:mc="http://schemas.openxmlformats.org/markup-compatibility/2006">
              <mc:Choice xmlns:v="urn:schemas-microsoft-com:vml" Requires="v">
                <p:oleObj spid="_x0000_s16296" name="Equation" r:id="rId19" imgW="190440" imgH="279360" progId="Equation.DSMT4">
                  <p:embed/>
                </p:oleObj>
              </mc:Choice>
              <mc:Fallback>
                <p:oleObj name="Equation" r:id="rId19" imgW="190440" imgH="279360" progId="Equation.DSMT4">
                  <p:embed/>
                  <p:pic>
                    <p:nvPicPr>
                      <p:cNvPr id="16" name="对象 15">
                        <a:extLst>
                          <a:ext uri="{FF2B5EF4-FFF2-40B4-BE49-F238E27FC236}">
                            <a16:creationId xmlns:a16="http://schemas.microsoft.com/office/drawing/2014/main" id="{5956F005-2F5C-4419-A6AD-7AABA61D8137}"/>
                          </a:ext>
                        </a:extLst>
                      </p:cNvPr>
                      <p:cNvPicPr/>
                      <p:nvPr/>
                    </p:nvPicPr>
                    <p:blipFill>
                      <a:blip r:embed="rId20"/>
                      <a:stretch>
                        <a:fillRect/>
                      </a:stretch>
                    </p:blipFill>
                    <p:spPr>
                      <a:xfrm>
                        <a:off x="6956760" y="4611424"/>
                        <a:ext cx="190500" cy="279400"/>
                      </a:xfrm>
                      <a:prstGeom prst="rect">
                        <a:avLst/>
                      </a:prstGeom>
                    </p:spPr>
                  </p:pic>
                </p:oleObj>
              </mc:Fallback>
            </mc:AlternateContent>
          </a:graphicData>
        </a:graphic>
      </p:graphicFrame>
      <p:cxnSp>
        <p:nvCxnSpPr>
          <p:cNvPr id="5" name="直接连接符 4"/>
          <p:cNvCxnSpPr/>
          <p:nvPr/>
        </p:nvCxnSpPr>
        <p:spPr>
          <a:xfrm>
            <a:off x="7058410" y="3870032"/>
            <a:ext cx="12042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2" name="对象 21">
            <a:extLst>
              <a:ext uri="{FF2B5EF4-FFF2-40B4-BE49-F238E27FC236}">
                <a16:creationId xmlns:a16="http://schemas.microsoft.com/office/drawing/2014/main" id="{5956F005-2F5C-4419-A6AD-7AABA61D8137}"/>
              </a:ext>
            </a:extLst>
          </p:cNvPr>
          <p:cNvGraphicFramePr>
            <a:graphicFrameLocks noChangeAspect="1"/>
          </p:cNvGraphicFramePr>
          <p:nvPr>
            <p:extLst>
              <p:ext uri="{D42A27DB-BD31-4B8C-83A1-F6EECF244321}">
                <p14:modId xmlns:p14="http://schemas.microsoft.com/office/powerpoint/2010/main" val="1129137330"/>
              </p:ext>
            </p:extLst>
          </p:nvPr>
        </p:nvGraphicFramePr>
        <p:xfrm>
          <a:off x="6832600" y="3755818"/>
          <a:ext cx="127000" cy="266700"/>
        </p:xfrm>
        <a:graphic>
          <a:graphicData uri="http://schemas.openxmlformats.org/presentationml/2006/ole">
            <mc:AlternateContent xmlns:mc="http://schemas.openxmlformats.org/markup-compatibility/2006">
              <mc:Choice xmlns:v="urn:schemas-microsoft-com:vml" Requires="v">
                <p:oleObj spid="_x0000_s16297" name="Equation" r:id="rId21" imgW="126720" imgH="266400" progId="Equation.DSMT4">
                  <p:embed/>
                </p:oleObj>
              </mc:Choice>
              <mc:Fallback>
                <p:oleObj name="Equation" r:id="rId21" imgW="126720" imgH="266400" progId="Equation.DSMT4">
                  <p:embed/>
                  <p:pic>
                    <p:nvPicPr>
                      <p:cNvPr id="21" name="对象 20">
                        <a:extLst>
                          <a:ext uri="{FF2B5EF4-FFF2-40B4-BE49-F238E27FC236}">
                            <a16:creationId xmlns:a16="http://schemas.microsoft.com/office/drawing/2014/main" id="{5956F005-2F5C-4419-A6AD-7AABA61D8137}"/>
                          </a:ext>
                        </a:extLst>
                      </p:cNvPr>
                      <p:cNvPicPr/>
                      <p:nvPr/>
                    </p:nvPicPr>
                    <p:blipFill>
                      <a:blip r:embed="rId22"/>
                      <a:stretch>
                        <a:fillRect/>
                      </a:stretch>
                    </p:blipFill>
                    <p:spPr>
                      <a:xfrm>
                        <a:off x="6832600" y="3755818"/>
                        <a:ext cx="127000" cy="266700"/>
                      </a:xfrm>
                      <a:prstGeom prst="rect">
                        <a:avLst/>
                      </a:prstGeom>
                    </p:spPr>
                  </p:pic>
                </p:oleObj>
              </mc:Fallback>
            </mc:AlternateContent>
          </a:graphicData>
        </a:graphic>
      </p:graphicFrame>
      <p:cxnSp>
        <p:nvCxnSpPr>
          <p:cNvPr id="23" name="直接箭头连接符 16">
            <a:extLst>
              <a:ext uri="{FF2B5EF4-FFF2-40B4-BE49-F238E27FC236}">
                <a16:creationId xmlns:a16="http://schemas.microsoft.com/office/drawing/2014/main" id="{A46FCFF6-ADBE-4846-A167-FC30E79B9181}"/>
              </a:ext>
            </a:extLst>
          </p:cNvPr>
          <p:cNvCxnSpPr/>
          <p:nvPr/>
        </p:nvCxnSpPr>
        <p:spPr>
          <a:xfrm>
            <a:off x="5598319" y="6117586"/>
            <a:ext cx="2979174" cy="0"/>
          </a:xfrm>
          <a:prstGeom prst="straightConnector1">
            <a:avLst/>
          </a:prstGeom>
          <a:ln w="38100">
            <a:tailEnd type="triangle" w="lg" len="lg"/>
          </a:ln>
        </p:spPr>
        <p:style>
          <a:lnRef idx="1">
            <a:schemeClr val="accent1"/>
          </a:lnRef>
          <a:fillRef idx="0">
            <a:schemeClr val="accent1"/>
          </a:fillRef>
          <a:effectRef idx="0">
            <a:schemeClr val="accent1"/>
          </a:effectRef>
          <a:fontRef idx="minor">
            <a:schemeClr val="tx1"/>
          </a:fontRef>
        </p:style>
      </p:cxnSp>
      <p:cxnSp>
        <p:nvCxnSpPr>
          <p:cNvPr id="24" name="直接箭头连接符 17">
            <a:extLst>
              <a:ext uri="{FF2B5EF4-FFF2-40B4-BE49-F238E27FC236}">
                <a16:creationId xmlns:a16="http://schemas.microsoft.com/office/drawing/2014/main" id="{CB54CDE3-D606-8649-9DFB-F2725B6B0FD0}"/>
              </a:ext>
            </a:extLst>
          </p:cNvPr>
          <p:cNvCxnSpPr>
            <a:cxnSpLocks/>
          </p:cNvCxnSpPr>
          <p:nvPr/>
        </p:nvCxnSpPr>
        <p:spPr>
          <a:xfrm flipV="1">
            <a:off x="7058410" y="5081176"/>
            <a:ext cx="0" cy="1036410"/>
          </a:xfrm>
          <a:prstGeom prst="straightConnector1">
            <a:avLst/>
          </a:prstGeom>
          <a:ln w="38100">
            <a:tailEnd type="triangle" w="lg" len="lg"/>
          </a:ln>
        </p:spPr>
        <p:style>
          <a:lnRef idx="1">
            <a:schemeClr val="accent1"/>
          </a:lnRef>
          <a:fillRef idx="0">
            <a:schemeClr val="accent1"/>
          </a:fillRef>
          <a:effectRef idx="0">
            <a:schemeClr val="accent1"/>
          </a:effectRef>
          <a:fontRef idx="minor">
            <a:schemeClr val="tx1"/>
          </a:fontRef>
        </p:style>
      </p:cxnSp>
      <p:graphicFrame>
        <p:nvGraphicFramePr>
          <p:cNvPr id="25" name="对象 24">
            <a:extLst>
              <a:ext uri="{FF2B5EF4-FFF2-40B4-BE49-F238E27FC236}">
                <a16:creationId xmlns:a16="http://schemas.microsoft.com/office/drawing/2014/main" id="{F807E48D-ED1D-9B4D-8ACB-AE962AF7632F}"/>
              </a:ext>
            </a:extLst>
          </p:cNvPr>
          <p:cNvGraphicFramePr>
            <a:graphicFrameLocks noChangeAspect="1"/>
          </p:cNvGraphicFramePr>
          <p:nvPr>
            <p:extLst>
              <p:ext uri="{D42A27DB-BD31-4B8C-83A1-F6EECF244321}">
                <p14:modId xmlns:p14="http://schemas.microsoft.com/office/powerpoint/2010/main" val="3334354913"/>
              </p:ext>
            </p:extLst>
          </p:nvPr>
        </p:nvGraphicFramePr>
        <p:xfrm>
          <a:off x="7145338" y="5021263"/>
          <a:ext cx="1066800" cy="342900"/>
        </p:xfrm>
        <a:graphic>
          <a:graphicData uri="http://schemas.openxmlformats.org/presentationml/2006/ole">
            <mc:AlternateContent xmlns:mc="http://schemas.openxmlformats.org/markup-compatibility/2006">
              <mc:Choice xmlns:v="urn:schemas-microsoft-com:vml" Requires="v">
                <p:oleObj spid="_x0000_s16298" name="Equation" r:id="rId23" imgW="1066680" imgH="342720" progId="Equation.DSMT4">
                  <p:embed/>
                </p:oleObj>
              </mc:Choice>
              <mc:Fallback>
                <p:oleObj name="Equation" r:id="rId23" imgW="1066680" imgH="342720" progId="Equation.DSMT4">
                  <p:embed/>
                  <p:pic>
                    <p:nvPicPr>
                      <p:cNvPr id="19" name="对象 18">
                        <a:extLst>
                          <a:ext uri="{FF2B5EF4-FFF2-40B4-BE49-F238E27FC236}">
                            <a16:creationId xmlns:a16="http://schemas.microsoft.com/office/drawing/2014/main" id="{5956F005-2F5C-4419-A6AD-7AABA61D8137}"/>
                          </a:ext>
                        </a:extLst>
                      </p:cNvPr>
                      <p:cNvPicPr/>
                      <p:nvPr/>
                    </p:nvPicPr>
                    <p:blipFill>
                      <a:blip r:embed="rId24"/>
                      <a:stretch>
                        <a:fillRect/>
                      </a:stretch>
                    </p:blipFill>
                    <p:spPr>
                      <a:xfrm>
                        <a:off x="7145338" y="5021263"/>
                        <a:ext cx="1066800" cy="342900"/>
                      </a:xfrm>
                      <a:prstGeom prst="rect">
                        <a:avLst/>
                      </a:prstGeom>
                    </p:spPr>
                  </p:pic>
                </p:oleObj>
              </mc:Fallback>
            </mc:AlternateContent>
          </a:graphicData>
        </a:graphic>
      </p:graphicFrame>
      <p:graphicFrame>
        <p:nvGraphicFramePr>
          <p:cNvPr id="26" name="对象 25">
            <a:extLst>
              <a:ext uri="{FF2B5EF4-FFF2-40B4-BE49-F238E27FC236}">
                <a16:creationId xmlns:a16="http://schemas.microsoft.com/office/drawing/2014/main" id="{8CD1CE47-B14B-C444-83AF-B11B676462A5}"/>
              </a:ext>
            </a:extLst>
          </p:cNvPr>
          <p:cNvGraphicFramePr>
            <a:graphicFrameLocks noChangeAspect="1"/>
          </p:cNvGraphicFramePr>
          <p:nvPr>
            <p:extLst>
              <p:ext uri="{D42A27DB-BD31-4B8C-83A1-F6EECF244321}">
                <p14:modId xmlns:p14="http://schemas.microsoft.com/office/powerpoint/2010/main" val="1133901267"/>
              </p:ext>
            </p:extLst>
          </p:nvPr>
        </p:nvGraphicFramePr>
        <p:xfrm>
          <a:off x="8262629" y="6342662"/>
          <a:ext cx="190500" cy="203200"/>
        </p:xfrm>
        <a:graphic>
          <a:graphicData uri="http://schemas.openxmlformats.org/presentationml/2006/ole">
            <mc:AlternateContent xmlns:mc="http://schemas.openxmlformats.org/markup-compatibility/2006">
              <mc:Choice xmlns:v="urn:schemas-microsoft-com:vml" Requires="v">
                <p:oleObj spid="_x0000_s16299" name="Equation" r:id="rId18" imgW="190440" imgH="203040" progId="Equation.DSMT4">
                  <p:embed/>
                </p:oleObj>
              </mc:Choice>
              <mc:Fallback>
                <p:oleObj name="Equation" r:id="rId18" imgW="190440" imgH="203040" progId="Equation.DSMT4">
                  <p:embed/>
                  <p:pic>
                    <p:nvPicPr>
                      <p:cNvPr id="20" name="对象 19">
                        <a:extLst>
                          <a:ext uri="{FF2B5EF4-FFF2-40B4-BE49-F238E27FC236}">
                            <a16:creationId xmlns:a16="http://schemas.microsoft.com/office/drawing/2014/main" id="{5956F005-2F5C-4419-A6AD-7AABA61D8137}"/>
                          </a:ext>
                        </a:extLst>
                      </p:cNvPr>
                      <p:cNvPicPr/>
                      <p:nvPr/>
                    </p:nvPicPr>
                    <p:blipFill>
                      <a:blip r:embed="rId13"/>
                      <a:stretch>
                        <a:fillRect/>
                      </a:stretch>
                    </p:blipFill>
                    <p:spPr>
                      <a:xfrm>
                        <a:off x="8262629" y="6342662"/>
                        <a:ext cx="190500" cy="203200"/>
                      </a:xfrm>
                      <a:prstGeom prst="rect">
                        <a:avLst/>
                      </a:prstGeom>
                    </p:spPr>
                  </p:pic>
                </p:oleObj>
              </mc:Fallback>
            </mc:AlternateContent>
          </a:graphicData>
        </a:graphic>
      </p:graphicFrame>
      <p:graphicFrame>
        <p:nvGraphicFramePr>
          <p:cNvPr id="27" name="对象 26">
            <a:extLst>
              <a:ext uri="{FF2B5EF4-FFF2-40B4-BE49-F238E27FC236}">
                <a16:creationId xmlns:a16="http://schemas.microsoft.com/office/drawing/2014/main" id="{042F068D-8296-394F-AA22-E9E04AB56CF5}"/>
              </a:ext>
            </a:extLst>
          </p:cNvPr>
          <p:cNvGraphicFramePr>
            <a:graphicFrameLocks noChangeAspect="1"/>
          </p:cNvGraphicFramePr>
          <p:nvPr>
            <p:extLst>
              <p:ext uri="{D42A27DB-BD31-4B8C-83A1-F6EECF244321}">
                <p14:modId xmlns:p14="http://schemas.microsoft.com/office/powerpoint/2010/main" val="4183117126"/>
              </p:ext>
            </p:extLst>
          </p:nvPr>
        </p:nvGraphicFramePr>
        <p:xfrm>
          <a:off x="6956760" y="6202962"/>
          <a:ext cx="190500" cy="279400"/>
        </p:xfrm>
        <a:graphic>
          <a:graphicData uri="http://schemas.openxmlformats.org/presentationml/2006/ole">
            <mc:AlternateContent xmlns:mc="http://schemas.openxmlformats.org/markup-compatibility/2006">
              <mc:Choice xmlns:v="urn:schemas-microsoft-com:vml" Requires="v">
                <p:oleObj spid="_x0000_s16300" name="Equation" r:id="rId19" imgW="190440" imgH="279360" progId="Equation.DSMT4">
                  <p:embed/>
                </p:oleObj>
              </mc:Choice>
              <mc:Fallback>
                <p:oleObj name="Equation" r:id="rId19" imgW="190440" imgH="279360" progId="Equation.DSMT4">
                  <p:embed/>
                  <p:pic>
                    <p:nvPicPr>
                      <p:cNvPr id="21" name="对象 20">
                        <a:extLst>
                          <a:ext uri="{FF2B5EF4-FFF2-40B4-BE49-F238E27FC236}">
                            <a16:creationId xmlns:a16="http://schemas.microsoft.com/office/drawing/2014/main" id="{5956F005-2F5C-4419-A6AD-7AABA61D8137}"/>
                          </a:ext>
                        </a:extLst>
                      </p:cNvPr>
                      <p:cNvPicPr/>
                      <p:nvPr/>
                    </p:nvPicPr>
                    <p:blipFill>
                      <a:blip r:embed="rId20"/>
                      <a:stretch>
                        <a:fillRect/>
                      </a:stretch>
                    </p:blipFill>
                    <p:spPr>
                      <a:xfrm>
                        <a:off x="6956760" y="6202962"/>
                        <a:ext cx="190500" cy="279400"/>
                      </a:xfrm>
                      <a:prstGeom prst="rect">
                        <a:avLst/>
                      </a:prstGeom>
                    </p:spPr>
                  </p:pic>
                </p:oleObj>
              </mc:Fallback>
            </mc:AlternateContent>
          </a:graphicData>
        </a:graphic>
      </p:graphicFrame>
      <p:cxnSp>
        <p:nvCxnSpPr>
          <p:cNvPr id="28" name="直接连接符 4">
            <a:extLst>
              <a:ext uri="{FF2B5EF4-FFF2-40B4-BE49-F238E27FC236}">
                <a16:creationId xmlns:a16="http://schemas.microsoft.com/office/drawing/2014/main" id="{30189FF2-39C2-DA4E-A75A-79150CA11A74}"/>
              </a:ext>
            </a:extLst>
          </p:cNvPr>
          <p:cNvCxnSpPr>
            <a:cxnSpLocks/>
          </p:cNvCxnSpPr>
          <p:nvPr/>
        </p:nvCxnSpPr>
        <p:spPr>
          <a:xfrm flipV="1">
            <a:off x="7052010" y="5400541"/>
            <a:ext cx="863265" cy="7170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接箭头连接符 7">
            <a:extLst>
              <a:ext uri="{FF2B5EF4-FFF2-40B4-BE49-F238E27FC236}">
                <a16:creationId xmlns:a16="http://schemas.microsoft.com/office/drawing/2014/main" id="{38154892-0D81-E549-B4F9-8A0D6BA5B736}"/>
              </a:ext>
            </a:extLst>
          </p:cNvPr>
          <p:cNvCxnSpPr>
            <a:cxnSpLocks/>
          </p:cNvCxnSpPr>
          <p:nvPr/>
        </p:nvCxnSpPr>
        <p:spPr>
          <a:xfrm flipV="1">
            <a:off x="7058410" y="2226801"/>
            <a:ext cx="0" cy="670605"/>
          </a:xfrm>
          <a:prstGeom prst="straightConnector1">
            <a:avLst/>
          </a:prstGeom>
          <a:ln w="381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1" name="直接连接符 4">
            <a:extLst>
              <a:ext uri="{FF2B5EF4-FFF2-40B4-BE49-F238E27FC236}">
                <a16:creationId xmlns:a16="http://schemas.microsoft.com/office/drawing/2014/main" id="{E70D3B3E-0134-BD4B-B5AD-98CE828C3FBE}"/>
              </a:ext>
            </a:extLst>
          </p:cNvPr>
          <p:cNvCxnSpPr/>
          <p:nvPr/>
        </p:nvCxnSpPr>
        <p:spPr>
          <a:xfrm>
            <a:off x="5865215" y="4526048"/>
            <a:ext cx="12042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线连接符 31">
            <a:extLst>
              <a:ext uri="{FF2B5EF4-FFF2-40B4-BE49-F238E27FC236}">
                <a16:creationId xmlns:a16="http://schemas.microsoft.com/office/drawing/2014/main" id="{ED15E126-C84E-4448-8D8C-E9564DE591A2}"/>
              </a:ext>
            </a:extLst>
          </p:cNvPr>
          <p:cNvCxnSpPr>
            <a:cxnSpLocks/>
          </p:cNvCxnSpPr>
          <p:nvPr/>
        </p:nvCxnSpPr>
        <p:spPr>
          <a:xfrm>
            <a:off x="7058410" y="3870032"/>
            <a:ext cx="0" cy="65601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4">
            <a:extLst>
              <a:ext uri="{FF2B5EF4-FFF2-40B4-BE49-F238E27FC236}">
                <a16:creationId xmlns:a16="http://schemas.microsoft.com/office/drawing/2014/main" id="{6F5BFFEA-F249-E84B-92B2-E0D9C4B78890}"/>
              </a:ext>
            </a:extLst>
          </p:cNvPr>
          <p:cNvCxnSpPr/>
          <p:nvPr/>
        </p:nvCxnSpPr>
        <p:spPr>
          <a:xfrm>
            <a:off x="5847791" y="6117585"/>
            <a:ext cx="12042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54709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	SPECIAL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4" name="对象 3">
            <a:extLst>
              <a:ext uri="{FF2B5EF4-FFF2-40B4-BE49-F238E27FC236}">
                <a16:creationId xmlns:a16="http://schemas.microsoft.com/office/drawing/2014/main" id="{682BC25B-F6D6-4FD6-88B0-0492E1F56067}"/>
              </a:ext>
            </a:extLst>
          </p:cNvPr>
          <p:cNvGraphicFramePr>
            <a:graphicFrameLocks noChangeAspect="1"/>
          </p:cNvGraphicFramePr>
          <p:nvPr>
            <p:extLst>
              <p:ext uri="{D42A27DB-BD31-4B8C-83A1-F6EECF244321}">
                <p14:modId xmlns:p14="http://schemas.microsoft.com/office/powerpoint/2010/main" val="411088907"/>
              </p:ext>
            </p:extLst>
          </p:nvPr>
        </p:nvGraphicFramePr>
        <p:xfrm>
          <a:off x="762220" y="3580781"/>
          <a:ext cx="2336800" cy="812800"/>
        </p:xfrm>
        <a:graphic>
          <a:graphicData uri="http://schemas.openxmlformats.org/presentationml/2006/ole">
            <mc:AlternateContent xmlns:mc="http://schemas.openxmlformats.org/markup-compatibility/2006">
              <mc:Choice xmlns:v="urn:schemas-microsoft-com:vml" Requires="v">
                <p:oleObj spid="_x0000_s1231" name="Equation" r:id="rId4" imgW="2336760" imgH="812520" progId="Equation.DSMT4">
                  <p:embed/>
                </p:oleObj>
              </mc:Choice>
              <mc:Fallback>
                <p:oleObj name="Equation" r:id="rId4" imgW="2336760" imgH="812520" progId="Equation.DSMT4">
                  <p:embed/>
                  <p:pic>
                    <p:nvPicPr>
                      <p:cNvPr id="0" name=""/>
                      <p:cNvPicPr/>
                      <p:nvPr/>
                    </p:nvPicPr>
                    <p:blipFill>
                      <a:blip r:embed="rId5"/>
                      <a:stretch>
                        <a:fillRect/>
                      </a:stretch>
                    </p:blipFill>
                    <p:spPr>
                      <a:xfrm>
                        <a:off x="762220" y="3580781"/>
                        <a:ext cx="2336800" cy="812800"/>
                      </a:xfrm>
                      <a:prstGeom prst="rect">
                        <a:avLst/>
                      </a:prstGeom>
                    </p:spPr>
                  </p:pic>
                </p:oleObj>
              </mc:Fallback>
            </mc:AlternateContent>
          </a:graphicData>
        </a:graphic>
      </p:graphicFrame>
      <p:pic>
        <p:nvPicPr>
          <p:cNvPr id="9" name="图片 8">
            <a:extLst>
              <a:ext uri="{FF2B5EF4-FFF2-40B4-BE49-F238E27FC236}">
                <a16:creationId xmlns:a16="http://schemas.microsoft.com/office/drawing/2014/main" id="{51F5D7B0-F76E-4340-895D-FB015BAAE5B7}"/>
              </a:ext>
            </a:extLst>
          </p:cNvPr>
          <p:cNvPicPr>
            <a:picLocks noChangeAspect="1"/>
          </p:cNvPicPr>
          <p:nvPr/>
        </p:nvPicPr>
        <p:blipFill>
          <a:blip r:embed="rId6"/>
          <a:stretch>
            <a:fillRect/>
          </a:stretch>
        </p:blipFill>
        <p:spPr>
          <a:xfrm>
            <a:off x="3781202" y="1388078"/>
            <a:ext cx="5079129" cy="2213790"/>
          </a:xfrm>
          <a:prstGeom prst="rect">
            <a:avLst/>
          </a:prstGeom>
        </p:spPr>
      </p:pic>
      <p:pic>
        <p:nvPicPr>
          <p:cNvPr id="10" name="图片 9">
            <a:extLst>
              <a:ext uri="{FF2B5EF4-FFF2-40B4-BE49-F238E27FC236}">
                <a16:creationId xmlns:a16="http://schemas.microsoft.com/office/drawing/2014/main" id="{E930ED20-82D1-4F66-95D9-732C423F9B71}"/>
              </a:ext>
            </a:extLst>
          </p:cNvPr>
          <p:cNvPicPr>
            <a:picLocks noChangeAspect="1"/>
          </p:cNvPicPr>
          <p:nvPr/>
        </p:nvPicPr>
        <p:blipFill>
          <a:blip r:embed="rId7"/>
          <a:stretch>
            <a:fillRect/>
          </a:stretch>
        </p:blipFill>
        <p:spPr>
          <a:xfrm>
            <a:off x="3781202" y="3832700"/>
            <a:ext cx="4991174" cy="2331244"/>
          </a:xfrm>
          <a:prstGeom prst="rect">
            <a:avLst/>
          </a:prstGeom>
        </p:spPr>
      </p:pic>
      <p:sp>
        <p:nvSpPr>
          <p:cNvPr id="11" name="文本框 10">
            <a:extLst>
              <a:ext uri="{FF2B5EF4-FFF2-40B4-BE49-F238E27FC236}">
                <a16:creationId xmlns:a16="http://schemas.microsoft.com/office/drawing/2014/main" id="{F5F4ED84-EE5C-47B2-B279-66A0598DFBA1}"/>
              </a:ext>
            </a:extLst>
          </p:cNvPr>
          <p:cNvSpPr txBox="1"/>
          <p:nvPr/>
        </p:nvSpPr>
        <p:spPr>
          <a:xfrm>
            <a:off x="422540" y="1994548"/>
            <a:ext cx="4647062" cy="523220"/>
          </a:xfrm>
          <a:prstGeom prst="rect">
            <a:avLst/>
          </a:prstGeom>
          <a:noFill/>
        </p:spPr>
        <p:txBody>
          <a:bodyPr wrap="square">
            <a:spAutoFit/>
          </a:bodyPr>
          <a:lstStyle/>
          <a:p>
            <a:r>
              <a:rPr lang="zh-CN" altLang="en-US" sz="2800" b="1" dirty="0"/>
              <a:t>函数的平移与缩放：</a:t>
            </a:r>
          </a:p>
        </p:txBody>
      </p:sp>
      <p:sp>
        <p:nvSpPr>
          <p:cNvPr id="12" name="文本框 11">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13" name="文本框 12">
            <a:extLst>
              <a:ext uri="{FF2B5EF4-FFF2-40B4-BE49-F238E27FC236}">
                <a16:creationId xmlns:a16="http://schemas.microsoft.com/office/drawing/2014/main" id="{F5F4ED84-EE5C-47B2-B279-66A0598DFBA1}"/>
              </a:ext>
            </a:extLst>
          </p:cNvPr>
          <p:cNvSpPr txBox="1"/>
          <p:nvPr/>
        </p:nvSpPr>
        <p:spPr>
          <a:xfrm>
            <a:off x="422540" y="2528701"/>
            <a:ext cx="4647062" cy="400110"/>
          </a:xfrm>
          <a:prstGeom prst="rect">
            <a:avLst/>
          </a:prstGeom>
          <a:noFill/>
        </p:spPr>
        <p:txBody>
          <a:bodyPr wrap="square">
            <a:spAutoFit/>
          </a:bodyPr>
          <a:lstStyle/>
          <a:p>
            <a:r>
              <a:rPr lang="zh-CN" altLang="en-US" sz="2000" b="1" dirty="0"/>
              <a:t>线性系统中的平移和缩放</a:t>
            </a:r>
          </a:p>
        </p:txBody>
      </p:sp>
    </p:spTree>
    <p:extLst>
      <p:ext uri="{BB962C8B-B14F-4D97-AF65-F5344CB8AC3E}">
        <p14:creationId xmlns:p14="http://schemas.microsoft.com/office/powerpoint/2010/main" val="74663778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7753701C-C4B1-46FE-999E-E40EE60285CF}"/>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4. DERIVATIVES AND INTEGRALS OF δ(X)</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2" name="对象 1">
            <a:extLst>
              <a:ext uri="{FF2B5EF4-FFF2-40B4-BE49-F238E27FC236}">
                <a16:creationId xmlns:a16="http://schemas.microsoft.com/office/drawing/2014/main" id="{882421BF-6C32-422B-A979-0DCCACE52C14}"/>
              </a:ext>
            </a:extLst>
          </p:cNvPr>
          <p:cNvGraphicFramePr>
            <a:graphicFrameLocks noChangeAspect="1"/>
          </p:cNvGraphicFramePr>
          <p:nvPr>
            <p:extLst>
              <p:ext uri="{D42A27DB-BD31-4B8C-83A1-F6EECF244321}">
                <p14:modId xmlns:p14="http://schemas.microsoft.com/office/powerpoint/2010/main" val="3811674560"/>
              </p:ext>
            </p:extLst>
          </p:nvPr>
        </p:nvGraphicFramePr>
        <p:xfrm>
          <a:off x="2117464" y="2596327"/>
          <a:ext cx="2540000" cy="444500"/>
        </p:xfrm>
        <a:graphic>
          <a:graphicData uri="http://schemas.openxmlformats.org/presentationml/2006/ole">
            <mc:AlternateContent xmlns:mc="http://schemas.openxmlformats.org/markup-compatibility/2006">
              <mc:Choice xmlns:v="urn:schemas-microsoft-com:vml" Requires="v">
                <p:oleObj spid="_x0000_s16969" name="Equation" r:id="rId4" imgW="2539800" imgH="444240" progId="Equation.DSMT4">
                  <p:embed/>
                </p:oleObj>
              </mc:Choice>
              <mc:Fallback>
                <p:oleObj name="Equation" r:id="rId4" imgW="2539800" imgH="444240" progId="Equation.DSMT4">
                  <p:embed/>
                  <p:pic>
                    <p:nvPicPr>
                      <p:cNvPr id="0" name=""/>
                      <p:cNvPicPr/>
                      <p:nvPr/>
                    </p:nvPicPr>
                    <p:blipFill>
                      <a:blip r:embed="rId5"/>
                      <a:stretch>
                        <a:fillRect/>
                      </a:stretch>
                    </p:blipFill>
                    <p:spPr>
                      <a:xfrm>
                        <a:off x="2117464" y="2596327"/>
                        <a:ext cx="2540000" cy="4445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6C56338A-B45B-4D5A-9AD7-FA470B25C6A6}"/>
              </a:ext>
            </a:extLst>
          </p:cNvPr>
          <p:cNvGraphicFramePr>
            <a:graphicFrameLocks noChangeAspect="1"/>
          </p:cNvGraphicFramePr>
          <p:nvPr>
            <p:extLst>
              <p:ext uri="{D42A27DB-BD31-4B8C-83A1-F6EECF244321}">
                <p14:modId xmlns:p14="http://schemas.microsoft.com/office/powerpoint/2010/main" val="1498880232"/>
              </p:ext>
            </p:extLst>
          </p:nvPr>
        </p:nvGraphicFramePr>
        <p:xfrm>
          <a:off x="2162175" y="4862513"/>
          <a:ext cx="5105400" cy="1066800"/>
        </p:xfrm>
        <a:graphic>
          <a:graphicData uri="http://schemas.openxmlformats.org/presentationml/2006/ole">
            <mc:AlternateContent xmlns:mc="http://schemas.openxmlformats.org/markup-compatibility/2006">
              <mc:Choice xmlns:v="urn:schemas-microsoft-com:vml" Requires="v">
                <p:oleObj spid="_x0000_s16970" name="Equation" r:id="rId6" imgW="5105160" imgH="1066680" progId="Equation.DSMT4">
                  <p:embed/>
                </p:oleObj>
              </mc:Choice>
              <mc:Fallback>
                <p:oleObj name="Equation" r:id="rId6" imgW="5105160" imgH="1066680" progId="Equation.DSMT4">
                  <p:embed/>
                  <p:pic>
                    <p:nvPicPr>
                      <p:cNvPr id="0" name=""/>
                      <p:cNvPicPr/>
                      <p:nvPr/>
                    </p:nvPicPr>
                    <p:blipFill>
                      <a:blip r:embed="rId7"/>
                      <a:stretch>
                        <a:fillRect/>
                      </a:stretch>
                    </p:blipFill>
                    <p:spPr>
                      <a:xfrm>
                        <a:off x="2162175" y="4862513"/>
                        <a:ext cx="5105400" cy="1066800"/>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6DB1C1A7-AF80-4515-8DBE-7881D1FE555C}"/>
              </a:ext>
            </a:extLst>
          </p:cNvPr>
          <p:cNvGraphicFramePr>
            <a:graphicFrameLocks noChangeAspect="1"/>
          </p:cNvGraphicFramePr>
          <p:nvPr>
            <p:extLst>
              <p:ext uri="{D42A27DB-BD31-4B8C-83A1-F6EECF244321}">
                <p14:modId xmlns:p14="http://schemas.microsoft.com/office/powerpoint/2010/main" val="679524424"/>
              </p:ext>
            </p:extLst>
          </p:nvPr>
        </p:nvGraphicFramePr>
        <p:xfrm>
          <a:off x="2117464" y="3154633"/>
          <a:ext cx="4368800" cy="863600"/>
        </p:xfrm>
        <a:graphic>
          <a:graphicData uri="http://schemas.openxmlformats.org/presentationml/2006/ole">
            <mc:AlternateContent xmlns:mc="http://schemas.openxmlformats.org/markup-compatibility/2006">
              <mc:Choice xmlns:v="urn:schemas-microsoft-com:vml" Requires="v">
                <p:oleObj spid="_x0000_s16971" name="Equation" r:id="rId8" imgW="4368600" imgH="863280" progId="Equation.DSMT4">
                  <p:embed/>
                </p:oleObj>
              </mc:Choice>
              <mc:Fallback>
                <p:oleObj name="Equation" r:id="rId8" imgW="4368600" imgH="863280" progId="Equation.DSMT4">
                  <p:embed/>
                  <p:pic>
                    <p:nvPicPr>
                      <p:cNvPr id="0" name=""/>
                      <p:cNvPicPr/>
                      <p:nvPr/>
                    </p:nvPicPr>
                    <p:blipFill>
                      <a:blip r:embed="rId9"/>
                      <a:stretch>
                        <a:fillRect/>
                      </a:stretch>
                    </p:blipFill>
                    <p:spPr>
                      <a:xfrm>
                        <a:off x="2117464" y="3154633"/>
                        <a:ext cx="4368800" cy="863600"/>
                      </a:xfrm>
                      <a:prstGeom prst="rect">
                        <a:avLst/>
                      </a:prstGeom>
                    </p:spPr>
                  </p:pic>
                </p:oleObj>
              </mc:Fallback>
            </mc:AlternateContent>
          </a:graphicData>
        </a:graphic>
      </p:graphicFrame>
      <p:graphicFrame>
        <p:nvGraphicFramePr>
          <p:cNvPr id="15" name="对象 14">
            <a:extLst>
              <a:ext uri="{FF2B5EF4-FFF2-40B4-BE49-F238E27FC236}">
                <a16:creationId xmlns:a16="http://schemas.microsoft.com/office/drawing/2014/main" id="{0DD55AB4-6619-414C-9122-559A2A74FC6B}"/>
              </a:ext>
            </a:extLst>
          </p:cNvPr>
          <p:cNvGraphicFramePr>
            <a:graphicFrameLocks noChangeAspect="1"/>
          </p:cNvGraphicFramePr>
          <p:nvPr>
            <p:extLst>
              <p:ext uri="{D42A27DB-BD31-4B8C-83A1-F6EECF244321}">
                <p14:modId xmlns:p14="http://schemas.microsoft.com/office/powerpoint/2010/main" val="1091751948"/>
              </p:ext>
            </p:extLst>
          </p:nvPr>
        </p:nvGraphicFramePr>
        <p:xfrm>
          <a:off x="2036996" y="6082180"/>
          <a:ext cx="4711700" cy="444500"/>
        </p:xfrm>
        <a:graphic>
          <a:graphicData uri="http://schemas.openxmlformats.org/presentationml/2006/ole">
            <mc:AlternateContent xmlns:mc="http://schemas.openxmlformats.org/markup-compatibility/2006">
              <mc:Choice xmlns:v="urn:schemas-microsoft-com:vml" Requires="v">
                <p:oleObj spid="_x0000_s16972" name="Equation" r:id="rId10" imgW="4710951" imgH="444976" progId="Equation.DSMT4">
                  <p:embed/>
                </p:oleObj>
              </mc:Choice>
              <mc:Fallback>
                <p:oleObj name="Equation" r:id="rId10" imgW="4710951" imgH="444976" progId="Equation.DSMT4">
                  <p:embed/>
                  <p:pic>
                    <p:nvPicPr>
                      <p:cNvPr id="0" name=""/>
                      <p:cNvPicPr/>
                      <p:nvPr/>
                    </p:nvPicPr>
                    <p:blipFill>
                      <a:blip r:embed="rId11"/>
                      <a:stretch>
                        <a:fillRect/>
                      </a:stretch>
                    </p:blipFill>
                    <p:spPr>
                      <a:xfrm>
                        <a:off x="2036996" y="6082180"/>
                        <a:ext cx="4711700" cy="444500"/>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6CBACEE2-105B-4BE4-8DCD-038D51098DCD}"/>
              </a:ext>
            </a:extLst>
          </p:cNvPr>
          <p:cNvGraphicFramePr>
            <a:graphicFrameLocks noChangeAspect="1"/>
          </p:cNvGraphicFramePr>
          <p:nvPr>
            <p:extLst>
              <p:ext uri="{D42A27DB-BD31-4B8C-83A1-F6EECF244321}">
                <p14:modId xmlns:p14="http://schemas.microsoft.com/office/powerpoint/2010/main" val="4288462967"/>
              </p:ext>
            </p:extLst>
          </p:nvPr>
        </p:nvGraphicFramePr>
        <p:xfrm>
          <a:off x="2117464" y="1743129"/>
          <a:ext cx="1739900" cy="736600"/>
        </p:xfrm>
        <a:graphic>
          <a:graphicData uri="http://schemas.openxmlformats.org/presentationml/2006/ole">
            <mc:AlternateContent xmlns:mc="http://schemas.openxmlformats.org/markup-compatibility/2006">
              <mc:Choice xmlns:v="urn:schemas-microsoft-com:vml" Requires="v">
                <p:oleObj spid="_x0000_s16973" name="Equation" r:id="rId12" imgW="1739880" imgH="736560" progId="Equation.DSMT4">
                  <p:embed/>
                </p:oleObj>
              </mc:Choice>
              <mc:Fallback>
                <p:oleObj name="Equation" r:id="rId12" imgW="1739880" imgH="736560" progId="Equation.DSMT4">
                  <p:embed/>
                  <p:pic>
                    <p:nvPicPr>
                      <p:cNvPr id="15" name="对象 14">
                        <a:extLst>
                          <a:ext uri="{FF2B5EF4-FFF2-40B4-BE49-F238E27FC236}">
                            <a16:creationId xmlns:a16="http://schemas.microsoft.com/office/drawing/2014/main" id="{6CBACEE2-105B-4BE4-8DCD-038D51098DCD}"/>
                          </a:ext>
                        </a:extLst>
                      </p:cNvPr>
                      <p:cNvPicPr/>
                      <p:nvPr/>
                    </p:nvPicPr>
                    <p:blipFill>
                      <a:blip r:embed="rId13"/>
                      <a:stretch>
                        <a:fillRect/>
                      </a:stretch>
                    </p:blipFill>
                    <p:spPr>
                      <a:xfrm>
                        <a:off x="2117464" y="1743129"/>
                        <a:ext cx="1739900" cy="736600"/>
                      </a:xfrm>
                      <a:prstGeom prst="rect">
                        <a:avLst/>
                      </a:prstGeom>
                    </p:spPr>
                  </p:pic>
                </p:oleObj>
              </mc:Fallback>
            </mc:AlternateContent>
          </a:graphicData>
        </a:graphic>
      </p:graphicFrame>
      <p:sp>
        <p:nvSpPr>
          <p:cNvPr id="9" name="文本框 8">
            <a:extLst>
              <a:ext uri="{FF2B5EF4-FFF2-40B4-BE49-F238E27FC236}">
                <a16:creationId xmlns:a16="http://schemas.microsoft.com/office/drawing/2014/main" id="{B4199988-47BF-4970-BF0F-8521A2694706}"/>
              </a:ext>
            </a:extLst>
          </p:cNvPr>
          <p:cNvSpPr txBox="1"/>
          <p:nvPr/>
        </p:nvSpPr>
        <p:spPr>
          <a:xfrm>
            <a:off x="2117464" y="1249856"/>
            <a:ext cx="4647062" cy="523220"/>
          </a:xfrm>
          <a:prstGeom prst="rect">
            <a:avLst/>
          </a:prstGeom>
          <a:noFill/>
        </p:spPr>
        <p:txBody>
          <a:bodyPr wrap="square">
            <a:spAutoFit/>
          </a:bodyPr>
          <a:lstStyle>
            <a:defPPr>
              <a:defRPr lang="en-US"/>
            </a:defPPr>
            <a:lvl1pPr>
              <a:defRPr sz="2800"/>
            </a:lvl1pPr>
          </a:lstStyle>
          <a:p>
            <a:r>
              <a:rPr lang="zh-CN" altLang="en-US" b="1" dirty="0"/>
              <a:t>冲激函数的微分性质</a:t>
            </a:r>
            <a:r>
              <a:rPr lang="en-US" altLang="zh-CN" b="1" dirty="0"/>
              <a:t>:</a:t>
            </a:r>
            <a:endParaRPr lang="zh-CN" altLang="en-US" b="1" dirty="0"/>
          </a:p>
        </p:txBody>
      </p:sp>
      <p:graphicFrame>
        <p:nvGraphicFramePr>
          <p:cNvPr id="19" name="对象 18">
            <a:extLst>
              <a:ext uri="{FF2B5EF4-FFF2-40B4-BE49-F238E27FC236}">
                <a16:creationId xmlns:a16="http://schemas.microsoft.com/office/drawing/2014/main" id="{882421BF-6C32-422B-A979-0DCCACE52C14}"/>
              </a:ext>
            </a:extLst>
          </p:cNvPr>
          <p:cNvGraphicFramePr>
            <a:graphicFrameLocks noChangeAspect="1"/>
          </p:cNvGraphicFramePr>
          <p:nvPr>
            <p:extLst>
              <p:ext uri="{D42A27DB-BD31-4B8C-83A1-F6EECF244321}">
                <p14:modId xmlns:p14="http://schemas.microsoft.com/office/powerpoint/2010/main" val="4229627346"/>
              </p:ext>
            </p:extLst>
          </p:nvPr>
        </p:nvGraphicFramePr>
        <p:xfrm>
          <a:off x="2148917" y="4291013"/>
          <a:ext cx="3098800" cy="508000"/>
        </p:xfrm>
        <a:graphic>
          <a:graphicData uri="http://schemas.openxmlformats.org/presentationml/2006/ole">
            <mc:AlternateContent xmlns:mc="http://schemas.openxmlformats.org/markup-compatibility/2006">
              <mc:Choice xmlns:v="urn:schemas-microsoft-com:vml" Requires="v">
                <p:oleObj spid="_x0000_s16974" name="Equation" r:id="rId14" imgW="3098520" imgH="507960" progId="Equation.DSMT4">
                  <p:embed/>
                </p:oleObj>
              </mc:Choice>
              <mc:Fallback>
                <p:oleObj name="Equation" r:id="rId14" imgW="3098520" imgH="507960" progId="Equation.DSMT4">
                  <p:embed/>
                  <p:pic>
                    <p:nvPicPr>
                      <p:cNvPr id="2" name="对象 1">
                        <a:extLst>
                          <a:ext uri="{FF2B5EF4-FFF2-40B4-BE49-F238E27FC236}">
                            <a16:creationId xmlns:a16="http://schemas.microsoft.com/office/drawing/2014/main" id="{882421BF-6C32-422B-A979-0DCCACE52C14}"/>
                          </a:ext>
                        </a:extLst>
                      </p:cNvPr>
                      <p:cNvPicPr/>
                      <p:nvPr/>
                    </p:nvPicPr>
                    <p:blipFill>
                      <a:blip r:embed="rId15"/>
                      <a:stretch>
                        <a:fillRect/>
                      </a:stretch>
                    </p:blipFill>
                    <p:spPr>
                      <a:xfrm>
                        <a:off x="2148917" y="4291013"/>
                        <a:ext cx="3098800" cy="508000"/>
                      </a:xfrm>
                      <a:prstGeom prst="rect">
                        <a:avLst/>
                      </a:prstGeom>
                    </p:spPr>
                  </p:pic>
                </p:oleObj>
              </mc:Fallback>
            </mc:AlternateContent>
          </a:graphicData>
        </a:graphic>
      </p:graphicFrame>
      <p:sp>
        <p:nvSpPr>
          <p:cNvPr id="13" name="弧 12">
            <a:extLst>
              <a:ext uri="{FF2B5EF4-FFF2-40B4-BE49-F238E27FC236}">
                <a16:creationId xmlns:a16="http://schemas.microsoft.com/office/drawing/2014/main" id="{1D7E9417-493A-A145-B9A3-6071179F79FC}"/>
              </a:ext>
            </a:extLst>
          </p:cNvPr>
          <p:cNvSpPr/>
          <p:nvPr/>
        </p:nvSpPr>
        <p:spPr>
          <a:xfrm flipH="1">
            <a:off x="1311274" y="2795857"/>
            <a:ext cx="1612377" cy="2911924"/>
          </a:xfrm>
          <a:prstGeom prst="arc">
            <a:avLst>
              <a:gd name="adj1" fmla="val 16288502"/>
              <a:gd name="adj2" fmla="val 5303598"/>
            </a:avLst>
          </a:prstGeom>
          <a:ln w="38100">
            <a:headEnd type="none"/>
            <a:tailEnd type="stealth"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dirty="0"/>
          </a:p>
        </p:txBody>
      </p:sp>
    </p:spTree>
    <p:extLst>
      <p:ext uri="{BB962C8B-B14F-4D97-AF65-F5344CB8AC3E}">
        <p14:creationId xmlns:p14="http://schemas.microsoft.com/office/powerpoint/2010/main" val="2522492199"/>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52963" y="3086842"/>
            <a:ext cx="8038074" cy="707886"/>
          </a:xfrm>
          <a:prstGeom prst="rect">
            <a:avLst/>
          </a:prstGeom>
          <a:noFill/>
        </p:spPr>
        <p:txBody>
          <a:bodyPr wrap="square" rtlCol="0">
            <a:spAutoFit/>
          </a:bodyPr>
          <a:lstStyle/>
          <a:p>
            <a:pPr algn="ctr"/>
            <a:r>
              <a:rPr lang="zh-CN" altLang="en-US" sz="4000" b="1" dirty="0">
                <a:latin typeface="微软雅黑" panose="020B0503020204020204" pitchFamily="34" charset="-122"/>
                <a:ea typeface="微软雅黑" panose="020B0503020204020204" pitchFamily="34" charset="-122"/>
                <a:cs typeface="DejaVu Sans" panose="020B0603030804020204" pitchFamily="34" charset="2"/>
              </a:rPr>
              <a:t>谢谢！</a:t>
            </a:r>
            <a:endParaRPr lang="zh-CN" altLang="en-US" sz="4000" dirty="0">
              <a:latin typeface="微软雅黑" panose="020B0503020204020204" pitchFamily="34" charset="-122"/>
              <a:ea typeface="微软雅黑" panose="020B0503020204020204" pitchFamily="34" charset="-122"/>
              <a:cs typeface="DejaVu Sans" panose="020B0603030804020204" pitchFamily="34" charset="2"/>
            </a:endParaRPr>
          </a:p>
        </p:txBody>
      </p:sp>
      <p:pic>
        <p:nvPicPr>
          <p:cNvPr id="6" name="图片 5">
            <a:extLst>
              <a:ext uri="{FF2B5EF4-FFF2-40B4-BE49-F238E27FC236}">
                <a16:creationId xmlns:a16="http://schemas.microsoft.com/office/drawing/2014/main" id="{051EA1FE-BEB9-40CE-BDB7-1D88F6E42FBF}"/>
              </a:ext>
            </a:extLst>
          </p:cNvPr>
          <p:cNvPicPr>
            <a:picLocks noChangeAspect="1"/>
          </p:cNvPicPr>
          <p:nvPr/>
        </p:nvPicPr>
        <p:blipFill>
          <a:blip r:embed="rId3"/>
          <a:stretch>
            <a:fillRect/>
          </a:stretch>
        </p:blipFill>
        <p:spPr>
          <a:xfrm>
            <a:off x="0" y="6105535"/>
            <a:ext cx="9144000" cy="665135"/>
          </a:xfrm>
          <a:prstGeom prst="rect">
            <a:avLst/>
          </a:prstGeom>
        </p:spPr>
      </p:pic>
    </p:spTree>
    <p:extLst>
      <p:ext uri="{BB962C8B-B14F-4D97-AF65-F5344CB8AC3E}">
        <p14:creationId xmlns:p14="http://schemas.microsoft.com/office/powerpoint/2010/main" val="159252845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a:extLst>
              <a:ext uri="{FF2B5EF4-FFF2-40B4-BE49-F238E27FC236}">
                <a16:creationId xmlns:a16="http://schemas.microsoft.com/office/drawing/2014/main" id="{B4199988-47BF-4970-BF0F-8521A2694706}"/>
              </a:ext>
            </a:extLst>
          </p:cNvPr>
          <p:cNvSpPr txBox="1"/>
          <p:nvPr/>
        </p:nvSpPr>
        <p:spPr>
          <a:xfrm>
            <a:off x="961154" y="1757353"/>
            <a:ext cx="4647062" cy="523220"/>
          </a:xfrm>
          <a:prstGeom prst="rect">
            <a:avLst/>
          </a:prstGeom>
          <a:noFill/>
        </p:spPr>
        <p:txBody>
          <a:bodyPr wrap="square">
            <a:spAutoFit/>
          </a:bodyPr>
          <a:lstStyle>
            <a:defPPr>
              <a:defRPr lang="en-US"/>
            </a:defPPr>
            <a:lvl1pPr>
              <a:defRPr sz="2800"/>
            </a:lvl1pPr>
          </a:lstStyle>
          <a:p>
            <a:r>
              <a:rPr lang="zh-CN" altLang="en-US" b="1" dirty="0"/>
              <a:t>符号函数</a:t>
            </a:r>
            <a:r>
              <a:rPr lang="en-US" altLang="zh-CN" b="1" dirty="0"/>
              <a:t>:</a:t>
            </a:r>
            <a:endParaRPr lang="zh-CN" altLang="en-US" b="1" dirty="0"/>
          </a:p>
        </p:txBody>
      </p:sp>
      <p:graphicFrame>
        <p:nvGraphicFramePr>
          <p:cNvPr id="6" name="对象 5">
            <a:extLst>
              <a:ext uri="{FF2B5EF4-FFF2-40B4-BE49-F238E27FC236}">
                <a16:creationId xmlns:a16="http://schemas.microsoft.com/office/drawing/2014/main" id="{29D22582-0E25-4951-BFD2-94D680BB46B7}"/>
              </a:ext>
            </a:extLst>
          </p:cNvPr>
          <p:cNvGraphicFramePr>
            <a:graphicFrameLocks noChangeAspect="1"/>
          </p:cNvGraphicFramePr>
          <p:nvPr>
            <p:extLst>
              <p:ext uri="{D42A27DB-BD31-4B8C-83A1-F6EECF244321}">
                <p14:modId xmlns:p14="http://schemas.microsoft.com/office/powerpoint/2010/main" val="661183043"/>
              </p:ext>
            </p:extLst>
          </p:nvPr>
        </p:nvGraphicFramePr>
        <p:xfrm>
          <a:off x="1109438" y="3226418"/>
          <a:ext cx="2527300" cy="1346200"/>
        </p:xfrm>
        <a:graphic>
          <a:graphicData uri="http://schemas.openxmlformats.org/presentationml/2006/ole">
            <mc:AlternateContent xmlns:mc="http://schemas.openxmlformats.org/markup-compatibility/2006">
              <mc:Choice xmlns:v="urn:schemas-microsoft-com:vml" Requires="v">
                <p:oleObj spid="_x0000_s3298" name="Equation" r:id="rId4" imgW="2527200" imgH="1346040" progId="Equation.DSMT4">
                  <p:embed/>
                </p:oleObj>
              </mc:Choice>
              <mc:Fallback>
                <p:oleObj name="Equation" r:id="rId4" imgW="2527200" imgH="1346040" progId="Equation.DSMT4">
                  <p:embed/>
                  <p:pic>
                    <p:nvPicPr>
                      <p:cNvPr id="10" name="对象 9">
                        <a:extLst>
                          <a:ext uri="{FF2B5EF4-FFF2-40B4-BE49-F238E27FC236}">
                            <a16:creationId xmlns:a16="http://schemas.microsoft.com/office/drawing/2014/main" id="{AA9A1932-FFAB-4B35-8D25-D23B8386F682}"/>
                          </a:ext>
                        </a:extLst>
                      </p:cNvPr>
                      <p:cNvPicPr/>
                      <p:nvPr/>
                    </p:nvPicPr>
                    <p:blipFill>
                      <a:blip r:embed="rId5"/>
                      <a:stretch>
                        <a:fillRect/>
                      </a:stretch>
                    </p:blipFill>
                    <p:spPr>
                      <a:xfrm>
                        <a:off x="1109438" y="3226418"/>
                        <a:ext cx="2527300" cy="1346200"/>
                      </a:xfrm>
                      <a:prstGeom prst="rect">
                        <a:avLst/>
                      </a:prstGeom>
                    </p:spPr>
                  </p:pic>
                </p:oleObj>
              </mc:Fallback>
            </mc:AlternateContent>
          </a:graphicData>
        </a:graphic>
      </p:graphicFrame>
      <p:sp>
        <p:nvSpPr>
          <p:cNvPr id="9" name="矩形 8">
            <a:extLst>
              <a:ext uri="{FF2B5EF4-FFF2-40B4-BE49-F238E27FC236}">
                <a16:creationId xmlns:a16="http://schemas.microsoft.com/office/drawing/2014/main" id="{81C0CADF-D260-4B09-A7A8-202CB6FBE575}"/>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	SPECIAL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1" name="文本框 10">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pic>
        <p:nvPicPr>
          <p:cNvPr id="12" name="图片 11">
            <a:extLst>
              <a:ext uri="{FF2B5EF4-FFF2-40B4-BE49-F238E27FC236}">
                <a16:creationId xmlns:a16="http://schemas.microsoft.com/office/drawing/2014/main" id="{63B68AA1-2AC7-436D-B071-621E5E9BA735}"/>
              </a:ext>
            </a:extLst>
          </p:cNvPr>
          <p:cNvPicPr>
            <a:picLocks noChangeAspect="1"/>
          </p:cNvPicPr>
          <p:nvPr/>
        </p:nvPicPr>
        <p:blipFill>
          <a:blip r:embed="rId6"/>
          <a:stretch>
            <a:fillRect/>
          </a:stretch>
        </p:blipFill>
        <p:spPr>
          <a:xfrm>
            <a:off x="3978876" y="1789219"/>
            <a:ext cx="5165124" cy="4300527"/>
          </a:xfrm>
          <a:prstGeom prst="rect">
            <a:avLst/>
          </a:prstGeom>
        </p:spPr>
      </p:pic>
      <p:sp>
        <p:nvSpPr>
          <p:cNvPr id="13" name="文本框 12">
            <a:extLst>
              <a:ext uri="{FF2B5EF4-FFF2-40B4-BE49-F238E27FC236}">
                <a16:creationId xmlns:a16="http://schemas.microsoft.com/office/drawing/2014/main" id="{F5F4ED84-EE5C-47B2-B279-66A0598DFBA1}"/>
              </a:ext>
            </a:extLst>
          </p:cNvPr>
          <p:cNvSpPr txBox="1"/>
          <p:nvPr/>
        </p:nvSpPr>
        <p:spPr>
          <a:xfrm>
            <a:off x="978594" y="2280573"/>
            <a:ext cx="4647062" cy="400110"/>
          </a:xfrm>
          <a:prstGeom prst="rect">
            <a:avLst/>
          </a:prstGeom>
          <a:noFill/>
        </p:spPr>
        <p:txBody>
          <a:bodyPr wrap="square">
            <a:spAutoFit/>
          </a:bodyPr>
          <a:lstStyle/>
          <a:p>
            <a:r>
              <a:rPr lang="zh-CN" altLang="en-US" sz="2000" b="1" dirty="0"/>
              <a:t>线性系统中的反相器</a:t>
            </a:r>
          </a:p>
        </p:txBody>
      </p:sp>
    </p:spTree>
    <p:extLst>
      <p:ext uri="{BB962C8B-B14F-4D97-AF65-F5344CB8AC3E}">
        <p14:creationId xmlns:p14="http://schemas.microsoft.com/office/powerpoint/2010/main" val="391641102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a:extLst>
              <a:ext uri="{FF2B5EF4-FFF2-40B4-BE49-F238E27FC236}">
                <a16:creationId xmlns:a16="http://schemas.microsoft.com/office/drawing/2014/main" id="{C0F8F4B9-8132-4A66-BCFC-50C8E1E8A2BD}"/>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	SPECIAL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6" name="文本框 5">
            <a:extLst>
              <a:ext uri="{FF2B5EF4-FFF2-40B4-BE49-F238E27FC236}">
                <a16:creationId xmlns:a16="http://schemas.microsoft.com/office/drawing/2014/main" id="{F5F4ED84-EE5C-47B2-B279-66A0598DFBA1}"/>
              </a:ext>
            </a:extLst>
          </p:cNvPr>
          <p:cNvSpPr txBox="1"/>
          <p:nvPr/>
        </p:nvSpPr>
        <p:spPr>
          <a:xfrm>
            <a:off x="978594" y="1920723"/>
            <a:ext cx="4647062" cy="523220"/>
          </a:xfrm>
          <a:prstGeom prst="rect">
            <a:avLst/>
          </a:prstGeom>
          <a:noFill/>
        </p:spPr>
        <p:txBody>
          <a:bodyPr wrap="square">
            <a:spAutoFit/>
          </a:bodyPr>
          <a:lstStyle/>
          <a:p>
            <a:r>
              <a:rPr lang="zh-CN" altLang="en-US" sz="2800" b="1" dirty="0"/>
              <a:t>单位阶跃函数：</a:t>
            </a:r>
          </a:p>
        </p:txBody>
      </p:sp>
      <p:pic>
        <p:nvPicPr>
          <p:cNvPr id="7" name="图片 6">
            <a:extLst>
              <a:ext uri="{FF2B5EF4-FFF2-40B4-BE49-F238E27FC236}">
                <a16:creationId xmlns:a16="http://schemas.microsoft.com/office/drawing/2014/main" id="{63B68AA1-2AC7-436D-B071-621E5E9BA735}"/>
              </a:ext>
            </a:extLst>
          </p:cNvPr>
          <p:cNvPicPr>
            <a:picLocks noChangeAspect="1"/>
          </p:cNvPicPr>
          <p:nvPr/>
        </p:nvPicPr>
        <p:blipFill>
          <a:blip r:embed="rId4"/>
          <a:stretch>
            <a:fillRect/>
          </a:stretch>
        </p:blipFill>
        <p:spPr>
          <a:xfrm>
            <a:off x="3978876" y="1789219"/>
            <a:ext cx="5165124" cy="4300527"/>
          </a:xfrm>
          <a:prstGeom prst="rect">
            <a:avLst/>
          </a:prstGeom>
        </p:spPr>
      </p:pic>
      <p:graphicFrame>
        <p:nvGraphicFramePr>
          <p:cNvPr id="9" name="对象 8">
            <a:extLst>
              <a:ext uri="{FF2B5EF4-FFF2-40B4-BE49-F238E27FC236}">
                <a16:creationId xmlns:a16="http://schemas.microsoft.com/office/drawing/2014/main" id="{9CD4B460-A306-4170-A4CB-9ED19B4CCE98}"/>
              </a:ext>
            </a:extLst>
          </p:cNvPr>
          <p:cNvGraphicFramePr>
            <a:graphicFrameLocks noChangeAspect="1"/>
          </p:cNvGraphicFramePr>
          <p:nvPr>
            <p:extLst>
              <p:ext uri="{D42A27DB-BD31-4B8C-83A1-F6EECF244321}">
                <p14:modId xmlns:p14="http://schemas.microsoft.com/office/powerpoint/2010/main" val="3970180427"/>
              </p:ext>
            </p:extLst>
          </p:nvPr>
        </p:nvGraphicFramePr>
        <p:xfrm>
          <a:off x="978594" y="2909079"/>
          <a:ext cx="2501900" cy="1727200"/>
        </p:xfrm>
        <a:graphic>
          <a:graphicData uri="http://schemas.openxmlformats.org/presentationml/2006/ole">
            <mc:AlternateContent xmlns:mc="http://schemas.openxmlformats.org/markup-compatibility/2006">
              <mc:Choice xmlns:v="urn:schemas-microsoft-com:vml" Requires="v">
                <p:oleObj spid="_x0000_s2266" name="Equation" r:id="rId5" imgW="2501640" imgH="1726920" progId="Equation.DSMT4">
                  <p:embed/>
                </p:oleObj>
              </mc:Choice>
              <mc:Fallback>
                <p:oleObj name="Equation" r:id="rId5" imgW="2501640" imgH="1726920" progId="Equation.DSMT4">
                  <p:embed/>
                  <p:pic>
                    <p:nvPicPr>
                      <p:cNvPr id="0" name=""/>
                      <p:cNvPicPr/>
                      <p:nvPr/>
                    </p:nvPicPr>
                    <p:blipFill>
                      <a:blip r:embed="rId6"/>
                      <a:stretch>
                        <a:fillRect/>
                      </a:stretch>
                    </p:blipFill>
                    <p:spPr>
                      <a:xfrm>
                        <a:off x="978594" y="2909079"/>
                        <a:ext cx="2501900" cy="1727200"/>
                      </a:xfrm>
                      <a:prstGeom prst="rect">
                        <a:avLst/>
                      </a:prstGeom>
                    </p:spPr>
                  </p:pic>
                </p:oleObj>
              </mc:Fallback>
            </mc:AlternateContent>
          </a:graphicData>
        </a:graphic>
      </p:graphicFrame>
      <p:sp>
        <p:nvSpPr>
          <p:cNvPr id="8" name="文本框 7">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graphicFrame>
        <p:nvGraphicFramePr>
          <p:cNvPr id="11" name="对象 10">
            <a:extLst>
              <a:ext uri="{FF2B5EF4-FFF2-40B4-BE49-F238E27FC236}">
                <a16:creationId xmlns:a16="http://schemas.microsoft.com/office/drawing/2014/main" id="{30B97950-1BB7-45FC-AE17-CD953B49B6A4}"/>
              </a:ext>
            </a:extLst>
          </p:cNvPr>
          <p:cNvGraphicFramePr>
            <a:graphicFrameLocks noChangeAspect="1"/>
          </p:cNvGraphicFramePr>
          <p:nvPr>
            <p:extLst>
              <p:ext uri="{D42A27DB-BD31-4B8C-83A1-F6EECF244321}">
                <p14:modId xmlns:p14="http://schemas.microsoft.com/office/powerpoint/2010/main" val="1526780844"/>
              </p:ext>
            </p:extLst>
          </p:nvPr>
        </p:nvGraphicFramePr>
        <p:xfrm>
          <a:off x="978594" y="4776450"/>
          <a:ext cx="2794000" cy="723900"/>
        </p:xfrm>
        <a:graphic>
          <a:graphicData uri="http://schemas.openxmlformats.org/presentationml/2006/ole">
            <mc:AlternateContent xmlns:mc="http://schemas.openxmlformats.org/markup-compatibility/2006">
              <mc:Choice xmlns:v="urn:schemas-microsoft-com:vml" Requires="v">
                <p:oleObj spid="_x0000_s2267" name="Equation" r:id="rId7" imgW="2793960" imgH="723600" progId="Equation.DSMT4">
                  <p:embed/>
                </p:oleObj>
              </mc:Choice>
              <mc:Fallback>
                <p:oleObj name="Equation" r:id="rId7" imgW="2793960" imgH="723600" progId="Equation.DSMT4">
                  <p:embed/>
                  <p:pic>
                    <p:nvPicPr>
                      <p:cNvPr id="5" name="对象 4">
                        <a:extLst>
                          <a:ext uri="{FF2B5EF4-FFF2-40B4-BE49-F238E27FC236}">
                            <a16:creationId xmlns:a16="http://schemas.microsoft.com/office/drawing/2014/main" id="{30B97950-1BB7-45FC-AE17-CD953B49B6A4}"/>
                          </a:ext>
                        </a:extLst>
                      </p:cNvPr>
                      <p:cNvPicPr/>
                      <p:nvPr/>
                    </p:nvPicPr>
                    <p:blipFill>
                      <a:blip r:embed="rId8"/>
                      <a:stretch>
                        <a:fillRect/>
                      </a:stretch>
                    </p:blipFill>
                    <p:spPr>
                      <a:xfrm>
                        <a:off x="978594" y="4776450"/>
                        <a:ext cx="2794000" cy="723900"/>
                      </a:xfrm>
                      <a:prstGeom prst="rect">
                        <a:avLst/>
                      </a:prstGeom>
                    </p:spPr>
                  </p:pic>
                </p:oleObj>
              </mc:Fallback>
            </mc:AlternateContent>
          </a:graphicData>
        </a:graphic>
      </p:graphicFrame>
    </p:spTree>
    <p:extLst>
      <p:ext uri="{BB962C8B-B14F-4D97-AF65-F5344CB8AC3E}">
        <p14:creationId xmlns:p14="http://schemas.microsoft.com/office/powerpoint/2010/main" val="4187157439"/>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6FA4B7BF-D302-48B5-B97A-D8F89A09837D}"/>
              </a:ext>
            </a:extLst>
          </p:cNvPr>
          <p:cNvPicPr>
            <a:picLocks noChangeAspect="1"/>
          </p:cNvPicPr>
          <p:nvPr/>
        </p:nvPicPr>
        <p:blipFill>
          <a:blip r:embed="rId4"/>
          <a:stretch>
            <a:fillRect/>
          </a:stretch>
        </p:blipFill>
        <p:spPr>
          <a:xfrm>
            <a:off x="4190492" y="1828800"/>
            <a:ext cx="4986303" cy="3902323"/>
          </a:xfrm>
          <a:prstGeom prst="rect">
            <a:avLst/>
          </a:prstGeom>
        </p:spPr>
      </p:pic>
      <p:sp>
        <p:nvSpPr>
          <p:cNvPr id="9" name="矩形 8">
            <a:extLst>
              <a:ext uri="{FF2B5EF4-FFF2-40B4-BE49-F238E27FC236}">
                <a16:creationId xmlns:a16="http://schemas.microsoft.com/office/drawing/2014/main" id="{81C0CADF-D260-4B09-A7A8-202CB6FBE575}"/>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	SPECIAL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1" name="文本框 10">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10" name="文本框 9">
            <a:extLst>
              <a:ext uri="{FF2B5EF4-FFF2-40B4-BE49-F238E27FC236}">
                <a16:creationId xmlns:a16="http://schemas.microsoft.com/office/drawing/2014/main" id="{F5F4ED84-EE5C-47B2-B279-66A0598DFBA1}"/>
              </a:ext>
            </a:extLst>
          </p:cNvPr>
          <p:cNvSpPr txBox="1"/>
          <p:nvPr/>
        </p:nvSpPr>
        <p:spPr>
          <a:xfrm>
            <a:off x="978594" y="1920723"/>
            <a:ext cx="4647062" cy="523220"/>
          </a:xfrm>
          <a:prstGeom prst="rect">
            <a:avLst/>
          </a:prstGeom>
          <a:noFill/>
        </p:spPr>
        <p:txBody>
          <a:bodyPr wrap="square">
            <a:spAutoFit/>
          </a:bodyPr>
          <a:lstStyle/>
          <a:p>
            <a:r>
              <a:rPr lang="zh-CN" altLang="en-US" sz="2800" b="1" dirty="0"/>
              <a:t>单位阶跃函数：</a:t>
            </a:r>
          </a:p>
        </p:txBody>
      </p:sp>
      <p:graphicFrame>
        <p:nvGraphicFramePr>
          <p:cNvPr id="12" name="对象 11">
            <a:extLst>
              <a:ext uri="{FF2B5EF4-FFF2-40B4-BE49-F238E27FC236}">
                <a16:creationId xmlns:a16="http://schemas.microsoft.com/office/drawing/2014/main" id="{9CD4B460-A306-4170-A4CB-9ED19B4CCE98}"/>
              </a:ext>
            </a:extLst>
          </p:cNvPr>
          <p:cNvGraphicFramePr>
            <a:graphicFrameLocks noChangeAspect="1"/>
          </p:cNvGraphicFramePr>
          <p:nvPr>
            <p:extLst>
              <p:ext uri="{D42A27DB-BD31-4B8C-83A1-F6EECF244321}">
                <p14:modId xmlns:p14="http://schemas.microsoft.com/office/powerpoint/2010/main" val="621516162"/>
              </p:ext>
            </p:extLst>
          </p:nvPr>
        </p:nvGraphicFramePr>
        <p:xfrm>
          <a:off x="1187543" y="3708754"/>
          <a:ext cx="2794000" cy="342900"/>
        </p:xfrm>
        <a:graphic>
          <a:graphicData uri="http://schemas.openxmlformats.org/presentationml/2006/ole">
            <mc:AlternateContent xmlns:mc="http://schemas.openxmlformats.org/markup-compatibility/2006">
              <mc:Choice xmlns:v="urn:schemas-microsoft-com:vml" Requires="v">
                <p:oleObj spid="_x0000_s17483" name="Equation" r:id="rId5" imgW="2793960" imgH="342720" progId="Equation.DSMT4">
                  <p:embed/>
                </p:oleObj>
              </mc:Choice>
              <mc:Fallback>
                <p:oleObj name="Equation" r:id="rId5" imgW="2793960" imgH="342720" progId="Equation.DSMT4">
                  <p:embed/>
                  <p:pic>
                    <p:nvPicPr>
                      <p:cNvPr id="9" name="对象 8">
                        <a:extLst>
                          <a:ext uri="{FF2B5EF4-FFF2-40B4-BE49-F238E27FC236}">
                            <a16:creationId xmlns:a16="http://schemas.microsoft.com/office/drawing/2014/main" id="{9CD4B460-A306-4170-A4CB-9ED19B4CCE98}"/>
                          </a:ext>
                        </a:extLst>
                      </p:cNvPr>
                      <p:cNvPicPr/>
                      <p:nvPr/>
                    </p:nvPicPr>
                    <p:blipFill>
                      <a:blip r:embed="rId6"/>
                      <a:stretch>
                        <a:fillRect/>
                      </a:stretch>
                    </p:blipFill>
                    <p:spPr>
                      <a:xfrm>
                        <a:off x="1187543" y="3708754"/>
                        <a:ext cx="2794000" cy="342900"/>
                      </a:xfrm>
                      <a:prstGeom prst="rect">
                        <a:avLst/>
                      </a:prstGeom>
                    </p:spPr>
                  </p:pic>
                </p:oleObj>
              </mc:Fallback>
            </mc:AlternateContent>
          </a:graphicData>
        </a:graphic>
      </p:graphicFrame>
      <p:sp>
        <p:nvSpPr>
          <p:cNvPr id="13" name="文本框 12">
            <a:extLst>
              <a:ext uri="{FF2B5EF4-FFF2-40B4-BE49-F238E27FC236}">
                <a16:creationId xmlns:a16="http://schemas.microsoft.com/office/drawing/2014/main" id="{F5F4ED84-EE5C-47B2-B279-66A0598DFBA1}"/>
              </a:ext>
            </a:extLst>
          </p:cNvPr>
          <p:cNvSpPr txBox="1"/>
          <p:nvPr/>
        </p:nvSpPr>
        <p:spPr>
          <a:xfrm>
            <a:off x="978594" y="2458490"/>
            <a:ext cx="4647062" cy="400110"/>
          </a:xfrm>
          <a:prstGeom prst="rect">
            <a:avLst/>
          </a:prstGeom>
          <a:noFill/>
        </p:spPr>
        <p:txBody>
          <a:bodyPr wrap="square">
            <a:spAutoFit/>
          </a:bodyPr>
          <a:lstStyle/>
          <a:p>
            <a:r>
              <a:rPr lang="zh-CN" altLang="en-US" sz="2000" b="1" dirty="0"/>
              <a:t>线性系统中的光阑刀口</a:t>
            </a:r>
          </a:p>
        </p:txBody>
      </p:sp>
    </p:spTree>
    <p:extLst>
      <p:ext uri="{BB962C8B-B14F-4D97-AF65-F5344CB8AC3E}">
        <p14:creationId xmlns:p14="http://schemas.microsoft.com/office/powerpoint/2010/main" val="355608915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81C0CADF-D260-4B09-A7A8-202CB6FBE575}"/>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	SPECIAL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6FCF6C2F-01B2-4EDE-A8A0-CE5BBDC7826E}"/>
              </a:ext>
            </a:extLst>
          </p:cNvPr>
          <p:cNvGraphicFramePr>
            <a:graphicFrameLocks noChangeAspect="1"/>
          </p:cNvGraphicFramePr>
          <p:nvPr>
            <p:extLst>
              <p:ext uri="{D42A27DB-BD31-4B8C-83A1-F6EECF244321}">
                <p14:modId xmlns:p14="http://schemas.microsoft.com/office/powerpoint/2010/main" val="2611632180"/>
              </p:ext>
            </p:extLst>
          </p:nvPr>
        </p:nvGraphicFramePr>
        <p:xfrm>
          <a:off x="505861" y="3554212"/>
          <a:ext cx="4457700" cy="863600"/>
        </p:xfrm>
        <a:graphic>
          <a:graphicData uri="http://schemas.openxmlformats.org/presentationml/2006/ole">
            <mc:AlternateContent xmlns:mc="http://schemas.openxmlformats.org/markup-compatibility/2006">
              <mc:Choice xmlns:v="urn:schemas-microsoft-com:vml" Requires="v">
                <p:oleObj spid="_x0000_s4240" name="Equation" r:id="rId4" imgW="4457520" imgH="863280" progId="Equation.DSMT4">
                  <p:embed/>
                </p:oleObj>
              </mc:Choice>
              <mc:Fallback>
                <p:oleObj name="Equation" r:id="rId4" imgW="4457520" imgH="863280" progId="Equation.DSMT4">
                  <p:embed/>
                  <p:pic>
                    <p:nvPicPr>
                      <p:cNvPr id="0" name=""/>
                      <p:cNvPicPr/>
                      <p:nvPr/>
                    </p:nvPicPr>
                    <p:blipFill>
                      <a:blip r:embed="rId5"/>
                      <a:stretch>
                        <a:fillRect/>
                      </a:stretch>
                    </p:blipFill>
                    <p:spPr>
                      <a:xfrm>
                        <a:off x="505861" y="3554212"/>
                        <a:ext cx="4457700" cy="863600"/>
                      </a:xfrm>
                      <a:prstGeom prst="rect">
                        <a:avLst/>
                      </a:prstGeom>
                    </p:spPr>
                  </p:pic>
                </p:oleObj>
              </mc:Fallback>
            </mc:AlternateContent>
          </a:graphicData>
        </a:graphic>
      </p:graphicFrame>
      <p:pic>
        <p:nvPicPr>
          <p:cNvPr id="13" name="图片 12">
            <a:extLst>
              <a:ext uri="{FF2B5EF4-FFF2-40B4-BE49-F238E27FC236}">
                <a16:creationId xmlns:a16="http://schemas.microsoft.com/office/drawing/2014/main" id="{5E733C6B-F01A-4DE4-A922-F60E7BC8B6F0}"/>
              </a:ext>
            </a:extLst>
          </p:cNvPr>
          <p:cNvPicPr>
            <a:picLocks noChangeAspect="1"/>
          </p:cNvPicPr>
          <p:nvPr/>
        </p:nvPicPr>
        <p:blipFill>
          <a:blip r:embed="rId6"/>
          <a:stretch>
            <a:fillRect/>
          </a:stretch>
        </p:blipFill>
        <p:spPr>
          <a:xfrm>
            <a:off x="5154061" y="2082637"/>
            <a:ext cx="3531501" cy="3345883"/>
          </a:xfrm>
          <a:prstGeom prst="rect">
            <a:avLst/>
          </a:prstGeom>
        </p:spPr>
      </p:pic>
      <p:sp>
        <p:nvSpPr>
          <p:cNvPr id="7" name="文本框 6">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8" name="文本框 7">
            <a:extLst>
              <a:ext uri="{FF2B5EF4-FFF2-40B4-BE49-F238E27FC236}">
                <a16:creationId xmlns:a16="http://schemas.microsoft.com/office/drawing/2014/main" id="{B4199988-47BF-4970-BF0F-8521A2694706}"/>
              </a:ext>
            </a:extLst>
          </p:cNvPr>
          <p:cNvSpPr txBox="1"/>
          <p:nvPr/>
        </p:nvSpPr>
        <p:spPr>
          <a:xfrm>
            <a:off x="506999" y="2513006"/>
            <a:ext cx="4647062" cy="523220"/>
          </a:xfrm>
          <a:prstGeom prst="rect">
            <a:avLst/>
          </a:prstGeom>
          <a:noFill/>
        </p:spPr>
        <p:txBody>
          <a:bodyPr wrap="square">
            <a:spAutoFit/>
          </a:bodyPr>
          <a:lstStyle>
            <a:defPPr>
              <a:defRPr lang="en-US"/>
            </a:defPPr>
            <a:lvl1pPr>
              <a:defRPr sz="2800"/>
            </a:lvl1pPr>
          </a:lstStyle>
          <a:p>
            <a:r>
              <a:rPr lang="zh-CN" altLang="en-US" b="1" dirty="0"/>
              <a:t>斜坡函数</a:t>
            </a:r>
            <a:r>
              <a:rPr lang="en-US" altLang="zh-CN" b="1" dirty="0"/>
              <a:t>:</a:t>
            </a:r>
            <a:endParaRPr lang="zh-CN" altLang="en-US" b="1" dirty="0"/>
          </a:p>
        </p:txBody>
      </p:sp>
      <mc:AlternateContent xmlns:mc="http://schemas.openxmlformats.org/markup-compatibility/2006" xmlns:a14="http://schemas.microsoft.com/office/drawing/2010/main">
        <mc:Choice Requires="a14">
          <p:sp>
            <p:nvSpPr>
              <p:cNvPr id="11" name="文本框 10">
                <a:extLst>
                  <a:ext uri="{FF2B5EF4-FFF2-40B4-BE49-F238E27FC236}">
                    <a16:creationId xmlns:a16="http://schemas.microsoft.com/office/drawing/2014/main" id="{F5F4ED84-EE5C-47B2-B279-66A0598DFBA1}"/>
                  </a:ext>
                </a:extLst>
              </p:cNvPr>
              <p:cNvSpPr txBox="1"/>
              <p:nvPr/>
            </p:nvSpPr>
            <p:spPr>
              <a:xfrm>
                <a:off x="506999" y="3055576"/>
                <a:ext cx="4647062" cy="400110"/>
              </a:xfrm>
              <a:prstGeom prst="rect">
                <a:avLst/>
              </a:prstGeom>
              <a:noFill/>
            </p:spPr>
            <p:txBody>
              <a:bodyPr wrap="square">
                <a:spAutoFit/>
              </a:bodyPr>
              <a:lstStyle/>
              <a:p>
                <a:r>
                  <a:rPr lang="zh-CN" altLang="en-US" sz="2000" b="1" dirty="0"/>
                  <a:t>对中间变量</a:t>
                </a:r>
                <a14:m>
                  <m:oMath xmlns:m="http://schemas.openxmlformats.org/officeDocument/2006/math">
                    <m:r>
                      <a:rPr lang="zh-CN" altLang="en-US" sz="2000" b="1" i="1" smtClean="0">
                        <a:latin typeface="Cambria Math" panose="02040503050406030204" pitchFamily="18" charset="0"/>
                      </a:rPr>
                      <m:t>𝜶</m:t>
                    </m:r>
                  </m:oMath>
                </a14:m>
                <a:r>
                  <a:rPr lang="zh-CN" altLang="en-US" sz="2000" b="1" dirty="0"/>
                  <a:t>的定积分</a:t>
                </a:r>
              </a:p>
            </p:txBody>
          </p:sp>
        </mc:Choice>
        <mc:Fallback xmlns="">
          <p:sp>
            <p:nvSpPr>
              <p:cNvPr id="11" name="文本框 10">
                <a:extLst>
                  <a:ext uri="{FF2B5EF4-FFF2-40B4-BE49-F238E27FC236}">
                    <a16:creationId xmlns:a16="http://schemas.microsoft.com/office/drawing/2014/main" id="{F5F4ED84-EE5C-47B2-B279-66A0598DFBA1}"/>
                  </a:ext>
                </a:extLst>
              </p:cNvPr>
              <p:cNvSpPr txBox="1">
                <a:spLocks noRot="1" noChangeAspect="1" noMove="1" noResize="1" noEditPoints="1" noAdjustHandles="1" noChangeArrowheads="1" noChangeShapeType="1" noTextEdit="1"/>
              </p:cNvSpPr>
              <p:nvPr/>
            </p:nvSpPr>
            <p:spPr>
              <a:xfrm>
                <a:off x="506999" y="3055576"/>
                <a:ext cx="4647062" cy="400110"/>
              </a:xfrm>
              <a:prstGeom prst="rect">
                <a:avLst/>
              </a:prstGeom>
              <a:blipFill>
                <a:blip r:embed="rId7"/>
                <a:stretch>
                  <a:fillRect l="-1312" t="-7576" b="-2575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17873761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DC196610-96C9-4B76-B5D6-B7CFCB1E86DC}"/>
              </a:ext>
            </a:extLst>
          </p:cNvPr>
          <p:cNvPicPr>
            <a:picLocks noChangeAspect="1"/>
          </p:cNvPicPr>
          <p:nvPr/>
        </p:nvPicPr>
        <p:blipFill>
          <a:blip r:embed="rId4"/>
          <a:stretch>
            <a:fillRect/>
          </a:stretch>
        </p:blipFill>
        <p:spPr>
          <a:xfrm>
            <a:off x="5681517" y="2153083"/>
            <a:ext cx="3447132" cy="2713590"/>
          </a:xfrm>
          <a:prstGeom prst="rect">
            <a:avLst/>
          </a:prstGeom>
        </p:spPr>
      </p:pic>
      <p:sp>
        <p:nvSpPr>
          <p:cNvPr id="9" name="矩形 8">
            <a:extLst>
              <a:ext uri="{FF2B5EF4-FFF2-40B4-BE49-F238E27FC236}">
                <a16:creationId xmlns:a16="http://schemas.microsoft.com/office/drawing/2014/main" id="{81C0CADF-D260-4B09-A7A8-202CB6FBE575}"/>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	SPECIAL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3A9D98B9-1C78-4F99-9D86-98C715E3EA80}"/>
              </a:ext>
            </a:extLst>
          </p:cNvPr>
          <p:cNvGraphicFramePr>
            <a:graphicFrameLocks noChangeAspect="1"/>
          </p:cNvGraphicFramePr>
          <p:nvPr>
            <p:extLst>
              <p:ext uri="{D42A27DB-BD31-4B8C-83A1-F6EECF244321}">
                <p14:modId xmlns:p14="http://schemas.microsoft.com/office/powerpoint/2010/main" val="2446033178"/>
              </p:ext>
            </p:extLst>
          </p:nvPr>
        </p:nvGraphicFramePr>
        <p:xfrm>
          <a:off x="558533" y="2284255"/>
          <a:ext cx="4445953" cy="1735006"/>
        </p:xfrm>
        <a:graphic>
          <a:graphicData uri="http://schemas.openxmlformats.org/presentationml/2006/ole">
            <mc:AlternateContent xmlns:mc="http://schemas.openxmlformats.org/markup-compatibility/2006">
              <mc:Choice xmlns:v="urn:schemas-microsoft-com:vml" Requires="v">
                <p:oleObj spid="_x0000_s5604" name="Equation" r:id="rId5" imgW="5206680" imgH="2031840" progId="Equation.DSMT4">
                  <p:embed/>
                </p:oleObj>
              </mc:Choice>
              <mc:Fallback>
                <p:oleObj name="Equation" r:id="rId5" imgW="5206680" imgH="2031840" progId="Equation.DSMT4">
                  <p:embed/>
                  <p:pic>
                    <p:nvPicPr>
                      <p:cNvPr id="0" name=""/>
                      <p:cNvPicPr/>
                      <p:nvPr/>
                    </p:nvPicPr>
                    <p:blipFill>
                      <a:blip r:embed="rId6"/>
                      <a:stretch>
                        <a:fillRect/>
                      </a:stretch>
                    </p:blipFill>
                    <p:spPr>
                      <a:xfrm>
                        <a:off x="558533" y="2284255"/>
                        <a:ext cx="4445953" cy="1735006"/>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8FD5D359-DDCC-40EF-B56E-A92BF77388B2}"/>
              </a:ext>
            </a:extLst>
          </p:cNvPr>
          <p:cNvGraphicFramePr>
            <a:graphicFrameLocks noChangeAspect="1"/>
          </p:cNvGraphicFramePr>
          <p:nvPr>
            <p:extLst>
              <p:ext uri="{D42A27DB-BD31-4B8C-83A1-F6EECF244321}">
                <p14:modId xmlns:p14="http://schemas.microsoft.com/office/powerpoint/2010/main" val="1888589093"/>
              </p:ext>
            </p:extLst>
          </p:nvPr>
        </p:nvGraphicFramePr>
        <p:xfrm>
          <a:off x="520434" y="4099010"/>
          <a:ext cx="4478484" cy="1735006"/>
        </p:xfrm>
        <a:graphic>
          <a:graphicData uri="http://schemas.openxmlformats.org/presentationml/2006/ole">
            <mc:AlternateContent xmlns:mc="http://schemas.openxmlformats.org/markup-compatibility/2006">
              <mc:Choice xmlns:v="urn:schemas-microsoft-com:vml" Requires="v">
                <p:oleObj spid="_x0000_s5605" name="Equation" r:id="rId7" imgW="5244840" imgH="2031840" progId="Equation.DSMT4">
                  <p:embed/>
                </p:oleObj>
              </mc:Choice>
              <mc:Fallback>
                <p:oleObj name="Equation" r:id="rId7" imgW="5244840" imgH="2031840" progId="Equation.DSMT4">
                  <p:embed/>
                  <p:pic>
                    <p:nvPicPr>
                      <p:cNvPr id="0" name=""/>
                      <p:cNvPicPr/>
                      <p:nvPr/>
                    </p:nvPicPr>
                    <p:blipFill>
                      <a:blip r:embed="rId8"/>
                      <a:stretch>
                        <a:fillRect/>
                      </a:stretch>
                    </p:blipFill>
                    <p:spPr>
                      <a:xfrm>
                        <a:off x="520434" y="4099010"/>
                        <a:ext cx="4478484" cy="1735006"/>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72CB3003-C3BC-431A-BA34-7263768416A7}"/>
              </a:ext>
            </a:extLst>
          </p:cNvPr>
          <p:cNvGraphicFramePr>
            <a:graphicFrameLocks noChangeAspect="1"/>
          </p:cNvGraphicFramePr>
          <p:nvPr>
            <p:extLst>
              <p:ext uri="{D42A27DB-BD31-4B8C-83A1-F6EECF244321}">
                <p14:modId xmlns:p14="http://schemas.microsoft.com/office/powerpoint/2010/main" val="1821801315"/>
              </p:ext>
            </p:extLst>
          </p:nvPr>
        </p:nvGraphicFramePr>
        <p:xfrm>
          <a:off x="558533" y="5865348"/>
          <a:ext cx="6032500" cy="685800"/>
        </p:xfrm>
        <a:graphic>
          <a:graphicData uri="http://schemas.openxmlformats.org/presentationml/2006/ole">
            <mc:AlternateContent xmlns:mc="http://schemas.openxmlformats.org/markup-compatibility/2006">
              <mc:Choice xmlns:v="urn:schemas-microsoft-com:vml" Requires="v">
                <p:oleObj spid="_x0000_s5606" name="Equation" r:id="rId9" imgW="6032160" imgH="685800" progId="Equation.DSMT4">
                  <p:embed/>
                </p:oleObj>
              </mc:Choice>
              <mc:Fallback>
                <p:oleObj name="Equation" r:id="rId9" imgW="6032160" imgH="685800" progId="Equation.DSMT4">
                  <p:embed/>
                  <p:pic>
                    <p:nvPicPr>
                      <p:cNvPr id="0" name=""/>
                      <p:cNvPicPr/>
                      <p:nvPr/>
                    </p:nvPicPr>
                    <p:blipFill>
                      <a:blip r:embed="rId10"/>
                      <a:stretch>
                        <a:fillRect/>
                      </a:stretch>
                    </p:blipFill>
                    <p:spPr>
                      <a:xfrm>
                        <a:off x="558533" y="5865348"/>
                        <a:ext cx="6032500" cy="685800"/>
                      </a:xfrm>
                      <a:prstGeom prst="rect">
                        <a:avLst/>
                      </a:prstGeom>
                    </p:spPr>
                  </p:pic>
                </p:oleObj>
              </mc:Fallback>
            </mc:AlternateContent>
          </a:graphicData>
        </a:graphic>
      </p:graphicFrame>
      <p:sp>
        <p:nvSpPr>
          <p:cNvPr id="11" name="文本框 10">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12" name="文本框 11">
            <a:extLst>
              <a:ext uri="{FF2B5EF4-FFF2-40B4-BE49-F238E27FC236}">
                <a16:creationId xmlns:a16="http://schemas.microsoft.com/office/drawing/2014/main" id="{B4199988-47BF-4970-BF0F-8521A2694706}"/>
              </a:ext>
            </a:extLst>
          </p:cNvPr>
          <p:cNvSpPr txBox="1"/>
          <p:nvPr/>
        </p:nvSpPr>
        <p:spPr>
          <a:xfrm>
            <a:off x="520434" y="1629863"/>
            <a:ext cx="4647062" cy="523220"/>
          </a:xfrm>
          <a:prstGeom prst="rect">
            <a:avLst/>
          </a:prstGeom>
          <a:noFill/>
        </p:spPr>
        <p:txBody>
          <a:bodyPr wrap="square">
            <a:spAutoFit/>
          </a:bodyPr>
          <a:lstStyle>
            <a:defPPr>
              <a:defRPr lang="en-US"/>
            </a:defPPr>
            <a:lvl1pPr>
              <a:defRPr sz="2800"/>
            </a:lvl1pPr>
          </a:lstStyle>
          <a:p>
            <a:r>
              <a:rPr lang="zh-CN" altLang="en-US" b="1" dirty="0"/>
              <a:t>矩形脉冲函数</a:t>
            </a:r>
            <a:r>
              <a:rPr lang="en-US" altLang="zh-CN" b="1" dirty="0"/>
              <a:t>:</a:t>
            </a:r>
            <a:endParaRPr lang="zh-CN" altLang="en-US" b="1" dirty="0"/>
          </a:p>
        </p:txBody>
      </p:sp>
      <p:sp>
        <p:nvSpPr>
          <p:cNvPr id="13" name="文本框 12">
            <a:extLst>
              <a:ext uri="{FF2B5EF4-FFF2-40B4-BE49-F238E27FC236}">
                <a16:creationId xmlns:a16="http://schemas.microsoft.com/office/drawing/2014/main" id="{F5F4ED84-EE5C-47B2-B279-66A0598DFBA1}"/>
              </a:ext>
            </a:extLst>
          </p:cNvPr>
          <p:cNvSpPr txBox="1"/>
          <p:nvPr/>
        </p:nvSpPr>
        <p:spPr>
          <a:xfrm>
            <a:off x="558533" y="2153083"/>
            <a:ext cx="4647062" cy="400110"/>
          </a:xfrm>
          <a:prstGeom prst="rect">
            <a:avLst/>
          </a:prstGeom>
          <a:noFill/>
        </p:spPr>
        <p:txBody>
          <a:bodyPr wrap="square">
            <a:spAutoFit/>
          </a:bodyPr>
          <a:lstStyle/>
          <a:p>
            <a:r>
              <a:rPr lang="zh-CN" altLang="en-US" sz="2000" b="1" dirty="0"/>
              <a:t>线性系统中的光阑滤波</a:t>
            </a:r>
          </a:p>
        </p:txBody>
      </p:sp>
    </p:spTree>
    <p:extLst>
      <p:ext uri="{BB962C8B-B14F-4D97-AF65-F5344CB8AC3E}">
        <p14:creationId xmlns:p14="http://schemas.microsoft.com/office/powerpoint/2010/main" val="135353405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81C0CADF-D260-4B09-A7A8-202CB6FBE575}"/>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	SPECIAL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3" name="对象 2">
            <a:extLst>
              <a:ext uri="{FF2B5EF4-FFF2-40B4-BE49-F238E27FC236}">
                <a16:creationId xmlns:a16="http://schemas.microsoft.com/office/drawing/2014/main" id="{960A866F-ABBC-4CEB-BB59-DCDD3981D431}"/>
              </a:ext>
            </a:extLst>
          </p:cNvPr>
          <p:cNvGraphicFramePr>
            <a:graphicFrameLocks noChangeAspect="1"/>
          </p:cNvGraphicFramePr>
          <p:nvPr>
            <p:extLst>
              <p:ext uri="{D42A27DB-BD31-4B8C-83A1-F6EECF244321}">
                <p14:modId xmlns:p14="http://schemas.microsoft.com/office/powerpoint/2010/main" val="4025003436"/>
              </p:ext>
            </p:extLst>
          </p:nvPr>
        </p:nvGraphicFramePr>
        <p:xfrm>
          <a:off x="1517884" y="3008737"/>
          <a:ext cx="2641600" cy="1117600"/>
        </p:xfrm>
        <a:graphic>
          <a:graphicData uri="http://schemas.openxmlformats.org/presentationml/2006/ole">
            <mc:AlternateContent xmlns:mc="http://schemas.openxmlformats.org/markup-compatibility/2006">
              <mc:Choice xmlns:v="urn:schemas-microsoft-com:vml" Requires="v">
                <p:oleObj spid="_x0000_s6410" name="Equation" r:id="rId4" imgW="2641320" imgH="1117440" progId="Equation.DSMT4">
                  <p:embed/>
                </p:oleObj>
              </mc:Choice>
              <mc:Fallback>
                <p:oleObj name="Equation" r:id="rId4" imgW="2641320" imgH="1117440" progId="Equation.DSMT4">
                  <p:embed/>
                  <p:pic>
                    <p:nvPicPr>
                      <p:cNvPr id="0" name=""/>
                      <p:cNvPicPr/>
                      <p:nvPr/>
                    </p:nvPicPr>
                    <p:blipFill>
                      <a:blip r:embed="rId5"/>
                      <a:stretch>
                        <a:fillRect/>
                      </a:stretch>
                    </p:blipFill>
                    <p:spPr>
                      <a:xfrm>
                        <a:off x="1517884" y="3008737"/>
                        <a:ext cx="2641600" cy="1117600"/>
                      </a:xfrm>
                      <a:prstGeom prst="rect">
                        <a:avLst/>
                      </a:prstGeom>
                    </p:spPr>
                  </p:pic>
                </p:oleObj>
              </mc:Fallback>
            </mc:AlternateContent>
          </a:graphicData>
        </a:graphic>
      </p:graphicFrame>
      <p:pic>
        <p:nvPicPr>
          <p:cNvPr id="5" name="图片 4">
            <a:extLst>
              <a:ext uri="{FF2B5EF4-FFF2-40B4-BE49-F238E27FC236}">
                <a16:creationId xmlns:a16="http://schemas.microsoft.com/office/drawing/2014/main" id="{305FD720-1253-48BF-80AC-9F494595C65E}"/>
              </a:ext>
            </a:extLst>
          </p:cNvPr>
          <p:cNvPicPr>
            <a:picLocks noChangeAspect="1"/>
          </p:cNvPicPr>
          <p:nvPr/>
        </p:nvPicPr>
        <p:blipFill>
          <a:blip r:embed="rId6"/>
          <a:stretch>
            <a:fillRect/>
          </a:stretch>
        </p:blipFill>
        <p:spPr>
          <a:xfrm>
            <a:off x="5286251" y="2068301"/>
            <a:ext cx="3365170" cy="2721398"/>
          </a:xfrm>
          <a:prstGeom prst="rect">
            <a:avLst/>
          </a:prstGeom>
        </p:spPr>
      </p:pic>
      <p:graphicFrame>
        <p:nvGraphicFramePr>
          <p:cNvPr id="7" name="对象 6">
            <a:extLst>
              <a:ext uri="{FF2B5EF4-FFF2-40B4-BE49-F238E27FC236}">
                <a16:creationId xmlns:a16="http://schemas.microsoft.com/office/drawing/2014/main" id="{14A6F6A2-78C1-4452-81BA-BD1273E4E74D}"/>
              </a:ext>
            </a:extLst>
          </p:cNvPr>
          <p:cNvGraphicFramePr>
            <a:graphicFrameLocks noChangeAspect="1"/>
          </p:cNvGraphicFramePr>
          <p:nvPr>
            <p:extLst>
              <p:ext uri="{D42A27DB-BD31-4B8C-83A1-F6EECF244321}">
                <p14:modId xmlns:p14="http://schemas.microsoft.com/office/powerpoint/2010/main" val="2714229065"/>
              </p:ext>
            </p:extLst>
          </p:nvPr>
        </p:nvGraphicFramePr>
        <p:xfrm>
          <a:off x="1517884" y="4446799"/>
          <a:ext cx="1993900" cy="685800"/>
        </p:xfrm>
        <a:graphic>
          <a:graphicData uri="http://schemas.openxmlformats.org/presentationml/2006/ole">
            <mc:AlternateContent xmlns:mc="http://schemas.openxmlformats.org/markup-compatibility/2006">
              <mc:Choice xmlns:v="urn:schemas-microsoft-com:vml" Requires="v">
                <p:oleObj spid="_x0000_s6411" name="Equation" r:id="rId7" imgW="1993680" imgH="685800" progId="Equation.DSMT4">
                  <p:embed/>
                </p:oleObj>
              </mc:Choice>
              <mc:Fallback>
                <p:oleObj name="Equation" r:id="rId7" imgW="1993680" imgH="685800" progId="Equation.DSMT4">
                  <p:embed/>
                  <p:pic>
                    <p:nvPicPr>
                      <p:cNvPr id="0" name=""/>
                      <p:cNvPicPr/>
                      <p:nvPr/>
                    </p:nvPicPr>
                    <p:blipFill>
                      <a:blip r:embed="rId8"/>
                      <a:stretch>
                        <a:fillRect/>
                      </a:stretch>
                    </p:blipFill>
                    <p:spPr>
                      <a:xfrm>
                        <a:off x="1517884" y="4446799"/>
                        <a:ext cx="1993900" cy="685800"/>
                      </a:xfrm>
                      <a:prstGeom prst="rect">
                        <a:avLst/>
                      </a:prstGeom>
                    </p:spPr>
                  </p:pic>
                </p:oleObj>
              </mc:Fallback>
            </mc:AlternateContent>
          </a:graphicData>
        </a:graphic>
      </p:graphicFrame>
      <p:sp>
        <p:nvSpPr>
          <p:cNvPr id="8" name="文本框 7">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11" name="文本框 10">
            <a:extLst>
              <a:ext uri="{FF2B5EF4-FFF2-40B4-BE49-F238E27FC236}">
                <a16:creationId xmlns:a16="http://schemas.microsoft.com/office/drawing/2014/main" id="{B4199988-47BF-4970-BF0F-8521A2694706}"/>
              </a:ext>
            </a:extLst>
          </p:cNvPr>
          <p:cNvSpPr txBox="1"/>
          <p:nvPr/>
        </p:nvSpPr>
        <p:spPr>
          <a:xfrm>
            <a:off x="1457671" y="1811975"/>
            <a:ext cx="4647062" cy="523220"/>
          </a:xfrm>
          <a:prstGeom prst="rect">
            <a:avLst/>
          </a:prstGeom>
          <a:noFill/>
        </p:spPr>
        <p:txBody>
          <a:bodyPr wrap="square">
            <a:spAutoFit/>
          </a:bodyPr>
          <a:lstStyle>
            <a:defPPr>
              <a:defRPr lang="en-US"/>
            </a:defPPr>
            <a:lvl1pPr>
              <a:defRPr sz="2800"/>
            </a:lvl1pPr>
          </a:lstStyle>
          <a:p>
            <a:r>
              <a:rPr lang="zh-CN" altLang="en-US" b="1" dirty="0"/>
              <a:t>三角形函数</a:t>
            </a:r>
            <a:r>
              <a:rPr lang="en-US" altLang="zh-CN" b="1" dirty="0"/>
              <a:t>:</a:t>
            </a:r>
            <a:endParaRPr lang="zh-CN" altLang="en-US" b="1" dirty="0"/>
          </a:p>
        </p:txBody>
      </p:sp>
    </p:spTree>
    <p:extLst>
      <p:ext uri="{BB962C8B-B14F-4D97-AF65-F5344CB8AC3E}">
        <p14:creationId xmlns:p14="http://schemas.microsoft.com/office/powerpoint/2010/main" val="142709504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81C0CADF-D260-4B09-A7A8-202CB6FBE575}"/>
              </a:ext>
            </a:extLst>
          </p:cNvPr>
          <p:cNvSpPr/>
          <p:nvPr/>
        </p:nvSpPr>
        <p:spPr>
          <a:xfrm>
            <a:off x="0" y="288288"/>
            <a:ext cx="7562405" cy="523220"/>
          </a:xfrm>
          <a:prstGeom prst="rect">
            <a:avLst/>
          </a:prstGeom>
        </p:spPr>
        <p:txBody>
          <a:bodyPr wrap="square">
            <a:spAutoFit/>
          </a:bodyPr>
          <a:lstStyle/>
          <a:p>
            <a:r>
              <a:rPr lang="en-US" altLang="zh-CN"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rPr>
              <a:t>1.	SPECIAL FUNCTIONS</a:t>
            </a:r>
            <a:endParaRPr lang="zh-CN" altLang="en-US" sz="2800" dirty="0">
              <a:solidFill>
                <a:schemeClr val="bg1"/>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4" name="对象 3">
            <a:extLst>
              <a:ext uri="{FF2B5EF4-FFF2-40B4-BE49-F238E27FC236}">
                <a16:creationId xmlns:a16="http://schemas.microsoft.com/office/drawing/2014/main" id="{CEBB85B1-E396-4FC4-9A77-9632E0AFB08E}"/>
              </a:ext>
            </a:extLst>
          </p:cNvPr>
          <p:cNvGraphicFramePr>
            <a:graphicFrameLocks noChangeAspect="1"/>
          </p:cNvGraphicFramePr>
          <p:nvPr>
            <p:extLst>
              <p:ext uri="{D42A27DB-BD31-4B8C-83A1-F6EECF244321}">
                <p14:modId xmlns:p14="http://schemas.microsoft.com/office/powerpoint/2010/main" val="1674689077"/>
              </p:ext>
            </p:extLst>
          </p:nvPr>
        </p:nvGraphicFramePr>
        <p:xfrm>
          <a:off x="492682" y="3096624"/>
          <a:ext cx="1905000" cy="444500"/>
        </p:xfrm>
        <a:graphic>
          <a:graphicData uri="http://schemas.openxmlformats.org/presentationml/2006/ole">
            <mc:AlternateContent xmlns:mc="http://schemas.openxmlformats.org/markup-compatibility/2006">
              <mc:Choice xmlns:v="urn:schemas-microsoft-com:vml" Requires="v">
                <p:oleObj spid="_x0000_s8452" name="Equation" r:id="rId4" imgW="1904760" imgH="444240" progId="Equation.DSMT4">
                  <p:embed/>
                </p:oleObj>
              </mc:Choice>
              <mc:Fallback>
                <p:oleObj name="Equation" r:id="rId4" imgW="1904760" imgH="444240" progId="Equation.DSMT4">
                  <p:embed/>
                  <p:pic>
                    <p:nvPicPr>
                      <p:cNvPr id="0" name=""/>
                      <p:cNvPicPr/>
                      <p:nvPr/>
                    </p:nvPicPr>
                    <p:blipFill>
                      <a:blip r:embed="rId5"/>
                      <a:stretch>
                        <a:fillRect/>
                      </a:stretch>
                    </p:blipFill>
                    <p:spPr>
                      <a:xfrm>
                        <a:off x="492682" y="3096624"/>
                        <a:ext cx="1905000" cy="444500"/>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6E48C047-729F-4A37-956B-2E8AA9C02A3E}"/>
              </a:ext>
            </a:extLst>
          </p:cNvPr>
          <p:cNvGraphicFramePr>
            <a:graphicFrameLocks noChangeAspect="1"/>
          </p:cNvGraphicFramePr>
          <p:nvPr>
            <p:extLst>
              <p:ext uri="{D42A27DB-BD31-4B8C-83A1-F6EECF244321}">
                <p14:modId xmlns:p14="http://schemas.microsoft.com/office/powerpoint/2010/main" val="874917346"/>
              </p:ext>
            </p:extLst>
          </p:nvPr>
        </p:nvGraphicFramePr>
        <p:xfrm>
          <a:off x="499032" y="3863350"/>
          <a:ext cx="3492500" cy="812800"/>
        </p:xfrm>
        <a:graphic>
          <a:graphicData uri="http://schemas.openxmlformats.org/presentationml/2006/ole">
            <mc:AlternateContent xmlns:mc="http://schemas.openxmlformats.org/markup-compatibility/2006">
              <mc:Choice xmlns:v="urn:schemas-microsoft-com:vml" Requires="v">
                <p:oleObj spid="_x0000_s8453" name="Equation" r:id="rId6" imgW="3492360" imgH="812520" progId="Equation.DSMT4">
                  <p:embed/>
                </p:oleObj>
              </mc:Choice>
              <mc:Fallback>
                <p:oleObj name="Equation" r:id="rId6" imgW="3492360" imgH="812520" progId="Equation.DSMT4">
                  <p:embed/>
                  <p:pic>
                    <p:nvPicPr>
                      <p:cNvPr id="0" name=""/>
                      <p:cNvPicPr/>
                      <p:nvPr/>
                    </p:nvPicPr>
                    <p:blipFill>
                      <a:blip r:embed="rId7"/>
                      <a:stretch>
                        <a:fillRect/>
                      </a:stretch>
                    </p:blipFill>
                    <p:spPr>
                      <a:xfrm>
                        <a:off x="499032" y="3863350"/>
                        <a:ext cx="3492500" cy="812800"/>
                      </a:xfrm>
                      <a:prstGeom prst="rect">
                        <a:avLst/>
                      </a:prstGeom>
                    </p:spPr>
                  </p:pic>
                </p:oleObj>
              </mc:Fallback>
            </mc:AlternateContent>
          </a:graphicData>
        </a:graphic>
      </p:graphicFrame>
      <p:sp>
        <p:nvSpPr>
          <p:cNvPr id="10" name="文本框 9">
            <a:extLst>
              <a:ext uri="{FF2B5EF4-FFF2-40B4-BE49-F238E27FC236}">
                <a16:creationId xmlns:a16="http://schemas.microsoft.com/office/drawing/2014/main" id="{366EB5FA-7949-47F7-9B22-5658096B26B9}"/>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11" name="文本框 10">
            <a:extLst>
              <a:ext uri="{FF2B5EF4-FFF2-40B4-BE49-F238E27FC236}">
                <a16:creationId xmlns:a16="http://schemas.microsoft.com/office/drawing/2014/main" id="{B4199988-47BF-4970-BF0F-8521A2694706}"/>
              </a:ext>
            </a:extLst>
          </p:cNvPr>
          <p:cNvSpPr txBox="1"/>
          <p:nvPr/>
        </p:nvSpPr>
        <p:spPr>
          <a:xfrm>
            <a:off x="492682" y="1951529"/>
            <a:ext cx="4647062" cy="523220"/>
          </a:xfrm>
          <a:prstGeom prst="rect">
            <a:avLst/>
          </a:prstGeom>
          <a:noFill/>
        </p:spPr>
        <p:txBody>
          <a:bodyPr wrap="square">
            <a:spAutoFit/>
          </a:bodyPr>
          <a:lstStyle>
            <a:defPPr>
              <a:defRPr lang="en-US"/>
            </a:defPPr>
            <a:lvl1pPr>
              <a:defRPr sz="2800"/>
            </a:lvl1pPr>
          </a:lstStyle>
          <a:p>
            <a:pPr lvl="0"/>
            <a:r>
              <a:rPr lang="zh-CN" altLang="en-US" b="1" dirty="0"/>
              <a:t>高斯函数</a:t>
            </a:r>
            <a:r>
              <a:rPr lang="en-US" altLang="zh-CN" b="1" dirty="0"/>
              <a:t>:</a:t>
            </a:r>
            <a:r>
              <a:rPr lang="zh-CN" altLang="en-US" sz="1800" b="1" dirty="0">
                <a:solidFill>
                  <a:prstClr val="black"/>
                </a:solidFill>
              </a:rPr>
              <a:t>自身的傅里叶变换对</a:t>
            </a:r>
          </a:p>
        </p:txBody>
      </p:sp>
      <p:sp>
        <p:nvSpPr>
          <p:cNvPr id="12" name="文本框 11">
            <a:extLst>
              <a:ext uri="{FF2B5EF4-FFF2-40B4-BE49-F238E27FC236}">
                <a16:creationId xmlns:a16="http://schemas.microsoft.com/office/drawing/2014/main" id="{F5F4ED84-EE5C-47B2-B279-66A0598DFBA1}"/>
              </a:ext>
            </a:extLst>
          </p:cNvPr>
          <p:cNvSpPr txBox="1"/>
          <p:nvPr/>
        </p:nvSpPr>
        <p:spPr>
          <a:xfrm>
            <a:off x="499032" y="2461396"/>
            <a:ext cx="4647062" cy="400110"/>
          </a:xfrm>
          <a:prstGeom prst="rect">
            <a:avLst/>
          </a:prstGeom>
          <a:noFill/>
        </p:spPr>
        <p:txBody>
          <a:bodyPr wrap="square">
            <a:spAutoFit/>
          </a:bodyPr>
          <a:lstStyle/>
          <a:p>
            <a:r>
              <a:rPr lang="zh-CN" altLang="en-US" sz="2000" b="1" dirty="0"/>
              <a:t>概率论中的生态分布</a:t>
            </a:r>
          </a:p>
        </p:txBody>
      </p:sp>
      <p:pic>
        <p:nvPicPr>
          <p:cNvPr id="13" name="图片 12">
            <a:extLst>
              <a:ext uri="{FF2B5EF4-FFF2-40B4-BE49-F238E27FC236}">
                <a16:creationId xmlns:a16="http://schemas.microsoft.com/office/drawing/2014/main" id="{E930ED20-82D1-4F66-95D9-732C423F9B71}"/>
              </a:ext>
            </a:extLst>
          </p:cNvPr>
          <p:cNvPicPr>
            <a:picLocks noChangeAspect="1"/>
          </p:cNvPicPr>
          <p:nvPr/>
        </p:nvPicPr>
        <p:blipFill rotWithShape="1">
          <a:blip r:embed="rId8"/>
          <a:srcRect l="51070"/>
          <a:stretch/>
        </p:blipFill>
        <p:spPr>
          <a:xfrm>
            <a:off x="4420713" y="1496343"/>
            <a:ext cx="4553334" cy="4346518"/>
          </a:xfrm>
          <a:prstGeom prst="rect">
            <a:avLst/>
          </a:prstGeom>
        </p:spPr>
      </p:pic>
    </p:spTree>
    <p:extLst>
      <p:ext uri="{BB962C8B-B14F-4D97-AF65-F5344CB8AC3E}">
        <p14:creationId xmlns:p14="http://schemas.microsoft.com/office/powerpoint/2010/main" val="382558626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CAEACE"/>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AEACE"/>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9284</TotalTime>
  <Words>1889</Words>
  <Application>Microsoft Office PowerPoint</Application>
  <PresentationFormat>全屏显示(4:3)</PresentationFormat>
  <Paragraphs>110</Paragraphs>
  <Slides>21</Slides>
  <Notes>21</Notes>
  <HiddenSlides>0</HiddenSlides>
  <MMClips>0</MMClips>
  <ScaleCrop>false</ScaleCrop>
  <HeadingPairs>
    <vt:vector size="8" baseType="variant">
      <vt:variant>
        <vt:lpstr>已用的字体</vt:lpstr>
      </vt:variant>
      <vt:variant>
        <vt:i4>19</vt:i4>
      </vt:variant>
      <vt:variant>
        <vt:lpstr>主题</vt:lpstr>
      </vt:variant>
      <vt:variant>
        <vt:i4>1</vt:i4>
      </vt:variant>
      <vt:variant>
        <vt:lpstr>嵌入 OLE 服务器</vt:lpstr>
      </vt:variant>
      <vt:variant>
        <vt:i4>2</vt:i4>
      </vt:variant>
      <vt:variant>
        <vt:lpstr>幻灯片标题</vt:lpstr>
      </vt:variant>
      <vt:variant>
        <vt:i4>21</vt:i4>
      </vt:variant>
    </vt:vector>
  </HeadingPairs>
  <TitlesOfParts>
    <vt:vector size="43" baseType="lpstr">
      <vt:lpstr>CMBX10</vt:lpstr>
      <vt:lpstr>CMMI10</vt:lpstr>
      <vt:lpstr>CMMI7</vt:lpstr>
      <vt:lpstr>CMR10</vt:lpstr>
      <vt:lpstr>CMR7</vt:lpstr>
      <vt:lpstr>CMTI10</vt:lpstr>
      <vt:lpstr>DejaVu Sans</vt:lpstr>
      <vt:lpstr>等线</vt:lpstr>
      <vt:lpstr>等线 Light</vt:lpstr>
      <vt:lpstr>黑体</vt:lpstr>
      <vt:lpstr>宋体</vt:lpstr>
      <vt:lpstr>微软雅黑</vt:lpstr>
      <vt:lpstr>Arial</vt:lpstr>
      <vt:lpstr>Calibri</vt:lpstr>
      <vt:lpstr>Calibri Light</vt:lpstr>
      <vt:lpstr>Cambria Math</vt:lpstr>
      <vt:lpstr>Georgia</vt:lpstr>
      <vt:lpstr>Gill Sans MT</vt:lpstr>
      <vt:lpstr>Times New Roman</vt:lpstr>
      <vt:lpstr>Office 主题</vt:lpstr>
      <vt:lpstr>Equation</vt:lpstr>
      <vt:lpstr>MathType 6.0 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Jiasong Sun</dc:creator>
  <cp:lastModifiedBy>孙 佳嵩</cp:lastModifiedBy>
  <cp:revision>3010</cp:revision>
  <dcterms:created xsi:type="dcterms:W3CDTF">2015-07-07T08:23:44Z</dcterms:created>
  <dcterms:modified xsi:type="dcterms:W3CDTF">2020-11-24T14:22:59Z</dcterms:modified>
</cp:coreProperties>
</file>