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359" r:id="rId2"/>
    <p:sldId id="344" r:id="rId3"/>
    <p:sldId id="345" r:id="rId4"/>
    <p:sldId id="346" r:id="rId5"/>
    <p:sldId id="347" r:id="rId6"/>
    <p:sldId id="360" r:id="rId7"/>
    <p:sldId id="349" r:id="rId8"/>
    <p:sldId id="350" r:id="rId9"/>
    <p:sldId id="354" r:id="rId10"/>
    <p:sldId id="355" r:id="rId11"/>
    <p:sldId id="356" r:id="rId12"/>
    <p:sldId id="357" r:id="rId13"/>
    <p:sldId id="358" r:id="rId14"/>
    <p:sldId id="31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2" autoAdjust="0"/>
    <p:restoredTop sz="94683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74027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Let’s say that we have been given a system described by the operator </a:t>
            </a:r>
            <a:r>
              <a:rPr lang="en-US" altLang="zh-CN" sz="1800" b="0" i="1" u="none" strike="noStrike" baseline="0" dirty="0">
                <a:latin typeface="CMSY10"/>
              </a:rPr>
              <a:t>L{}</a:t>
            </a:r>
            <a:r>
              <a:rPr lang="en-US" altLang="zh-CN" sz="1800" b="0" i="0" u="none" strike="noStrike" baseline="0" dirty="0">
                <a:latin typeface="CMR10"/>
              </a:rPr>
              <a:t>. The only thing that we know about </a:t>
            </a:r>
            <a:r>
              <a:rPr lang="en-US" altLang="zh-CN" sz="1800" b="0" i="1" u="none" strike="noStrike" baseline="0" dirty="0">
                <a:latin typeface="CMSY10"/>
              </a:rPr>
              <a:t>L{} </a:t>
            </a:r>
            <a:r>
              <a:rPr lang="en-US" altLang="zh-CN" sz="1800" b="0" i="0" u="none" strike="noStrike" baseline="0" dirty="0">
                <a:latin typeface="CMR10"/>
              </a:rPr>
              <a:t>is that it is a LSI operator. Now let’s see what happens if the input to our system is a complex exponential of frequency </a:t>
            </a:r>
            <a:r>
              <a:rPr lang="en-US" altLang="zh-CN" sz="1800" b="0" i="1" u="none" strike="noStrike" baseline="0" dirty="0">
                <a:latin typeface="CMMI10"/>
              </a:rPr>
              <a:t>ξ</a:t>
            </a:r>
            <a:r>
              <a:rPr lang="en-US" altLang="zh-CN" sz="1800" b="0" i="0" u="none" strike="noStrike" baseline="0" dirty="0">
                <a:latin typeface="CMR10"/>
              </a:rPr>
              <a:t>. We have</a:t>
            </a: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Since our system is linear, we know that we can multiply the input by the complex constant </a:t>
            </a:r>
            <a:r>
              <a:rPr lang="en-US" altLang="zh-CN" sz="1800" b="0" i="1" u="none" strike="noStrike" baseline="0" dirty="0">
                <a:latin typeface="CMMI10"/>
              </a:rPr>
              <a:t>e</a:t>
            </a:r>
            <a:r>
              <a:rPr lang="en-US" altLang="zh-CN" sz="1800" b="0" i="1" u="none" strike="noStrike" baseline="0" dirty="0">
                <a:latin typeface="CMSY7"/>
              </a:rPr>
              <a:t>−</a:t>
            </a:r>
            <a:r>
              <a:rPr lang="en-US" altLang="zh-CN" sz="1800" b="0" i="1" u="none" strike="noStrike" baseline="0" dirty="0">
                <a:latin typeface="CMMI7"/>
              </a:rPr>
              <a:t>j</a:t>
            </a:r>
            <a:r>
              <a:rPr lang="en-US" altLang="zh-CN" sz="1800" b="0" i="0" u="none" strike="noStrike" baseline="0" dirty="0">
                <a:latin typeface="CMR7"/>
              </a:rPr>
              <a:t>2</a:t>
            </a:r>
            <a:r>
              <a:rPr lang="en-US" altLang="zh-CN" sz="1800" b="0" i="1" u="none" strike="noStrike" baseline="0" dirty="0">
                <a:latin typeface="CMMI7"/>
              </a:rPr>
              <a:t>πξx</a:t>
            </a:r>
            <a:r>
              <a:rPr lang="en-US" altLang="zh-CN" sz="1800" b="0" i="0" u="none" strike="noStrike" baseline="0" dirty="0">
                <a:latin typeface="CMR5"/>
              </a:rPr>
              <a:t>0 </a:t>
            </a:r>
            <a:r>
              <a:rPr lang="en-US" altLang="zh-CN" sz="1800" b="0" i="0" u="none" strike="noStrike" baseline="0" dirty="0">
                <a:latin typeface="CMR10"/>
              </a:rPr>
              <a:t>and write</a:t>
            </a: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However, because our system is shift invariant, we could have chosen to write Eq. 18 as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8780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Equating Eq. 18 and Eq. 19 allows us to write</a:t>
            </a: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Equation 20 tells us that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33764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1" i="0" u="none" strike="noStrike" baseline="0" dirty="0">
                <a:latin typeface="CMBX10"/>
              </a:rPr>
              <a:t>2.6. The Transfer Function</a:t>
            </a: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Let’s now turn our attention to the eigenvalue </a:t>
            </a:r>
            <a:r>
              <a:rPr lang="en-US" altLang="zh-CN" sz="1800" b="0" i="1" u="none" strike="noStrike" baseline="0" dirty="0">
                <a:latin typeface="CMMI10"/>
              </a:rPr>
              <a:t>H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ξ</a:t>
            </a:r>
            <a:r>
              <a:rPr lang="en-US" altLang="zh-CN" sz="1800" b="0" i="0" u="none" strike="noStrike" baseline="0" dirty="0">
                <a:latin typeface="CMR10"/>
              </a:rPr>
              <a:t>). We will soon find out that we can take an arbitrary function 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 and write it as a superposition of sine wave through the inverse Fourier transform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19891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1" i="0" u="none" strike="noStrike" baseline="0" dirty="0">
                <a:latin typeface="CMBX9"/>
              </a:rPr>
              <a:t>Figure 7. </a:t>
            </a:r>
            <a:r>
              <a:rPr lang="en-US" altLang="zh-CN" sz="1800" b="0" i="0" u="none" strike="noStrike" baseline="0" dirty="0">
                <a:latin typeface="CMR9"/>
              </a:rPr>
              <a:t>Dual-domain description of LSI systems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435370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66056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One way of thinking of an operator is that it performs a </a:t>
            </a:r>
            <a:r>
              <a:rPr lang="en-US" altLang="zh-CN" sz="1800" b="0" i="1" u="none" strike="noStrike" baseline="0" dirty="0">
                <a:latin typeface="CMTI10"/>
              </a:rPr>
              <a:t>mapping </a:t>
            </a:r>
            <a:r>
              <a:rPr lang="en-US" altLang="zh-CN" sz="1800" b="0" i="0" u="none" strike="noStrike" baseline="0" dirty="0">
                <a:latin typeface="CMR10"/>
              </a:rPr>
              <a:t>from a set of input functions </a:t>
            </a:r>
            <a:r>
              <a:rPr lang="en-US" altLang="zh-CN" sz="1800" b="0" i="1" u="none" strike="noStrike" baseline="0" dirty="0">
                <a:latin typeface="CMSY10"/>
              </a:rPr>
              <a:t>{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1" u="none" strike="noStrike" baseline="0" dirty="0">
                <a:latin typeface="CMMI7"/>
              </a:rPr>
              <a:t>i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</a:t>
            </a:r>
            <a:r>
              <a:rPr lang="en-US" altLang="zh-CN" sz="1800" b="0" i="1" u="none" strike="noStrike" baseline="0" dirty="0">
                <a:latin typeface="CMSY10"/>
              </a:rPr>
              <a:t>} </a:t>
            </a:r>
            <a:r>
              <a:rPr lang="en-US" altLang="zh-CN" sz="1800" b="0" i="0" u="none" strike="noStrike" baseline="0" dirty="0">
                <a:latin typeface="CMR10"/>
              </a:rPr>
              <a:t>to a set of output functions </a:t>
            </a:r>
            <a:r>
              <a:rPr lang="en-US" altLang="zh-CN" sz="1800" b="0" i="1" u="none" strike="noStrike" baseline="0" dirty="0">
                <a:latin typeface="CMSY10"/>
              </a:rPr>
              <a:t>{</a:t>
            </a:r>
            <a:r>
              <a:rPr lang="en-US" altLang="zh-CN" sz="1800" b="0" i="1" u="none" strike="noStrike" baseline="0" dirty="0" err="1">
                <a:latin typeface="CMMI10"/>
              </a:rPr>
              <a:t>g</a:t>
            </a:r>
            <a:r>
              <a:rPr lang="en-US" altLang="zh-CN" sz="1800" b="0" i="1" u="none" strike="noStrike" baseline="0" dirty="0" err="1">
                <a:latin typeface="CMMI7"/>
              </a:rPr>
              <a:t>i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</a:t>
            </a:r>
            <a:r>
              <a:rPr lang="en-US" altLang="zh-CN" sz="1800" b="0" i="1" u="none" strike="noStrike" baseline="0" dirty="0">
                <a:latin typeface="CMSY10"/>
              </a:rPr>
              <a:t>}</a:t>
            </a:r>
            <a:r>
              <a:rPr lang="en-US" altLang="zh-CN" sz="1800" b="0" i="0" u="none" strike="noStrike" baseline="0" dirty="0">
                <a:latin typeface="CMR10"/>
              </a:rPr>
              <a:t>. The operator can be a differential equation, an integral transform, arithmetic operations, etc. One simple </a:t>
            </a:r>
            <a:r>
              <a:rPr lang="en-US" altLang="zh-CN" sz="1800" b="0" i="0" u="none" strike="noStrike" baseline="0" dirty="0" err="1">
                <a:latin typeface="CMR10"/>
              </a:rPr>
              <a:t>examply</a:t>
            </a:r>
            <a:r>
              <a:rPr lang="en-US" altLang="zh-CN" sz="1800" b="0" i="0" u="none" strike="noStrike" baseline="0" dirty="0">
                <a:latin typeface="CMR10"/>
              </a:rPr>
              <a:t> might be the 1-D Helmholtz equation which can be written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43149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A linear system is a special system whose operator </a:t>
            </a:r>
            <a:r>
              <a:rPr lang="en-US" altLang="zh-CN" sz="1800" b="0" i="1" u="none" strike="noStrike" baseline="0" dirty="0">
                <a:latin typeface="CMSY10"/>
              </a:rPr>
              <a:t>S </a:t>
            </a:r>
            <a:r>
              <a:rPr lang="en-US" altLang="zh-CN" sz="1800" b="0" i="0" u="none" strike="noStrike" baseline="0" dirty="0">
                <a:latin typeface="CMR10"/>
              </a:rPr>
              <a:t>obeys the following relationship. For an arbitrary pair of inputs 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7"/>
              </a:rPr>
              <a:t>1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 and 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7"/>
              </a:rPr>
              <a:t>2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 with corresponding outputs </a:t>
            </a:r>
            <a:r>
              <a:rPr lang="en-US" altLang="zh-CN" sz="1800" b="0" i="1" u="none" strike="noStrike" baseline="0" dirty="0">
                <a:latin typeface="CMSY10"/>
              </a:rPr>
              <a:t>S{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7"/>
              </a:rPr>
              <a:t>1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</a:t>
            </a:r>
            <a:r>
              <a:rPr lang="en-US" altLang="zh-CN" sz="1800" b="0" i="1" u="none" strike="noStrike" baseline="0" dirty="0">
                <a:latin typeface="CMSY10"/>
              </a:rPr>
              <a:t>} </a:t>
            </a:r>
            <a:r>
              <a:rPr lang="en-US" altLang="zh-CN" sz="1800" b="0" i="0" u="none" strike="noStrike" baseline="0" dirty="0">
                <a:latin typeface="CMR10"/>
              </a:rPr>
              <a:t>= </a:t>
            </a:r>
            <a:r>
              <a:rPr lang="en-US" altLang="zh-CN" sz="1800" b="0" i="1" u="none" strike="noStrike" baseline="0" dirty="0">
                <a:latin typeface="CMMI10"/>
              </a:rPr>
              <a:t>g</a:t>
            </a:r>
            <a:r>
              <a:rPr lang="en-US" altLang="zh-CN" sz="1800" b="0" i="0" u="none" strike="noStrike" baseline="0" dirty="0">
                <a:latin typeface="CMR7"/>
              </a:rPr>
              <a:t>1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 and </a:t>
            </a:r>
            <a:r>
              <a:rPr lang="en-US" altLang="zh-CN" sz="1800" b="0" i="1" u="none" strike="noStrike" baseline="0" dirty="0">
                <a:latin typeface="CMSY10"/>
              </a:rPr>
              <a:t>S{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7"/>
              </a:rPr>
              <a:t>2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</a:t>
            </a:r>
            <a:r>
              <a:rPr lang="en-US" altLang="zh-CN" sz="1800" b="0" i="1" u="none" strike="noStrike" baseline="0" dirty="0">
                <a:latin typeface="CMSY10"/>
              </a:rPr>
              <a:t>} </a:t>
            </a:r>
            <a:r>
              <a:rPr lang="en-US" altLang="zh-CN" sz="1800" b="0" i="0" u="none" strike="noStrike" baseline="0" dirty="0">
                <a:latin typeface="CMR10"/>
              </a:rPr>
              <a:t>= </a:t>
            </a:r>
            <a:r>
              <a:rPr lang="en-US" altLang="zh-CN" sz="1800" b="0" i="1" u="none" strike="noStrike" baseline="0" dirty="0">
                <a:latin typeface="CMMI10"/>
              </a:rPr>
              <a:t>g</a:t>
            </a:r>
            <a:r>
              <a:rPr lang="en-US" altLang="zh-CN" sz="1800" b="0" i="0" u="none" strike="noStrike" baseline="0" dirty="0">
                <a:latin typeface="CMR7"/>
              </a:rPr>
              <a:t>2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), we have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90581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Let’s look at a classic example of a nonlinear problem that can be linearized from mechanics. Figure 3 shows the free-body diagram for a simple pendulum. The equation of motion for this system is</a:t>
            </a: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r>
              <a:rPr lang="en-US" altLang="zh-CN" sz="1800" b="1" i="0" u="none" strike="noStrike" baseline="0" dirty="0">
                <a:latin typeface="CMBX9"/>
              </a:rPr>
              <a:t>Figure 3. </a:t>
            </a:r>
            <a:r>
              <a:rPr lang="en-US" altLang="zh-CN" sz="1800" b="0" i="0" u="none" strike="noStrike" baseline="0" dirty="0">
                <a:latin typeface="CMR9"/>
              </a:rPr>
              <a:t>Free body diagram for a pendulum.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817794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For a shift-invariant </a:t>
            </a:r>
            <a:r>
              <a:rPr lang="en-US" altLang="zh-CN" sz="1800" b="0" i="0" u="none" strike="noStrike" baseline="0" dirty="0" err="1">
                <a:latin typeface="CMR10"/>
              </a:rPr>
              <a:t>systemfor</a:t>
            </a:r>
            <a:r>
              <a:rPr lang="en-US" altLang="zh-CN" sz="1800" b="0" i="0" u="none" strike="noStrike" baseline="0" dirty="0">
                <a:latin typeface="CMR10"/>
              </a:rPr>
              <a:t> all </a:t>
            </a:r>
            <a:r>
              <a:rPr lang="en-US" altLang="zh-CN" sz="1800" b="0" i="1" u="none" strike="noStrike" baseline="0" dirty="0">
                <a:latin typeface="CMMI10"/>
              </a:rPr>
              <a:t>x </a:t>
            </a:r>
            <a:r>
              <a:rPr lang="en-US" altLang="zh-CN" sz="1800" b="0" i="0" u="none" strike="noStrike" baseline="0" dirty="0">
                <a:latin typeface="CMR10"/>
              </a:rPr>
              <a:t>and 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7"/>
              </a:rPr>
              <a:t>0</a:t>
            </a:r>
            <a:r>
              <a:rPr lang="en-US" altLang="zh-CN" sz="1800" b="0" i="0" u="none" strike="noStrike" baseline="0" dirty="0">
                <a:latin typeface="CMR10"/>
              </a:rPr>
              <a:t>.</a:t>
            </a: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As an example, let’s consider a real optical imaging system that includes aberrations. If we consider an </a:t>
            </a:r>
            <a:r>
              <a:rPr lang="en-US" altLang="zh-CN" sz="1800" b="0" i="0" u="none" strike="noStrike" baseline="0" dirty="0" err="1">
                <a:latin typeface="CMR10"/>
              </a:rPr>
              <a:t>onaxispoint</a:t>
            </a:r>
            <a:r>
              <a:rPr lang="en-US" altLang="zh-CN" sz="1800" b="0" i="0" u="none" strike="noStrike" baseline="0" dirty="0">
                <a:latin typeface="CMR10"/>
              </a:rPr>
              <a:t> source, the image formed by the system will be some finite sized spot that is determined by </a:t>
            </a:r>
            <a:r>
              <a:rPr lang="en-US" altLang="zh-CN" sz="1800" b="0" i="0" u="none" strike="noStrike" baseline="0" dirty="0" err="1">
                <a:latin typeface="CMR10"/>
              </a:rPr>
              <a:t>sphericalaberration</a:t>
            </a:r>
            <a:r>
              <a:rPr lang="en-US" altLang="zh-CN" sz="1800" b="0" i="0" u="none" strike="noStrike" baseline="0" dirty="0">
                <a:latin typeface="CMR10"/>
              </a:rPr>
              <a:t> and diffraction. However, as we move off-axis, additional aberrations come into play, changing the point response of the system. This spatially-varying point spread function means that the image of the same object will depend upon where it is in the field. Hence, the system is not strictly shift-invariant.</a:t>
            </a: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However, for many optical systems the effects of aberrations are small enough that we can consider them as approximately shift-invariant over some range of field positions or numerical aperture. For example, if the effect of the aberrations are smaller than the size of the pixels in a CCD, then the system can usually be considered LSI. Strictly speaking, the point spread function and MTF of the system will be a function of field, and this is</a:t>
            </a: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a topic we’ll discuss in greater detail in a few lectures.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68307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Let’s look at a classic example of a nonlinear problem that can be linearized from mechanics. Figure 3 shows the free-body diagram for a simple pendulum. The equation of motion for this system is</a:t>
            </a:r>
          </a:p>
          <a:p>
            <a:pPr algn="l"/>
            <a:endParaRPr lang="en-US" altLang="zh-CN" sz="1800" b="0" i="0" u="none" strike="noStrike" baseline="0" dirty="0">
              <a:latin typeface="CMR10"/>
            </a:endParaRPr>
          </a:p>
          <a:p>
            <a:pPr algn="l"/>
            <a:r>
              <a:rPr lang="en-US" altLang="zh-CN" sz="1800" b="1" i="0" u="none" strike="noStrike" baseline="0" dirty="0">
                <a:latin typeface="CMBX9"/>
              </a:rPr>
              <a:t>Figure 3. </a:t>
            </a:r>
            <a:r>
              <a:rPr lang="en-US" altLang="zh-CN" sz="1800" b="0" i="0" u="none" strike="noStrike" baseline="0" dirty="0">
                <a:latin typeface="CMR9"/>
              </a:rPr>
              <a:t>Free body diagram for a pendulum.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844942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1" i="0" u="none" strike="noStrike" baseline="0" dirty="0">
                <a:latin typeface="CMBX10"/>
              </a:rPr>
              <a:t>2.4. The impulse Response of a LSI System</a:t>
            </a:r>
          </a:p>
          <a:p>
            <a:pPr algn="l"/>
            <a:r>
              <a:rPr lang="en-US" altLang="zh-CN" sz="1800" b="0" i="0" u="none" strike="noStrike" baseline="0" dirty="0">
                <a:latin typeface="CMR10"/>
              </a:rPr>
              <a:t>In general we say that the LSI system is described by </a:t>
            </a:r>
            <a:r>
              <a:rPr lang="en-US" altLang="zh-CN" sz="1800" b="0" i="1" u="none" strike="noStrike" baseline="0" dirty="0">
                <a:latin typeface="CMSY10"/>
              </a:rPr>
              <a:t>S{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</a:t>
            </a:r>
            <a:r>
              <a:rPr lang="en-US" altLang="zh-CN" sz="1800" b="0" i="1" u="none" strike="noStrike" baseline="0" dirty="0">
                <a:latin typeface="CMSY10"/>
              </a:rPr>
              <a:t>} </a:t>
            </a:r>
            <a:r>
              <a:rPr lang="en-US" altLang="zh-CN" sz="1800" b="0" i="0" u="none" strike="noStrike" baseline="0" dirty="0">
                <a:latin typeface="CMR10"/>
              </a:rPr>
              <a:t>= </a:t>
            </a:r>
            <a:r>
              <a:rPr lang="en-US" altLang="zh-CN" sz="1800" b="0" i="1" u="none" strike="noStrike" baseline="0" dirty="0">
                <a:latin typeface="CMMI10"/>
              </a:rPr>
              <a:t>g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). However, when the excitation of the system is an impulse function, we say that the output is the </a:t>
            </a:r>
            <a:r>
              <a:rPr lang="en-US" altLang="zh-CN" sz="1800" b="0" i="1" u="none" strike="noStrike" baseline="0" dirty="0">
                <a:latin typeface="CMTI10"/>
              </a:rPr>
              <a:t>impulse response </a:t>
            </a:r>
            <a:r>
              <a:rPr lang="en-US" altLang="zh-CN" sz="1800" b="0" i="0" u="none" strike="noStrike" baseline="0" dirty="0">
                <a:latin typeface="CMR10"/>
              </a:rPr>
              <a:t>of the system, and we almost always denote this special response as </a:t>
            </a:r>
            <a:r>
              <a:rPr lang="en-US" altLang="zh-CN" sz="1800" b="0" i="1" u="none" strike="noStrike" baseline="0" dirty="0">
                <a:latin typeface="CMMI10"/>
              </a:rPr>
              <a:t>h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). Specifically, for LSI systems we have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6012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In Eq. 11 we have written the function 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 as a summation of shifted </a:t>
            </a:r>
            <a:r>
              <a:rPr lang="en-US" altLang="zh-CN" sz="1800" b="0" i="1" u="none" strike="noStrike" baseline="0" dirty="0">
                <a:latin typeface="CMMI10"/>
              </a:rPr>
              <a:t>δ</a:t>
            </a:r>
            <a:r>
              <a:rPr lang="en-US" altLang="zh-CN" sz="1800" b="0" i="0" u="none" strike="noStrike" baseline="0" dirty="0">
                <a:latin typeface="CMR10"/>
              </a:rPr>
              <a:t>-functions each weighted by the constant 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l-GR" altLang="zh-CN" sz="1800" b="0" i="1" u="none" strike="noStrike" baseline="0" dirty="0">
                <a:latin typeface="CMMI10"/>
              </a:rPr>
              <a:t>α</a:t>
            </a:r>
            <a:r>
              <a:rPr lang="el-GR" altLang="zh-CN" sz="1800" b="0" i="0" u="none" strike="noStrike" baseline="0" dirty="0">
                <a:latin typeface="CMR10"/>
              </a:rPr>
              <a:t>).</a:t>
            </a:r>
            <a:r>
              <a:rPr lang="en-US" altLang="zh-CN" sz="1800" b="0" i="0" u="none" strike="noStrike" baseline="0" dirty="0">
                <a:latin typeface="CMR10"/>
              </a:rPr>
              <a:t> We are of course free to operate on </a:t>
            </a:r>
            <a:r>
              <a:rPr lang="en-US" altLang="zh-CN" sz="1800" b="0" i="1" u="none" strike="noStrike" baseline="0" dirty="0">
                <a:latin typeface="CMMI10"/>
              </a:rPr>
              <a:t>f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) in Eq. 11. Doing this and applying the principles of LSI systems yields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80881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CN" sz="1800" b="0" i="0" u="none" strike="noStrike" baseline="0" dirty="0">
                <a:latin typeface="CMR10"/>
              </a:rPr>
              <a:t>An eigenfunction of a system satisfies the special property that the output of the system is the same function as the input, but scaled by a possibly complex constant. Consider a family of functions </a:t>
            </a:r>
            <a:r>
              <a:rPr lang="en-US" altLang="zh-CN" sz="1800" b="0" i="1" u="none" strike="noStrike" baseline="0" dirty="0">
                <a:latin typeface="CMMI10"/>
              </a:rPr>
              <a:t>ψ</a:t>
            </a:r>
            <a:r>
              <a:rPr lang="en-US" altLang="zh-CN" sz="1800" b="0" i="0" u="none" strike="noStrike" baseline="0" dirty="0">
                <a:latin typeface="CMR10"/>
              </a:rPr>
              <a:t>(</a:t>
            </a:r>
            <a:r>
              <a:rPr lang="en-US" altLang="zh-CN" sz="1800" b="0" i="1" u="none" strike="noStrike" baseline="0" dirty="0">
                <a:latin typeface="CMMI10"/>
              </a:rPr>
              <a:t>x</a:t>
            </a:r>
            <a:r>
              <a:rPr lang="en-US" altLang="zh-CN" sz="1800" b="0" i="0" u="none" strike="noStrike" baseline="0" dirty="0">
                <a:latin typeface="CMR10"/>
              </a:rPr>
              <a:t>; </a:t>
            </a:r>
            <a:r>
              <a:rPr lang="en-US" altLang="zh-CN" sz="1800" b="0" i="1" u="none" strike="noStrike" baseline="0" dirty="0">
                <a:latin typeface="CMMI10"/>
              </a:rPr>
              <a:t>ξ</a:t>
            </a:r>
            <a:r>
              <a:rPr lang="en-US" altLang="zh-CN" sz="1800" b="0" i="0" u="none" strike="noStrike" baseline="0" dirty="0">
                <a:latin typeface="CMR10"/>
              </a:rPr>
              <a:t>) that are function of </a:t>
            </a:r>
            <a:r>
              <a:rPr lang="en-US" altLang="zh-CN" sz="1800" b="0" i="1" u="none" strike="noStrike" baseline="0" dirty="0">
                <a:latin typeface="CMMI10"/>
              </a:rPr>
              <a:t>x </a:t>
            </a:r>
            <a:r>
              <a:rPr lang="en-US" altLang="zh-CN" sz="1800" b="0" i="0" u="none" strike="noStrike" baseline="0" dirty="0">
                <a:latin typeface="CMR10"/>
              </a:rPr>
              <a:t>but parameterized by </a:t>
            </a:r>
            <a:r>
              <a:rPr lang="en-US" altLang="zh-CN" sz="1800" b="0" i="1" u="none" strike="noStrike" baseline="0" dirty="0">
                <a:latin typeface="CMMI10"/>
              </a:rPr>
              <a:t>ξ</a:t>
            </a:r>
            <a:r>
              <a:rPr lang="en-US" altLang="zh-CN" sz="1800" b="0" i="0" u="none" strike="noStrike" baseline="0" dirty="0">
                <a:latin typeface="CMR10"/>
              </a:rPr>
              <a:t>. An example of such a family would be the sinusoids cos(2</a:t>
            </a:r>
            <a:r>
              <a:rPr lang="en-US" altLang="zh-CN" sz="1800" b="0" i="1" u="none" strike="noStrike" baseline="0" dirty="0">
                <a:latin typeface="CMMI10"/>
              </a:rPr>
              <a:t>π</a:t>
            </a:r>
            <a:r>
              <a:rPr lang="en-US" altLang="zh-CN" sz="1800" b="0" i="1" u="none" strike="noStrike" baseline="0" dirty="0" err="1">
                <a:latin typeface="CMMI10"/>
              </a:rPr>
              <a:t>ξx</a:t>
            </a:r>
            <a:r>
              <a:rPr lang="en-US" altLang="zh-CN" sz="1800" b="0" i="0" u="none" strike="noStrike" baseline="0" dirty="0">
                <a:latin typeface="CMR10"/>
              </a:rPr>
              <a:t>). If this family is a set of eigenfunction of a system they have the mathematical property</a:t>
            </a: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9097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39.wmf"/><Relationship Id="rId5" Type="http://schemas.openxmlformats.org/officeDocument/2006/relationships/image" Target="../media/image36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3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3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9.wmf"/><Relationship Id="rId5" Type="http://schemas.openxmlformats.org/officeDocument/2006/relationships/image" Target="../media/image46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8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54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5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7.wmf"/><Relationship Id="rId4" Type="http://schemas.openxmlformats.org/officeDocument/2006/relationships/image" Target="../media/image21.png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3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/>
              <a:t>第</a:t>
            </a:r>
            <a:r>
              <a:rPr lang="en-US" altLang="zh-CN" sz="2400" dirty="0" smtClean="0"/>
              <a:t>4</a:t>
            </a:r>
            <a:r>
              <a:rPr lang="zh-CN" altLang="en-US" sz="2400" dirty="0"/>
              <a:t>讲、算子与线性位</a:t>
            </a:r>
            <a:r>
              <a:rPr lang="zh-CN" altLang="en-US" sz="2400" dirty="0" smtClean="0"/>
              <a:t>移不变系统</a:t>
            </a:r>
            <a:endParaRPr lang="en-US" altLang="zh-CN" sz="2400" dirty="0" smtClean="0"/>
          </a:p>
          <a:p>
            <a:pPr algn="ctr"/>
            <a:r>
              <a:rPr lang="en-US" altLang="zh-CN" sz="2400" dirty="0" smtClean="0"/>
              <a:t>Lecture 4</a:t>
            </a:r>
            <a:r>
              <a:rPr lang="en-US" altLang="zh-CN" sz="2400" dirty="0"/>
              <a:t>. Operators and Linear, Shift-Invariant Systems</a:t>
            </a:r>
          </a:p>
        </p:txBody>
      </p:sp>
    </p:spTree>
    <p:extLst>
      <p:ext uri="{BB962C8B-B14F-4D97-AF65-F5344CB8AC3E}">
        <p14:creationId xmlns:p14="http://schemas.microsoft.com/office/powerpoint/2010/main" val="664793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46C7A621-F4C6-4BF3-A159-A273D49B49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311583"/>
              </p:ext>
            </p:extLst>
          </p:nvPr>
        </p:nvGraphicFramePr>
        <p:xfrm>
          <a:off x="1407137" y="2380696"/>
          <a:ext cx="259842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6" name="Equation" r:id="rId4" imgW="1396800" imgH="317160" progId="Equation.DSMT4">
                  <p:embed/>
                </p:oleObj>
              </mc:Choice>
              <mc:Fallback>
                <p:oleObj name="Equation" r:id="rId4" imgW="139680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7137" y="2380696"/>
                        <a:ext cx="2598420" cy="59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D6EF83A7-5D8B-4373-AF34-02C051727F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232120"/>
              </p:ext>
            </p:extLst>
          </p:nvPr>
        </p:nvGraphicFramePr>
        <p:xfrm>
          <a:off x="4886032" y="2341643"/>
          <a:ext cx="2955024" cy="668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7" name="Equation" r:id="rId6" imgW="1739880" imgH="393480" progId="Equation.DSMT4">
                  <p:embed/>
                </p:oleObj>
              </mc:Choice>
              <mc:Fallback>
                <p:oleObj name="Equation" r:id="rId6" imgW="1739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86032" y="2341643"/>
                        <a:ext cx="2955024" cy="668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334EDB22-6C91-475A-B8FA-B4FE5E1504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2692333"/>
              </p:ext>
            </p:extLst>
          </p:nvPr>
        </p:nvGraphicFramePr>
        <p:xfrm>
          <a:off x="1812925" y="4056063"/>
          <a:ext cx="5518150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8" name="Equation" r:id="rId8" imgW="2984400" imgH="393480" progId="Equation.DSMT4">
                  <p:embed/>
                </p:oleObj>
              </mc:Choice>
              <mc:Fallback>
                <p:oleObj name="Equation" r:id="rId8" imgW="2984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12925" y="4056063"/>
                        <a:ext cx="5518150" cy="72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FBF52DF3-7443-4C56-88B0-6136A7F05F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734285"/>
              </p:ext>
            </p:extLst>
          </p:nvPr>
        </p:nvGraphicFramePr>
        <p:xfrm>
          <a:off x="2554325" y="5338566"/>
          <a:ext cx="4035350" cy="728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9" name="Equation" r:id="rId10" imgW="2463480" imgH="444240" progId="Equation.DSMT4">
                  <p:embed/>
                </p:oleObj>
              </mc:Choice>
              <mc:Fallback>
                <p:oleObj name="Equation" r:id="rId10" imgW="246348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54325" y="5338566"/>
                        <a:ext cx="4035350" cy="728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91877" y="1594122"/>
            <a:ext cx="6960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一种特殊的特征函数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91877" y="3425815"/>
            <a:ext cx="6960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根据线性性质有：</a:t>
            </a:r>
            <a:endParaRPr lang="zh-CN" altLang="en-US" sz="24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91877" y="4783986"/>
            <a:ext cx="6960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根据</a:t>
            </a:r>
            <a:r>
              <a:rPr lang="zh-CN" altLang="en-US" sz="2400" b="1" dirty="0"/>
              <a:t>位移不变</a:t>
            </a:r>
            <a:r>
              <a:rPr lang="zh-CN" altLang="en-US" sz="2400" b="1" dirty="0" smtClean="0"/>
              <a:t>性质有：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55002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6F02113A-94AD-4A7E-91CB-2FCD74F22E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0088378"/>
              </p:ext>
            </p:extLst>
          </p:nvPr>
        </p:nvGraphicFramePr>
        <p:xfrm>
          <a:off x="2481263" y="1780527"/>
          <a:ext cx="4181475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0" name="Equation" r:id="rId4" imgW="2552400" imgH="330120" progId="Equation.DSMT4">
                  <p:embed/>
                </p:oleObj>
              </mc:Choice>
              <mc:Fallback>
                <p:oleObj name="Equation" r:id="rId4" imgW="2552400" imgH="3301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FBF52DF3-7443-4C56-88B0-6136A7F05F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81263" y="1780527"/>
                        <a:ext cx="4181475" cy="541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09B4CAC9-805E-4AC2-882E-C0B9DE41D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484183"/>
              </p:ext>
            </p:extLst>
          </p:nvPr>
        </p:nvGraphicFramePr>
        <p:xfrm>
          <a:off x="3321050" y="2509838"/>
          <a:ext cx="26733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1" name="Equation" r:id="rId6" imgW="1371600" imgH="317160" progId="Equation.DSMT4">
                  <p:embed/>
                </p:oleObj>
              </mc:Choice>
              <mc:Fallback>
                <p:oleObj name="Equation" r:id="rId6" imgW="137160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21050" y="2509838"/>
                        <a:ext cx="2673350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6B2F3A2-7C04-44A2-82F5-38B670021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2232606"/>
              </p:ext>
            </p:extLst>
          </p:nvPr>
        </p:nvGraphicFramePr>
        <p:xfrm>
          <a:off x="1768475" y="4221163"/>
          <a:ext cx="5780088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2" name="Equation" r:id="rId8" imgW="2692080" imgH="444240" progId="Equation.DSMT4">
                  <p:embed/>
                </p:oleObj>
              </mc:Choice>
              <mc:Fallback>
                <p:oleObj name="Equation" r:id="rId8" imgW="269208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68475" y="4221163"/>
                        <a:ext cx="5780088" cy="954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080315" y="4990203"/>
            <a:ext cx="170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复数加权因子</a:t>
            </a:r>
            <a:endParaRPr lang="zh-CN" altLang="en-US" b="1" dirty="0"/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96175C46-7B8E-4CA5-9107-036691B3B9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2051677"/>
              </p:ext>
            </p:extLst>
          </p:nvPr>
        </p:nvGraphicFramePr>
        <p:xfrm>
          <a:off x="2783852" y="5415727"/>
          <a:ext cx="930498" cy="500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3" name="Equation" r:id="rId10" imgW="520560" imgH="279360" progId="Equation.DSMT4">
                  <p:embed/>
                </p:oleObj>
              </mc:Choice>
              <mc:Fallback>
                <p:oleObj name="Equation" r:id="rId10" imgW="520560" imgH="27936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96175C46-7B8E-4CA5-9107-036691B3B9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783852" y="5415727"/>
                        <a:ext cx="930498" cy="5001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819182" y="5415727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复指数函数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是任意线性位移不变系统             的特征函数</a:t>
            </a:r>
            <a:endParaRPr lang="zh-CN" altLang="en-US" sz="2800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13EA44C2-EBB0-4BB3-BEBD-253C79D57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689738"/>
              </p:ext>
            </p:extLst>
          </p:nvPr>
        </p:nvGraphicFramePr>
        <p:xfrm>
          <a:off x="5040845" y="5892780"/>
          <a:ext cx="63817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4" name="Equation" r:id="rId12" imgW="368280" imgH="266400" progId="Equation.DSMT4">
                  <p:embed/>
                </p:oleObj>
              </mc:Choice>
              <mc:Fallback>
                <p:oleObj name="Equation" r:id="rId12" imgW="368280" imgH="2664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13EA44C2-EBB0-4BB3-BEBD-253C79D575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040845" y="5892780"/>
                        <a:ext cx="638175" cy="461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819182" y="1822161"/>
            <a:ext cx="1898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求解</a:t>
            </a:r>
            <a:r>
              <a:rPr lang="zh-CN" altLang="en-US" sz="2800" b="1" dirty="0" smtClean="0"/>
              <a:t>方程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得：</a:t>
            </a:r>
            <a:endParaRPr lang="zh-CN" altLang="en-US" sz="2800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09B4CAC9-805E-4AC2-882E-C0B9DE41D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015768"/>
              </p:ext>
            </p:extLst>
          </p:nvPr>
        </p:nvGraphicFramePr>
        <p:xfrm>
          <a:off x="2775991" y="3167017"/>
          <a:ext cx="3765056" cy="69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5" name="Equation" r:id="rId14" imgW="1930320" imgH="355320" progId="Equation.DSMT4">
                  <p:embed/>
                </p:oleObj>
              </mc:Choice>
              <mc:Fallback>
                <p:oleObj name="Equation" r:id="rId14" imgW="1930320" imgH="35532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09B4CAC9-805E-4AC2-882E-C0B9DE41D5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775991" y="3167017"/>
                        <a:ext cx="3765056" cy="69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660290" y="2619345"/>
            <a:ext cx="179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（</a:t>
            </a:r>
            <a:r>
              <a:rPr lang="zh-CN" altLang="en-US" sz="2000" b="1" dirty="0"/>
              <a:t>一个</a:t>
            </a:r>
            <a:r>
              <a:rPr lang="zh-CN" altLang="en-US" sz="2000" b="1" dirty="0" smtClean="0"/>
              <a:t>特解）</a:t>
            </a:r>
            <a:endParaRPr lang="en-US" altLang="zh-CN" sz="2000" b="1" dirty="0" smtClean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660290" y="3313743"/>
            <a:ext cx="179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（</a:t>
            </a:r>
            <a:r>
              <a:rPr lang="zh-CN" altLang="en-US" sz="2000" b="1" dirty="0"/>
              <a:t>一组</a:t>
            </a:r>
            <a:r>
              <a:rPr lang="zh-CN" altLang="en-US" sz="2000" b="1" dirty="0" smtClean="0"/>
              <a:t>通解）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36609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13EA44C2-EBB0-4BB3-BEBD-253C79D57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048801"/>
              </p:ext>
            </p:extLst>
          </p:nvPr>
        </p:nvGraphicFramePr>
        <p:xfrm>
          <a:off x="2211388" y="3425825"/>
          <a:ext cx="49720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40" name="Equation" r:id="rId4" imgW="2869920" imgH="520560" progId="Equation.DSMT4">
                  <p:embed/>
                </p:oleObj>
              </mc:Choice>
              <mc:Fallback>
                <p:oleObj name="Equation" r:id="rId4" imgW="2869920" imgH="520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11388" y="3425825"/>
                        <a:ext cx="4972050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9027D01C-8A46-4738-BCDF-65A31B0F9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657562"/>
              </p:ext>
            </p:extLst>
          </p:nvPr>
        </p:nvGraphicFramePr>
        <p:xfrm>
          <a:off x="3627438" y="4567238"/>
          <a:ext cx="3592512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41" name="Equation" r:id="rId6" imgW="2095200" imgH="457200" progId="Equation.DSMT4">
                  <p:embed/>
                </p:oleObj>
              </mc:Choice>
              <mc:Fallback>
                <p:oleObj name="Equation" r:id="rId6" imgW="20952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27438" y="4567238"/>
                        <a:ext cx="3592512" cy="78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DECDAAEC-D874-46BC-8B0B-AAE8758A28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956036"/>
              </p:ext>
            </p:extLst>
          </p:nvPr>
        </p:nvGraphicFramePr>
        <p:xfrm>
          <a:off x="2554288" y="2108200"/>
          <a:ext cx="3871912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42" name="Equation" r:id="rId8" imgW="2222280" imgH="622080" progId="Equation.DSMT4">
                  <p:embed/>
                </p:oleObj>
              </mc:Choice>
              <mc:Fallback>
                <p:oleObj name="Equation" r:id="rId8" imgW="2222280" imgH="622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54288" y="2108200"/>
                        <a:ext cx="3871912" cy="1082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D622809C-B9BF-40B8-A337-78CC3903F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158776"/>
              </p:ext>
            </p:extLst>
          </p:nvPr>
        </p:nvGraphicFramePr>
        <p:xfrm>
          <a:off x="3697287" y="5590155"/>
          <a:ext cx="3455695" cy="714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43" name="Equation" r:id="rId10" imgW="2209680" imgH="457200" progId="Equation.DSMT4">
                  <p:embed/>
                </p:oleObj>
              </mc:Choice>
              <mc:Fallback>
                <p:oleObj name="Equation" r:id="rId10" imgW="22096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97287" y="5590155"/>
                        <a:ext cx="3455695" cy="714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447329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线性位移不变系统的频域分析方法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7337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275B1703-72FB-4ECC-968F-923304822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6852682"/>
              </p:ext>
            </p:extLst>
          </p:nvPr>
        </p:nvGraphicFramePr>
        <p:xfrm>
          <a:off x="1370013" y="3148013"/>
          <a:ext cx="6405562" cy="150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1" name="Equation" r:id="rId4" imgW="3555720" imgH="838080" progId="Equation.DSMT4">
                  <p:embed/>
                </p:oleObj>
              </mc:Choice>
              <mc:Fallback>
                <p:oleObj name="Equation" r:id="rId4" imgW="3555720" imgH="838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0013" y="3148013"/>
                        <a:ext cx="6405562" cy="1509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108453"/>
              </p:ext>
            </p:extLst>
          </p:nvPr>
        </p:nvGraphicFramePr>
        <p:xfrm>
          <a:off x="3206750" y="5578862"/>
          <a:ext cx="2730500" cy="431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2" name="Equation" r:id="rId6" imgW="1688760" imgH="266400" progId="Equation.DSMT4">
                  <p:embed/>
                </p:oleObj>
              </mc:Choice>
              <mc:Fallback>
                <p:oleObj name="Equation" r:id="rId6" imgW="1688760" imgH="2664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A1A6743D-6CAC-44F2-A263-91BF1913AB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06750" y="5578862"/>
                        <a:ext cx="2730500" cy="431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线性位移不变系统的空域分析方法</a:t>
            </a:r>
            <a:endParaRPr lang="zh-CN" altLang="en-US" sz="28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6010094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线性</a:t>
            </a:r>
            <a:r>
              <a:rPr lang="zh-CN" altLang="en-US" sz="2800" b="1" dirty="0" smtClean="0"/>
              <a:t>位移不变系统的频域分析方法</a:t>
            </a:r>
            <a:endParaRPr lang="zh-CN" altLang="en-US" sz="28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84959" y="2930590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冲激响应函数</a:t>
            </a:r>
            <a:endParaRPr lang="zh-CN" altLang="en-US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37763" y="4625397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系统</a:t>
            </a:r>
            <a:r>
              <a:rPr lang="zh-CN" altLang="en-US" b="1" dirty="0" smtClean="0"/>
              <a:t>传递函数</a:t>
            </a:r>
            <a:endParaRPr lang="zh-CN" altLang="en-US" b="1" dirty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661351"/>
              </p:ext>
            </p:extLst>
          </p:nvPr>
        </p:nvGraphicFramePr>
        <p:xfrm>
          <a:off x="3145632" y="1762125"/>
          <a:ext cx="285273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3" name="Equation" r:id="rId8" imgW="1765080" imgH="342720" progId="Equation.DSMT4">
                  <p:embed/>
                </p:oleObj>
              </mc:Choice>
              <mc:Fallback>
                <p:oleObj name="Equation" r:id="rId8" imgW="1765080" imgH="3427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45632" y="1762125"/>
                        <a:ext cx="2852737" cy="554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075772"/>
              </p:ext>
            </p:extLst>
          </p:nvPr>
        </p:nvGraphicFramePr>
        <p:xfrm>
          <a:off x="528637" y="3654212"/>
          <a:ext cx="841376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4" name="Equation" r:id="rId10" imgW="520560" imgH="342720" progId="Equation.DSMT4">
                  <p:embed/>
                </p:oleObj>
              </mc:Choice>
              <mc:Fallback>
                <p:oleObj name="Equation" r:id="rId10" imgW="520560" imgH="34272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8637" y="3654212"/>
                        <a:ext cx="841376" cy="554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674890"/>
              </p:ext>
            </p:extLst>
          </p:nvPr>
        </p:nvGraphicFramePr>
        <p:xfrm>
          <a:off x="7775575" y="3686969"/>
          <a:ext cx="7604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5" name="Equation" r:id="rId12" imgW="469800" imgH="266400" progId="Equation.DSMT4">
                  <p:embed/>
                </p:oleObj>
              </mc:Choice>
              <mc:Fallback>
                <p:oleObj name="Equation" r:id="rId12" imgW="469800" imgH="2664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775575" y="3686969"/>
                        <a:ext cx="7604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3085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26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5F0F0C7E-70AB-449C-8E1C-531F343E32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636318"/>
              </p:ext>
            </p:extLst>
          </p:nvPr>
        </p:nvGraphicFramePr>
        <p:xfrm>
          <a:off x="2428875" y="3090863"/>
          <a:ext cx="9906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87" name="Equation" r:id="rId4" imgW="660240" imgH="342720" progId="Equation.DSMT4">
                  <p:embed/>
                </p:oleObj>
              </mc:Choice>
              <mc:Fallback>
                <p:oleObj name="Equation" r:id="rId4" imgW="6602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28875" y="3090863"/>
                        <a:ext cx="990600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A369DECB-3D22-48D1-8BC1-E85C753DB5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43169"/>
              </p:ext>
            </p:extLst>
          </p:nvPr>
        </p:nvGraphicFramePr>
        <p:xfrm>
          <a:off x="2709863" y="1470025"/>
          <a:ext cx="13208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88" name="Equation" r:id="rId6" imgW="901440" imgH="266400" progId="Equation.DSMT4">
                  <p:embed/>
                </p:oleObj>
              </mc:Choice>
              <mc:Fallback>
                <p:oleObj name="Equation" r:id="rId6" imgW="90144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9863" y="1470025"/>
                        <a:ext cx="1320800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3A95FCE1-23F8-4C0C-AA05-2A2F758E1C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78569"/>
              </p:ext>
            </p:extLst>
          </p:nvPr>
        </p:nvGraphicFramePr>
        <p:xfrm>
          <a:off x="1357397" y="3187127"/>
          <a:ext cx="898618" cy="374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89" name="Equation" r:id="rId8" imgW="609480" imgH="253800" progId="Equation.DSMT4">
                  <p:embed/>
                </p:oleObj>
              </mc:Choice>
              <mc:Fallback>
                <p:oleObj name="Equation" r:id="rId8" imgW="6094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57397" y="3187127"/>
                        <a:ext cx="898618" cy="374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2715D1A2-8134-496C-8C37-DBF8FF11EA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65586"/>
              </p:ext>
            </p:extLst>
          </p:nvPr>
        </p:nvGraphicFramePr>
        <p:xfrm>
          <a:off x="2447925" y="4097338"/>
          <a:ext cx="42481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0" name="Equation" r:id="rId10" imgW="2425680" imgH="444240" progId="Equation.DSMT4">
                  <p:embed/>
                </p:oleObj>
              </mc:Choice>
              <mc:Fallback>
                <p:oleObj name="Equation" r:id="rId10" imgW="242568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447925" y="4097338"/>
                        <a:ext cx="4248150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2523" y="1401918"/>
            <a:ext cx="5115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算子</a:t>
            </a:r>
            <a:r>
              <a:rPr lang="zh-CN" altLang="en-US" sz="2800" b="1" dirty="0" smtClean="0"/>
              <a:t>：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就是物理</a:t>
            </a:r>
            <a:r>
              <a:rPr lang="zh-CN" altLang="en-US" sz="2800" b="1" dirty="0"/>
              <a:t>系</a:t>
            </a:r>
            <a:r>
              <a:rPr lang="zh-CN" altLang="en-US" sz="2800" b="1" dirty="0" smtClean="0"/>
              <a:t>统的数学模型</a:t>
            </a:r>
            <a:endParaRPr lang="zh-CN" altLang="en-US" sz="2800" b="1" dirty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5F0F0C7E-70AB-449C-8E1C-531F343E32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424109"/>
              </p:ext>
            </p:extLst>
          </p:nvPr>
        </p:nvGraphicFramePr>
        <p:xfrm>
          <a:off x="5743575" y="3090863"/>
          <a:ext cx="22288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" name="Equation" r:id="rId12" imgW="1485720" imgH="342720" progId="Equation.DSMT4">
                  <p:embed/>
                </p:oleObj>
              </mc:Choice>
              <mc:Fallback>
                <p:oleObj name="Equation" r:id="rId12" imgW="1485720" imgH="34272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5F0F0C7E-70AB-449C-8E1C-531F343E32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743575" y="3090863"/>
                        <a:ext cx="2228850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012801" y="2825606"/>
            <a:ext cx="111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映射</a:t>
            </a:r>
            <a:endParaRPr lang="zh-CN" altLang="en-US" sz="2800" b="1" dirty="0"/>
          </a:p>
        </p:txBody>
      </p:sp>
      <p:cxnSp>
        <p:nvCxnSpPr>
          <p:cNvPr id="15" name="直接箭头连接符 14"/>
          <p:cNvCxnSpPr/>
          <p:nvPr/>
        </p:nvCxnSpPr>
        <p:spPr>
          <a:xfrm>
            <a:off x="3710066" y="3374339"/>
            <a:ext cx="1723868" cy="0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2523" y="5367338"/>
            <a:ext cx="7406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算子（系统）的特性：线性、位移不变性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52129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119135E9-9796-4872-B67E-C5E81FF9BC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05366"/>
              </p:ext>
            </p:extLst>
          </p:nvPr>
        </p:nvGraphicFramePr>
        <p:xfrm>
          <a:off x="1292522" y="4044582"/>
          <a:ext cx="398462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0" name="Equation" r:id="rId4" imgW="1854000" imgH="342720" progId="Equation.DSMT4">
                  <p:embed/>
                </p:oleObj>
              </mc:Choice>
              <mc:Fallback>
                <p:oleObj name="Equation" r:id="rId4" imgW="18540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2522" y="4044582"/>
                        <a:ext cx="3984625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5C57438-3C0F-47A7-989C-ED23A4B953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097924"/>
              </p:ext>
            </p:extLst>
          </p:nvPr>
        </p:nvGraphicFramePr>
        <p:xfrm>
          <a:off x="2649455" y="2526287"/>
          <a:ext cx="3275202" cy="627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1" name="Equation" r:id="rId6" imgW="1523880" imgH="291960" progId="Equation.DSMT4">
                  <p:embed/>
                </p:oleObj>
              </mc:Choice>
              <mc:Fallback>
                <p:oleObj name="Equation" r:id="rId6" imgW="152388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49455" y="2526287"/>
                        <a:ext cx="3275202" cy="627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463181F9-04F0-4B31-AED2-CAB986E178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0374"/>
              </p:ext>
            </p:extLst>
          </p:nvPr>
        </p:nvGraphicFramePr>
        <p:xfrm>
          <a:off x="2649455" y="3083035"/>
          <a:ext cx="3384375" cy="627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2" name="Equation" r:id="rId8" imgW="1574640" imgH="291960" progId="Equation.DSMT4">
                  <p:embed/>
                </p:oleObj>
              </mc:Choice>
              <mc:Fallback>
                <p:oleObj name="Equation" r:id="rId8" imgW="157464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49455" y="3083035"/>
                        <a:ext cx="3384375" cy="627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993D05F3-1562-4C7F-9D6A-2A8B182136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448290"/>
              </p:ext>
            </p:extLst>
          </p:nvPr>
        </p:nvGraphicFramePr>
        <p:xfrm>
          <a:off x="4191529" y="4777346"/>
          <a:ext cx="3684602" cy="627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3" name="Equation" r:id="rId10" imgW="1714320" imgH="291960" progId="Equation.DSMT4">
                  <p:embed/>
                </p:oleObj>
              </mc:Choice>
              <mc:Fallback>
                <p:oleObj name="Equation" r:id="rId10" imgW="171432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191529" y="4777346"/>
                        <a:ext cx="3684602" cy="627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D5DDCE3E-7305-4E6E-8ECC-EEE2D9EA82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9191701"/>
              </p:ext>
            </p:extLst>
          </p:nvPr>
        </p:nvGraphicFramePr>
        <p:xfrm>
          <a:off x="3340364" y="1574934"/>
          <a:ext cx="132556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4" name="Equation" r:id="rId12" imgW="672840" imgH="228600" progId="Equation.DSMT4">
                  <p:embed/>
                </p:oleObj>
              </mc:Choice>
              <mc:Fallback>
                <p:oleObj name="Equation" r:id="rId12" imgW="672840" imgH="22860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D5DDCE3E-7305-4E6E-8ECC-EEE2D9EA82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340364" y="1574934"/>
                        <a:ext cx="1325563" cy="45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2523" y="1538749"/>
            <a:ext cx="58128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线性系统：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输入输出满足线性叠加性质</a:t>
            </a:r>
            <a:endParaRPr lang="zh-CN" altLang="en-US" sz="280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2522" y="5378801"/>
            <a:ext cx="7012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有什么用？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把输入的复杂函数分解为基函数的叠加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90381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6016A53-4A6E-4584-A734-6518ABB3A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79138"/>
            <a:ext cx="5702154" cy="410862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ADAEF3BB-4E79-4CB3-A073-76453C99E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775695"/>
              </p:ext>
            </p:extLst>
          </p:nvPr>
        </p:nvGraphicFramePr>
        <p:xfrm>
          <a:off x="5973554" y="2401436"/>
          <a:ext cx="1204038" cy="79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5" name="Equation" r:id="rId5" imgW="901440" imgH="596880" progId="Equation.DSMT4">
                  <p:embed/>
                </p:oleObj>
              </mc:Choice>
              <mc:Fallback>
                <p:oleObj name="Equation" r:id="rId5" imgW="901440" imgH="596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73554" y="2401436"/>
                        <a:ext cx="1204038" cy="797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D1C14240-782A-4713-94FA-0626D02202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68854"/>
              </p:ext>
            </p:extLst>
          </p:nvPr>
        </p:nvGraphicFramePr>
        <p:xfrm>
          <a:off x="5269786" y="3215645"/>
          <a:ext cx="2611575" cy="79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6" name="Equation" r:id="rId7" imgW="1955520" imgH="596880" progId="Equation.DSMT4">
                  <p:embed/>
                </p:oleObj>
              </mc:Choice>
              <mc:Fallback>
                <p:oleObj name="Equation" r:id="rId7" imgW="1955520" imgH="596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69786" y="3215645"/>
                        <a:ext cx="2611575" cy="797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EF71C724-16BB-482A-8BD1-F56C378FF8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572579"/>
              </p:ext>
            </p:extLst>
          </p:nvPr>
        </p:nvGraphicFramePr>
        <p:xfrm>
          <a:off x="5507202" y="4029854"/>
          <a:ext cx="2136743" cy="79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7" name="Equation" r:id="rId9" imgW="1600200" imgH="596880" progId="Equation.DSMT4">
                  <p:embed/>
                </p:oleObj>
              </mc:Choice>
              <mc:Fallback>
                <p:oleObj name="Equation" r:id="rId9" imgW="1600200" imgH="596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07202" y="4029854"/>
                        <a:ext cx="2136743" cy="797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CC21D8EB-A4E9-4CD2-890D-E1BE9D110A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768544"/>
              </p:ext>
            </p:extLst>
          </p:nvPr>
        </p:nvGraphicFramePr>
        <p:xfrm>
          <a:off x="5371536" y="4844063"/>
          <a:ext cx="2408075" cy="763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8" name="Equation" r:id="rId11" imgW="1803240" imgH="571320" progId="Equation.DSMT4">
                  <p:embed/>
                </p:oleObj>
              </mc:Choice>
              <mc:Fallback>
                <p:oleObj name="Equation" r:id="rId11" imgW="1803240" imgH="571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71536" y="4844063"/>
                        <a:ext cx="2408075" cy="763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C7E0EB7D-894F-42F6-AEFA-CE94A77B51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195287"/>
              </p:ext>
            </p:extLst>
          </p:nvPr>
        </p:nvGraphicFramePr>
        <p:xfrm>
          <a:off x="5047240" y="5624354"/>
          <a:ext cx="1746839" cy="7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9" name="Equation" r:id="rId13" imgW="1307880" imgH="596880" progId="Equation.DSMT4">
                  <p:embed/>
                </p:oleObj>
              </mc:Choice>
              <mc:Fallback>
                <p:oleObj name="Equation" r:id="rId13" imgW="1307880" imgH="5968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C7E0EB7D-894F-42F6-AEFA-CE94A77B51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047240" y="5624354"/>
                        <a:ext cx="1746839" cy="79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25566" y="1447329"/>
            <a:ext cx="7255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非线性系统的线性化：刚性单摆的简谐运动</a:t>
            </a:r>
            <a:endParaRPr lang="en-US" altLang="zh-CN" sz="2800" b="1" dirty="0" smtClean="0"/>
          </a:p>
          <a:p>
            <a:r>
              <a:rPr lang="zh-CN" altLang="en-US" sz="2800" b="1" dirty="0"/>
              <a:t>在一定近似条件</a:t>
            </a:r>
            <a:r>
              <a:rPr lang="zh-CN" altLang="en-US" sz="2800" b="1" dirty="0" smtClean="0"/>
              <a:t>下也</a:t>
            </a:r>
            <a:r>
              <a:rPr lang="zh-CN" altLang="en-US" sz="2800" b="1" dirty="0"/>
              <a:t>可以</a:t>
            </a:r>
            <a:r>
              <a:rPr lang="zh-CN" altLang="en-US" sz="2800" b="1" dirty="0" smtClean="0"/>
              <a:t>看作线性系统</a:t>
            </a:r>
            <a:endParaRPr lang="zh-CN" altLang="en-US" sz="2800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C7E0EB7D-894F-42F6-AEFA-CE94A77B51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369279"/>
              </p:ext>
            </p:extLst>
          </p:nvPr>
        </p:nvGraphicFramePr>
        <p:xfrm>
          <a:off x="7262404" y="5561698"/>
          <a:ext cx="1103312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0" name="Equation" r:id="rId15" imgW="825480" imgH="469800" progId="Equation.DSMT4">
                  <p:embed/>
                </p:oleObj>
              </mc:Choice>
              <mc:Fallback>
                <p:oleObj name="Equation" r:id="rId15" imgW="825480" imgH="4698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C7E0EB7D-894F-42F6-AEFA-CE94A77B51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262404" y="5561698"/>
                        <a:ext cx="1103312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0442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B4110085-1932-4857-839A-7449C8A382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542216"/>
              </p:ext>
            </p:extLst>
          </p:nvPr>
        </p:nvGraphicFramePr>
        <p:xfrm>
          <a:off x="3609752" y="1593527"/>
          <a:ext cx="2881312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41" name="Equation" r:id="rId4" imgW="1562040" imgH="228600" progId="Equation.DSMT4">
                  <p:embed/>
                </p:oleObj>
              </mc:Choice>
              <mc:Fallback>
                <p:oleObj name="Equation" r:id="rId4" imgW="15620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09752" y="1593527"/>
                        <a:ext cx="2881312" cy="422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AC46E55-B960-4E6E-BB8C-584E7F6C6F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210430"/>
              </p:ext>
            </p:extLst>
          </p:nvPr>
        </p:nvGraphicFramePr>
        <p:xfrm>
          <a:off x="2482850" y="3015914"/>
          <a:ext cx="3351213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42" name="Equation" r:id="rId6" imgW="1447560" imgH="266400" progId="Equation.DSMT4">
                  <p:embed/>
                </p:oleObj>
              </mc:Choice>
              <mc:Fallback>
                <p:oleObj name="Equation" r:id="rId6" imgW="144756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82850" y="3015914"/>
                        <a:ext cx="3351213" cy="61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DEBC7B6-7BB5-4814-AB2C-2BE8FD0202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940490"/>
              </p:ext>
            </p:extLst>
          </p:nvPr>
        </p:nvGraphicFramePr>
        <p:xfrm>
          <a:off x="1408740" y="3690639"/>
          <a:ext cx="5983620" cy="937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43" name="Equation" r:id="rId8" imgW="2349360" imgH="368280" progId="Equation.DSMT4">
                  <p:embed/>
                </p:oleObj>
              </mc:Choice>
              <mc:Fallback>
                <p:oleObj name="Equation" r:id="rId8" imgW="234936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08740" y="3690639"/>
                        <a:ext cx="5983620" cy="937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121073" y="1538749"/>
            <a:ext cx="4098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位移不变系统：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输入输出满足平移性质</a:t>
            </a:r>
            <a:endParaRPr lang="zh-CN" altLang="en-US" sz="28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2522" y="5378801"/>
            <a:ext cx="7012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有什么用？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对于仅有位移的输入函数不用重新计算输出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07649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25566" y="1447329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非位移不变系统：成像像差</a:t>
            </a:r>
            <a:endParaRPr lang="en-US" altLang="zh-CN" sz="2800" b="1" dirty="0"/>
          </a:p>
          <a:p>
            <a:r>
              <a:rPr lang="zh-CN" altLang="en-US" sz="2800" b="1" dirty="0"/>
              <a:t>在一定近似条件下，也可以看作位移不变系统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25600" t="4515" r="25522" b="1848"/>
          <a:stretch/>
        </p:blipFill>
        <p:spPr>
          <a:xfrm>
            <a:off x="1674431" y="2520779"/>
            <a:ext cx="5887974" cy="392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53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00B14987-7DB8-4219-923D-9E34BD7428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387370"/>
              </p:ext>
            </p:extLst>
          </p:nvPr>
        </p:nvGraphicFramePr>
        <p:xfrm>
          <a:off x="3048000" y="4070350"/>
          <a:ext cx="3001963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58" name="Equation" r:id="rId4" imgW="1396800" imgH="266400" progId="Equation.DSMT4">
                  <p:embed/>
                </p:oleObj>
              </mc:Choice>
              <mc:Fallback>
                <p:oleObj name="Equation" r:id="rId4" imgW="139680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0" y="4070350"/>
                        <a:ext cx="3001963" cy="573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50568F79-3364-4996-8D0B-DD974830A2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4792151"/>
              </p:ext>
            </p:extLst>
          </p:nvPr>
        </p:nvGraphicFramePr>
        <p:xfrm>
          <a:off x="2200275" y="4902200"/>
          <a:ext cx="4697413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59" name="Equation" r:id="rId6" imgW="2298600" imgH="368280" progId="Equation.DSMT4">
                  <p:embed/>
                </p:oleObj>
              </mc:Choice>
              <mc:Fallback>
                <p:oleObj name="Equation" r:id="rId6" imgW="229860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00275" y="4902200"/>
                        <a:ext cx="4697413" cy="75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9888185-BD63-4744-97CE-06E3124042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380438"/>
              </p:ext>
            </p:extLst>
          </p:nvPr>
        </p:nvGraphicFramePr>
        <p:xfrm>
          <a:off x="2963863" y="2957513"/>
          <a:ext cx="3170237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60" name="Equation" r:id="rId8" imgW="2031840" imgH="444240" progId="Equation.DSMT4">
                  <p:embed/>
                </p:oleObj>
              </mc:Choice>
              <mc:Fallback>
                <p:oleObj name="Equation" r:id="rId8" imgW="203184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63863" y="2957513"/>
                        <a:ext cx="3170237" cy="69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91877" y="1594122"/>
            <a:ext cx="6960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线性位移不变系统的冲激响应</a:t>
            </a:r>
            <a:r>
              <a:rPr lang="zh-CN" altLang="en-US" sz="2800" b="1" dirty="0"/>
              <a:t>函数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143791" y="3117548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冲激响应函数</a:t>
            </a:r>
            <a:endParaRPr lang="zh-CN" altLang="en-US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825853" y="3117548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冲激函数输入</a:t>
            </a:r>
            <a:endParaRPr lang="zh-CN" altLang="en-US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92273" y="2584164"/>
            <a:ext cx="211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线性位移不变系统</a:t>
            </a:r>
          </a:p>
        </p:txBody>
      </p:sp>
    </p:spTree>
    <p:extLst>
      <p:ext uri="{BB962C8B-B14F-4D97-AF65-F5344CB8AC3E}">
        <p14:creationId xmlns:p14="http://schemas.microsoft.com/office/powerpoint/2010/main" val="715711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EF5FCF20-ED14-424D-A5B8-F0AA1174D7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9715"/>
              </p:ext>
            </p:extLst>
          </p:nvPr>
        </p:nvGraphicFramePr>
        <p:xfrm>
          <a:off x="2261811" y="2313043"/>
          <a:ext cx="5300594" cy="954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8" name="Equation" r:id="rId4" imgW="2539800" imgH="457200" progId="Equation.DSMT4">
                  <p:embed/>
                </p:oleObj>
              </mc:Choice>
              <mc:Fallback>
                <p:oleObj name="Equation" r:id="rId4" imgW="2539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61811" y="2313043"/>
                        <a:ext cx="5300594" cy="9541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FA9824B-017C-408A-A3AD-0774CB8429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719377"/>
              </p:ext>
            </p:extLst>
          </p:nvPr>
        </p:nvGraphicFramePr>
        <p:xfrm>
          <a:off x="1893888" y="3451225"/>
          <a:ext cx="535622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9" name="Equation" r:id="rId6" imgW="3047760" imgH="444240" progId="Equation.DSMT4">
                  <p:embed/>
                </p:oleObj>
              </mc:Choice>
              <mc:Fallback>
                <p:oleObj name="Equation" r:id="rId6" imgW="304776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93888" y="3451225"/>
                        <a:ext cx="5356225" cy="78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74F326ED-2863-4360-AFD7-E1E7CCC313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260506"/>
              </p:ext>
            </p:extLst>
          </p:nvPr>
        </p:nvGraphicFramePr>
        <p:xfrm>
          <a:off x="3302000" y="4270375"/>
          <a:ext cx="3948113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10" name="Equation" r:id="rId8" imgW="2311200" imgH="457200" progId="Equation.DSMT4">
                  <p:embed/>
                </p:oleObj>
              </mc:Choice>
              <mc:Fallback>
                <p:oleObj name="Equation" r:id="rId8" imgW="23112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02000" y="4270375"/>
                        <a:ext cx="3948113" cy="78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3DFD25C5-82F6-4319-80C1-4FCEE1BA8C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502508"/>
              </p:ext>
            </p:extLst>
          </p:nvPr>
        </p:nvGraphicFramePr>
        <p:xfrm>
          <a:off x="3290706" y="5083563"/>
          <a:ext cx="4791399" cy="817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11" name="Equation" r:id="rId10" imgW="2679480" imgH="457200" progId="Equation.DSMT4">
                  <p:embed/>
                </p:oleObj>
              </mc:Choice>
              <mc:Fallback>
                <p:oleObj name="Equation" r:id="rId10" imgW="26794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90706" y="5083563"/>
                        <a:ext cx="4791399" cy="8174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950096" y="5932841"/>
            <a:ext cx="265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与冲激响应函数</a:t>
            </a:r>
            <a:r>
              <a:rPr lang="zh-CN" altLang="en-US" b="1" dirty="0"/>
              <a:t>的</a:t>
            </a:r>
            <a:r>
              <a:rPr lang="zh-CN" altLang="en-US" b="1" dirty="0" smtClean="0"/>
              <a:t>卷积</a:t>
            </a:r>
            <a:endParaRPr lang="zh-CN" altLang="en-US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447329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线性位移不变系统的空域分析方法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92624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ECE0D8-189E-4CBD-8587-44B7C804D183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0" u="none" strike="noStrike" baseline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4. Operators and Linear, Shift-Invariant Systems</a:t>
            </a:r>
            <a:endParaRPr lang="zh-CN" altLang="en-US" sz="2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A1A6743D-6CAC-44F2-A263-91BF1913AB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471031"/>
              </p:ext>
            </p:extLst>
          </p:nvPr>
        </p:nvGraphicFramePr>
        <p:xfrm>
          <a:off x="1670844" y="4993204"/>
          <a:ext cx="5802313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92" name="Equation" r:id="rId4" imgW="2171520" imgH="266400" progId="Equation.DSMT4">
                  <p:embed/>
                </p:oleObj>
              </mc:Choice>
              <mc:Fallback>
                <p:oleObj name="Equation" r:id="rId4" imgW="217152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0844" y="4993204"/>
                        <a:ext cx="5802313" cy="712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91877" y="1594122"/>
            <a:ext cx="6960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线性位移不变系统的特征函数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2384318" y="5705991"/>
            <a:ext cx="147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特征函数</a:t>
            </a:r>
            <a:endParaRPr lang="zh-CN" altLang="en-US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771768" y="5705991"/>
            <a:ext cx="147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特征值</a:t>
            </a:r>
            <a:endParaRPr lang="zh-CN" altLang="en-US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B9888185-BD63-4744-97CE-06E3124042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748499"/>
              </p:ext>
            </p:extLst>
          </p:nvPr>
        </p:nvGraphicFramePr>
        <p:xfrm>
          <a:off x="2573510" y="3946054"/>
          <a:ext cx="4398962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93" name="Equation" r:id="rId6" imgW="2819160" imgH="444240" progId="Equation.DSMT4">
                  <p:embed/>
                </p:oleObj>
              </mc:Choice>
              <mc:Fallback>
                <p:oleObj name="Equation" r:id="rId6" imgW="2819160" imgH="44424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9888185-BD63-4744-97CE-06E3124042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73510" y="3946054"/>
                        <a:ext cx="4398962" cy="69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963103" y="3942037"/>
            <a:ext cx="1643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特征函数</a:t>
            </a:r>
            <a:endParaRPr lang="en-US" altLang="zh-CN" b="1" dirty="0" smtClean="0"/>
          </a:p>
          <a:p>
            <a:pPr algn="ctr"/>
            <a:r>
              <a:rPr lang="zh-CN" altLang="en-US" b="1" dirty="0" smtClean="0"/>
              <a:t>加权输出</a:t>
            </a:r>
            <a:endParaRPr lang="zh-CN" altLang="en-US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91528" y="4106089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特征</a:t>
            </a:r>
            <a:r>
              <a:rPr lang="zh-CN" altLang="en-US" b="1" dirty="0" smtClean="0"/>
              <a:t>函数输入</a:t>
            </a:r>
            <a:endParaRPr lang="zh-CN" altLang="en-US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514927" y="3604278"/>
            <a:ext cx="211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线性位移不变系统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91877" y="2255635"/>
            <a:ext cx="696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定义类似矩阵的特征向量</a:t>
            </a:r>
            <a:endParaRPr lang="zh-CN" altLang="en-US" sz="2000" b="1" dirty="0"/>
          </a:p>
        </p:txBody>
      </p:sp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A1A6743D-6CAC-44F2-A263-91BF1913AB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943865"/>
              </p:ext>
            </p:extLst>
          </p:nvPr>
        </p:nvGraphicFramePr>
        <p:xfrm>
          <a:off x="3862259" y="2794038"/>
          <a:ext cx="1419482" cy="399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94" name="Equation" r:id="rId8" imgW="812520" imgH="228600" progId="Equation.DSMT4">
                  <p:embed/>
                </p:oleObj>
              </mc:Choice>
              <mc:Fallback>
                <p:oleObj name="Equation" r:id="rId8" imgW="812520" imgH="2286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A1A6743D-6CAC-44F2-A263-91BF1913AB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62259" y="2794038"/>
                        <a:ext cx="1419482" cy="399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6064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9309</TotalTime>
  <Words>1092</Words>
  <Application>Microsoft Office PowerPoint</Application>
  <PresentationFormat>全屏显示(4:3)</PresentationFormat>
  <Paragraphs>91</Paragraphs>
  <Slides>14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38" baseType="lpstr">
      <vt:lpstr>CMBX10</vt:lpstr>
      <vt:lpstr>CMBX9</vt:lpstr>
      <vt:lpstr>CMMI10</vt:lpstr>
      <vt:lpstr>CMMI7</vt:lpstr>
      <vt:lpstr>CMR10</vt:lpstr>
      <vt:lpstr>CMR5</vt:lpstr>
      <vt:lpstr>CMR7</vt:lpstr>
      <vt:lpstr>CMR9</vt:lpstr>
      <vt:lpstr>CMSY10</vt:lpstr>
      <vt:lpstr>CMSY7</vt:lpstr>
      <vt:lpstr>CMTI10</vt:lpstr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3047</cp:revision>
  <dcterms:created xsi:type="dcterms:W3CDTF">2015-07-07T08:23:44Z</dcterms:created>
  <dcterms:modified xsi:type="dcterms:W3CDTF">2020-11-28T05:52:59Z</dcterms:modified>
</cp:coreProperties>
</file>