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339" r:id="rId2"/>
    <p:sldId id="325" r:id="rId3"/>
    <p:sldId id="342" r:id="rId4"/>
    <p:sldId id="326" r:id="rId5"/>
    <p:sldId id="327" r:id="rId6"/>
    <p:sldId id="340" r:id="rId7"/>
    <p:sldId id="329" r:id="rId8"/>
    <p:sldId id="341" r:id="rId9"/>
    <p:sldId id="331" r:id="rId10"/>
    <p:sldId id="332" r:id="rId11"/>
    <p:sldId id="343" r:id="rId12"/>
    <p:sldId id="346" r:id="rId13"/>
    <p:sldId id="333" r:id="rId14"/>
    <p:sldId id="334" r:id="rId15"/>
    <p:sldId id="336" r:id="rId16"/>
    <p:sldId id="344" r:id="rId17"/>
    <p:sldId id="345" r:id="rId18"/>
    <p:sldId id="347" r:id="rId19"/>
    <p:sldId id="32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>
    <p:extLst>
      <p:ext uri="{19B8F6BF-5375-455C-9EA6-DF929625EA0E}">
        <p15:presenceInfo xmlns:p15="http://schemas.microsoft.com/office/powerpoint/2012/main" userId="104b4b13e6d79e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07" autoAdjust="0"/>
    <p:restoredTop sz="94683" autoAdjust="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10" Type="http://schemas.openxmlformats.org/officeDocument/2006/relationships/image" Target="../media/image24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0.wmf"/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0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759036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28541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211829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10736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67917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596220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353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08887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525420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99008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56922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32439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4542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dirty="0">
              <a:effectLst/>
              <a:latin typeface="+mn-lt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920956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dirty="0">
              <a:effectLst/>
              <a:latin typeface="+mn-lt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90194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dirty="0"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19202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b="1" u="sng" dirty="0"/>
          </a:p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99834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dirty="0"/>
              <a:t/>
            </a:r>
            <a:br>
              <a:rPr lang="en-US" altLang="zh-CN" dirty="0"/>
            </a:b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00896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50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wmf"/><Relationship Id="rId12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40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4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52.bin"/><Relationship Id="rId9" Type="http://schemas.openxmlformats.org/officeDocument/2006/relationships/image" Target="../media/image5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oleObject" Target="../embeddings/oleObject59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6.wmf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6.bin"/><Relationship Id="rId11" Type="http://schemas.openxmlformats.org/officeDocument/2006/relationships/oleObject" Target="../embeddings/oleObject58.bin"/><Relationship Id="rId5" Type="http://schemas.openxmlformats.org/officeDocument/2006/relationships/image" Target="../media/image55.wmf"/><Relationship Id="rId10" Type="http://schemas.openxmlformats.org/officeDocument/2006/relationships/image" Target="../media/image57.wmf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5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61.bin"/><Relationship Id="rId11" Type="http://schemas.openxmlformats.org/officeDocument/2006/relationships/image" Target="../media/image64.wmf"/><Relationship Id="rId5" Type="http://schemas.openxmlformats.org/officeDocument/2006/relationships/image" Target="../media/image61.wmf"/><Relationship Id="rId10" Type="http://schemas.openxmlformats.org/officeDocument/2006/relationships/oleObject" Target="../embeddings/oleObject63.bin"/><Relationship Id="rId4" Type="http://schemas.openxmlformats.org/officeDocument/2006/relationships/oleObject" Target="../embeddings/oleObject60.bin"/><Relationship Id="rId9" Type="http://schemas.openxmlformats.org/officeDocument/2006/relationships/image" Target="../media/image6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65.wmf"/><Relationship Id="rId4" Type="http://schemas.openxmlformats.org/officeDocument/2006/relationships/oleObject" Target="../embeddings/oleObject6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9.wmf"/><Relationship Id="rId18" Type="http://schemas.openxmlformats.org/officeDocument/2006/relationships/oleObject" Target="../embeddings/oleObject20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23.wmf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21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23" Type="http://schemas.openxmlformats.org/officeDocument/2006/relationships/image" Target="../media/image24.wmf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22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8.bin"/><Relationship Id="rId22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27.wmf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1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1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36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3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7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5.wmf"/><Relationship Id="rId5" Type="http://schemas.openxmlformats.org/officeDocument/2006/relationships/image" Target="../media/image32.wmf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3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43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4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4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44.bin"/><Relationship Id="rId9" Type="http://schemas.openxmlformats.org/officeDocument/2006/relationships/image" Target="../media/image4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/>
              <a:t>第</a:t>
            </a:r>
            <a:r>
              <a:rPr lang="en-US" altLang="zh-CN" sz="2400" dirty="0" smtClean="0"/>
              <a:t>6</a:t>
            </a:r>
            <a:r>
              <a:rPr lang="zh-CN" altLang="en-US" sz="2400" dirty="0"/>
              <a:t>讲、傅里叶变换及其性质</a:t>
            </a:r>
          </a:p>
          <a:p>
            <a:pPr algn="ctr"/>
            <a:r>
              <a:rPr lang="en-US" altLang="zh-CN" sz="2400" dirty="0" smtClean="0"/>
              <a:t>Lecture 6</a:t>
            </a:r>
            <a:r>
              <a:rPr lang="en-US" altLang="zh-CN" sz="2400" dirty="0"/>
              <a:t>. The Fourier Transform and its </a:t>
            </a:r>
            <a:r>
              <a:rPr lang="en-US" altLang="zh-CN" sz="2400" dirty="0" smtClean="0"/>
              <a:t>Properties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93214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3F0638F1-72A3-476F-ADFA-38DD1101FD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679539"/>
              </p:ext>
            </p:extLst>
          </p:nvPr>
        </p:nvGraphicFramePr>
        <p:xfrm>
          <a:off x="3067050" y="3590763"/>
          <a:ext cx="2425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2" name="Equation" r:id="rId4" imgW="2425680" imgH="380880" progId="Equation.DSMT4">
                  <p:embed/>
                </p:oleObj>
              </mc:Choice>
              <mc:Fallback>
                <p:oleObj name="Equation" r:id="rId4" imgW="242568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7050" y="3590763"/>
                        <a:ext cx="2425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D3985D87-8937-4126-B8E4-5884F605BA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210456"/>
              </p:ext>
            </p:extLst>
          </p:nvPr>
        </p:nvGraphicFramePr>
        <p:xfrm>
          <a:off x="2006600" y="4205288"/>
          <a:ext cx="4978400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3" name="Equation" r:id="rId6" imgW="4978080" imgH="1815840" progId="Equation.DSMT4">
                  <p:embed/>
                </p:oleObj>
              </mc:Choice>
              <mc:Fallback>
                <p:oleObj name="Equation" r:id="rId6" imgW="4978080" imgH="1815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06600" y="4205288"/>
                        <a:ext cx="4978400" cy="181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D0455C60-1719-4E0F-8168-2998457039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746557"/>
              </p:ext>
            </p:extLst>
          </p:nvPr>
        </p:nvGraphicFramePr>
        <p:xfrm>
          <a:off x="1962150" y="2886788"/>
          <a:ext cx="4686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4" name="Equation" r:id="rId8" imgW="4686120" imgH="482400" progId="Equation.DSMT4">
                  <p:embed/>
                </p:oleObj>
              </mc:Choice>
              <mc:Fallback>
                <p:oleObj name="Equation" r:id="rId8" imgW="468612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962150" y="2886788"/>
                        <a:ext cx="46863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C8A1F65C-BB72-4811-A59B-4373942A743E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33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空域</a:t>
            </a:r>
            <a:r>
              <a:rPr lang="zh-CN" altLang="en-US" sz="2000" b="1" dirty="0" smtClean="0"/>
              <a:t>平移频域相移性质：</a:t>
            </a:r>
            <a:endParaRPr lang="zh-CN" altLang="en-US" sz="2000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282CDE4D-1C63-48F2-A03A-F8FF59E4A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7326849"/>
              </p:ext>
            </p:extLst>
          </p:nvPr>
        </p:nvGraphicFramePr>
        <p:xfrm>
          <a:off x="3809958" y="2326373"/>
          <a:ext cx="142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5" name="Equation" r:id="rId10" imgW="1422360" imgH="304560" progId="Equation.DSMT4">
                  <p:embed/>
                </p:oleObj>
              </mc:Choice>
              <mc:Fallback>
                <p:oleObj name="Equation" r:id="rId10" imgW="1422360" imgH="3045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282CDE4D-1C63-48F2-A03A-F8FF59E4A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809958" y="2326373"/>
                        <a:ext cx="14224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293978"/>
              </p:ext>
            </p:extLst>
          </p:nvPr>
        </p:nvGraphicFramePr>
        <p:xfrm>
          <a:off x="5492750" y="2271713"/>
          <a:ext cx="1955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6" name="Equation" r:id="rId12" imgW="1955520" imgH="393480" progId="Equation.DSMT4">
                  <p:embed/>
                </p:oleObj>
              </mc:Choice>
              <mc:Fallback>
                <p:oleObj name="Equation" r:id="rId12" imgW="1955520" imgH="39348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492750" y="2271713"/>
                        <a:ext cx="19558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2250862" y="3590763"/>
            <a:ext cx="933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令：</a:t>
            </a:r>
            <a:endParaRPr lang="zh-CN" altLang="en-US" sz="2000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6035748"/>
            <a:ext cx="7150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频谱的模值不变，相位发生线性平移。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22072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C8A1F65C-BB72-4811-A59B-4373942A743E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33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空域</a:t>
            </a:r>
            <a:r>
              <a:rPr lang="zh-CN" altLang="en-US" sz="2000" b="1" dirty="0" smtClean="0"/>
              <a:t>平移带来频域相移：</a:t>
            </a:r>
            <a:endParaRPr lang="zh-CN" altLang="en-US" sz="20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750040"/>
              </p:ext>
            </p:extLst>
          </p:nvPr>
        </p:nvGraphicFramePr>
        <p:xfrm>
          <a:off x="3721958" y="2253301"/>
          <a:ext cx="3149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" name="Equation" r:id="rId4" imgW="3149280" imgH="406080" progId="Equation.DSMT4">
                  <p:embed/>
                </p:oleObj>
              </mc:Choice>
              <mc:Fallback>
                <p:oleObj name="Equation" r:id="rId4" imgW="3149280" imgH="4060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21958" y="2253301"/>
                        <a:ext cx="31496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849259"/>
            <a:ext cx="333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空域</a:t>
            </a:r>
            <a:r>
              <a:rPr lang="zh-CN" altLang="en-US" sz="2000" b="1" dirty="0"/>
              <a:t>相移</a:t>
            </a:r>
            <a:r>
              <a:rPr lang="zh-CN" altLang="en-US" sz="2000" b="1" dirty="0" smtClean="0"/>
              <a:t>带来频域</a:t>
            </a:r>
            <a:r>
              <a:rPr lang="zh-CN" altLang="en-US" sz="2000" b="1" dirty="0"/>
              <a:t>平移</a:t>
            </a:r>
            <a:r>
              <a:rPr lang="zh-CN" altLang="en-US" sz="2000" b="1" dirty="0" smtClean="0"/>
              <a:t>：</a:t>
            </a:r>
            <a:endParaRPr lang="zh-CN" altLang="en-US" sz="2000" b="1" dirty="0"/>
          </a:p>
        </p:txBody>
      </p:sp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135218"/>
              </p:ext>
            </p:extLst>
          </p:nvPr>
        </p:nvGraphicFramePr>
        <p:xfrm>
          <a:off x="3721958" y="2854868"/>
          <a:ext cx="3022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4" name="Equation" r:id="rId6" imgW="3022560" imgH="406080" progId="Equation.DSMT4">
                  <p:embed/>
                </p:oleObj>
              </mc:Choice>
              <mc:Fallback>
                <p:oleObj name="Equation" r:id="rId6" imgW="3022560" imgH="4060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21958" y="2854868"/>
                        <a:ext cx="30226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D3985D87-8937-4126-B8E4-5884F605BA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552107"/>
              </p:ext>
            </p:extLst>
          </p:nvPr>
        </p:nvGraphicFramePr>
        <p:xfrm>
          <a:off x="2057400" y="3736975"/>
          <a:ext cx="4876800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5" name="Equation" r:id="rId8" imgW="4876560" imgH="2184120" progId="Equation.DSMT4">
                  <p:embed/>
                </p:oleObj>
              </mc:Choice>
              <mc:Fallback>
                <p:oleObj name="Equation" r:id="rId8" imgW="4876560" imgH="21841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D3985D87-8937-4126-B8E4-5884F605BA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57400" y="3736975"/>
                        <a:ext cx="4876800" cy="218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本框 1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5721320"/>
            <a:ext cx="440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实际应用：傅里叶叠层成像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13259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294" y="1243899"/>
            <a:ext cx="4309641" cy="539581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2E98765-2D3D-4D5B-A37C-639476A2105F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38294" y="1804086"/>
            <a:ext cx="4223144" cy="21871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338294" y="5733535"/>
            <a:ext cx="4223144" cy="9057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715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52EF189-CF15-4176-A8C0-ABCFF8DACD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094339"/>
              </p:ext>
            </p:extLst>
          </p:nvPr>
        </p:nvGraphicFramePr>
        <p:xfrm>
          <a:off x="2339975" y="2443163"/>
          <a:ext cx="45212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0" name="Equation" r:id="rId4" imgW="4520880" imgH="1269720" progId="Equation.DSMT4">
                  <p:embed/>
                </p:oleObj>
              </mc:Choice>
              <mc:Fallback>
                <p:oleObj name="Equation" r:id="rId4" imgW="4520880" imgH="1269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39975" y="2443163"/>
                        <a:ext cx="4521200" cy="127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F60E87D2-B1D5-4983-B6A6-F8BDECB78EB2}"/>
              </a:ext>
            </a:extLst>
          </p:cNvPr>
          <p:cNvCxnSpPr/>
          <p:nvPr/>
        </p:nvCxnSpPr>
        <p:spPr>
          <a:xfrm>
            <a:off x="814508" y="5436750"/>
            <a:ext cx="293406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2C2A239A-BDDA-48C0-BAE5-E5D4C161ACFB}"/>
              </a:ext>
            </a:extLst>
          </p:cNvPr>
          <p:cNvCxnSpPr>
            <a:cxnSpLocks/>
          </p:cNvCxnSpPr>
          <p:nvPr/>
        </p:nvCxnSpPr>
        <p:spPr>
          <a:xfrm flipV="1">
            <a:off x="2203601" y="3961323"/>
            <a:ext cx="0" cy="199236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A46A8CB9-4A85-4801-923B-B01DF0E099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501648"/>
              </p:ext>
            </p:extLst>
          </p:nvPr>
        </p:nvGraphicFramePr>
        <p:xfrm>
          <a:off x="3558076" y="5593161"/>
          <a:ext cx="1905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1" name="Equation" r:id="rId6" imgW="190440" imgH="203040" progId="Equation.DSMT4">
                  <p:embed/>
                </p:oleObj>
              </mc:Choice>
              <mc:Fallback>
                <p:oleObj name="Equation" r:id="rId6" imgW="190440" imgH="2030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CD0628D6-D509-48B2-BEFA-B19708285B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58076" y="5593161"/>
                        <a:ext cx="1905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6480F5DB-1F82-48CE-8C8B-84A80B350EF8}"/>
              </a:ext>
            </a:extLst>
          </p:cNvPr>
          <p:cNvCxnSpPr/>
          <p:nvPr/>
        </p:nvCxnSpPr>
        <p:spPr>
          <a:xfrm>
            <a:off x="1412803" y="5020332"/>
            <a:ext cx="173081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B069EAAC-E243-490D-96DC-4D6472467A34}"/>
              </a:ext>
            </a:extLst>
          </p:cNvPr>
          <p:cNvCxnSpPr/>
          <p:nvPr/>
        </p:nvCxnSpPr>
        <p:spPr>
          <a:xfrm>
            <a:off x="3993609" y="4970192"/>
            <a:ext cx="1213704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0D5CC8C5-73DA-49AA-BCF6-6BABD49157CD}"/>
              </a:ext>
            </a:extLst>
          </p:cNvPr>
          <p:cNvCxnSpPr/>
          <p:nvPr/>
        </p:nvCxnSpPr>
        <p:spPr>
          <a:xfrm>
            <a:off x="5388927" y="5474169"/>
            <a:ext cx="293406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296C2EBF-8339-4A9F-BA13-9D35B35CC6C8}"/>
              </a:ext>
            </a:extLst>
          </p:cNvPr>
          <p:cNvCxnSpPr>
            <a:cxnSpLocks/>
          </p:cNvCxnSpPr>
          <p:nvPr/>
        </p:nvCxnSpPr>
        <p:spPr>
          <a:xfrm flipV="1">
            <a:off x="6778020" y="3998742"/>
            <a:ext cx="0" cy="1475427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3E6607E-D0EE-477F-8284-1B8D73556AFD}"/>
                  </a:ext>
                </a:extLst>
              </p:cNvPr>
              <p:cNvSpPr txBox="1"/>
              <p:nvPr/>
            </p:nvSpPr>
            <p:spPr>
              <a:xfrm>
                <a:off x="8052486" y="5584354"/>
                <a:ext cx="54101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3E6607E-D0EE-477F-8284-1B8D73556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486" y="5584354"/>
                <a:ext cx="541017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5A49E8AF-4412-4F91-80C1-9096D1E6D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64989"/>
              </p:ext>
            </p:extLst>
          </p:nvPr>
        </p:nvGraphicFramePr>
        <p:xfrm>
          <a:off x="7065694" y="3869702"/>
          <a:ext cx="1257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2" name="Equation" r:id="rId9" imgW="1257120" imgH="342720" progId="Equation.DSMT4">
                  <p:embed/>
                </p:oleObj>
              </mc:Choice>
              <mc:Fallback>
                <p:oleObj name="Equation" r:id="rId9" imgW="1257120" imgH="34272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52EF189-CF15-4176-A8C0-ABCFF8DACD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065694" y="3869702"/>
                        <a:ext cx="1257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5C448311-B9F2-466D-A58A-A59D0EDC2964}"/>
              </a:ext>
            </a:extLst>
          </p:cNvPr>
          <p:cNvCxnSpPr>
            <a:cxnSpLocks/>
          </p:cNvCxnSpPr>
          <p:nvPr/>
        </p:nvCxnSpPr>
        <p:spPr>
          <a:xfrm flipV="1">
            <a:off x="6778020" y="5020332"/>
            <a:ext cx="0" cy="46133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1B7A2195-AE12-4E7B-9FD6-A06F92A4D228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（常用）</a:t>
            </a:r>
            <a:r>
              <a:rPr lang="zh-CN" altLang="en-US" sz="2800" b="1" dirty="0"/>
              <a:t>基础</a:t>
            </a:r>
            <a:r>
              <a:rPr lang="zh-CN" altLang="en-US" sz="2800" b="1" dirty="0" smtClean="0"/>
              <a:t>傅里叶变换</a:t>
            </a:r>
            <a:r>
              <a:rPr lang="zh-CN" altLang="en-US" sz="2800" b="1" dirty="0"/>
              <a:t>对</a:t>
            </a:r>
            <a:endParaRPr lang="zh-CN" altLang="en-US" sz="2800" b="1" dirty="0"/>
          </a:p>
        </p:txBody>
      </p:sp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952934"/>
              </p:ext>
            </p:extLst>
          </p:nvPr>
        </p:nvGraphicFramePr>
        <p:xfrm>
          <a:off x="2362460" y="4016784"/>
          <a:ext cx="622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3" name="Equation" r:id="rId11" imgW="622080" imgH="393480" progId="Equation.DSMT4">
                  <p:embed/>
                </p:oleObj>
              </mc:Choice>
              <mc:Fallback>
                <p:oleObj name="Equation" r:id="rId11" imgW="622080" imgH="3934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62460" y="4016784"/>
                        <a:ext cx="6223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282CDE4D-1C63-48F2-A03A-F8FF59E4A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9445422"/>
              </p:ext>
            </p:extLst>
          </p:nvPr>
        </p:nvGraphicFramePr>
        <p:xfrm>
          <a:off x="4064000" y="4041152"/>
          <a:ext cx="10160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14" name="Equation" r:id="rId13" imgW="1015920" imgH="812520" progId="Equation.DSMT4">
                  <p:embed/>
                </p:oleObj>
              </mc:Choice>
              <mc:Fallback>
                <p:oleObj name="Equation" r:id="rId13" imgW="1015920" imgH="81252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282CDE4D-1C63-48F2-A03A-F8FF59E4A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064000" y="4041152"/>
                        <a:ext cx="10160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5488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7E95A03-7083-42E7-A9E4-9FA8605838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99212"/>
              </p:ext>
            </p:extLst>
          </p:nvPr>
        </p:nvGraphicFramePr>
        <p:xfrm>
          <a:off x="4870450" y="2487158"/>
          <a:ext cx="3111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99" name="Equation" r:id="rId4" imgW="3111480" imgH="507960" progId="Equation.DSMT4">
                  <p:embed/>
                </p:oleObj>
              </mc:Choice>
              <mc:Fallback>
                <p:oleObj name="Equation" r:id="rId4" imgW="311148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70450" y="2487158"/>
                        <a:ext cx="31115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2E4DB54E-5506-421F-A068-879021B7A9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21070"/>
              </p:ext>
            </p:extLst>
          </p:nvPr>
        </p:nvGraphicFramePr>
        <p:xfrm>
          <a:off x="1304131" y="3681006"/>
          <a:ext cx="653573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00" name="Equation" r:id="rId6" imgW="7454880" imgH="723600" progId="Equation.DSMT4">
                  <p:embed/>
                </p:oleObj>
              </mc:Choice>
              <mc:Fallback>
                <p:oleObj name="Equation" r:id="rId6" imgW="745488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04131" y="3681006"/>
                        <a:ext cx="6535738" cy="633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C65C30F6-27AA-4477-A071-B62A8F34F688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（常用）</a:t>
            </a:r>
            <a:r>
              <a:rPr lang="zh-CN" altLang="en-US" sz="2800" b="1" dirty="0"/>
              <a:t>基础</a:t>
            </a:r>
            <a:r>
              <a:rPr lang="zh-CN" altLang="en-US" sz="2800" b="1" dirty="0" smtClean="0"/>
              <a:t>傅里叶变换</a:t>
            </a:r>
            <a:r>
              <a:rPr lang="zh-CN" altLang="en-US" sz="2800" b="1" dirty="0"/>
              <a:t>对</a:t>
            </a:r>
            <a:endParaRPr lang="zh-CN" altLang="en-US" sz="28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775ED635-C577-43A4-B6D5-91793B0921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639732"/>
              </p:ext>
            </p:extLst>
          </p:nvPr>
        </p:nvGraphicFramePr>
        <p:xfrm>
          <a:off x="1009650" y="2500313"/>
          <a:ext cx="3136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01" name="Equation" r:id="rId8" imgW="3136680" imgH="482400" progId="Equation.DSMT4">
                  <p:embed/>
                </p:oleObj>
              </mc:Choice>
              <mc:Fallback>
                <p:oleObj name="Equation" r:id="rId8" imgW="3136680" imgH="482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75ED635-C577-43A4-B6D5-91793B0921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09650" y="2500313"/>
                        <a:ext cx="31369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2E4DB54E-5506-421F-A068-879021B7A9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462044"/>
              </p:ext>
            </p:extLst>
          </p:nvPr>
        </p:nvGraphicFramePr>
        <p:xfrm>
          <a:off x="1182688" y="4449763"/>
          <a:ext cx="6781800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02" name="Equation" r:id="rId10" imgW="7734240" imgH="787320" progId="Equation.DSMT4">
                  <p:embed/>
                </p:oleObj>
              </mc:Choice>
              <mc:Fallback>
                <p:oleObj name="Equation" r:id="rId10" imgW="7734240" imgH="787320" progId="Equation.DSMT4">
                  <p:embed/>
                  <p:pic>
                    <p:nvPicPr>
                      <p:cNvPr id="24" name="对象 23">
                        <a:extLst>
                          <a:ext uri="{FF2B5EF4-FFF2-40B4-BE49-F238E27FC236}">
                            <a16:creationId xmlns:a16="http://schemas.microsoft.com/office/drawing/2014/main" id="{2E4DB54E-5506-421F-A068-879021B7A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82688" y="4449763"/>
                        <a:ext cx="6781800" cy="68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5721320"/>
            <a:ext cx="440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实际应用：条纹投影单像素成像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37067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1E0D2DFD-7D01-46C4-859C-BF1C63619E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267082"/>
              </p:ext>
            </p:extLst>
          </p:nvPr>
        </p:nvGraphicFramePr>
        <p:xfrm>
          <a:off x="4372487" y="2619633"/>
          <a:ext cx="3466496" cy="3793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0" name="Equation" r:id="rId4" imgW="4038480" imgH="4419360" progId="Equation.DSMT4">
                  <p:embed/>
                </p:oleObj>
              </mc:Choice>
              <mc:Fallback>
                <p:oleObj name="Equation" r:id="rId4" imgW="4038480" imgH="441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72487" y="2619633"/>
                        <a:ext cx="3466496" cy="3793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22E98765-2D3D-4D5B-A37C-639476A2105F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（常用）</a:t>
            </a:r>
            <a:r>
              <a:rPr lang="zh-CN" altLang="en-US" sz="2800" b="1" dirty="0"/>
              <a:t>基础</a:t>
            </a:r>
            <a:r>
              <a:rPr lang="zh-CN" altLang="en-US" sz="2800" b="1" dirty="0" smtClean="0"/>
              <a:t>傅里叶变换</a:t>
            </a:r>
            <a:r>
              <a:rPr lang="zh-CN" altLang="en-US" sz="2800" b="1" dirty="0"/>
              <a:t>对</a:t>
            </a:r>
            <a:endParaRPr lang="zh-CN" altLang="en-US" sz="2800" b="1" dirty="0"/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282CDE4D-1C63-48F2-A03A-F8FF59E4A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716525"/>
              </p:ext>
            </p:extLst>
          </p:nvPr>
        </p:nvGraphicFramePr>
        <p:xfrm>
          <a:off x="1320758" y="2619633"/>
          <a:ext cx="1879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1" name="Equation" r:id="rId6" imgW="1879560" imgH="685800" progId="Equation.DSMT4">
                  <p:embed/>
                </p:oleObj>
              </mc:Choice>
              <mc:Fallback>
                <p:oleObj name="Equation" r:id="rId6" imgW="1879560" imgH="685800" progId="Equation.DSMT4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282CDE4D-1C63-48F2-A03A-F8FF59E4A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0758" y="2619633"/>
                        <a:ext cx="18796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5721320"/>
            <a:ext cx="4617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实际应用：相干成像系统的点扩散函数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84171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2E98765-2D3D-4D5B-A37C-639476A2105F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52" y="1210009"/>
            <a:ext cx="6438095" cy="535238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71600" y="2335426"/>
            <a:ext cx="6203092" cy="35834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991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2E98765-2D3D-4D5B-A37C-639476A2105F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038" y="1482221"/>
            <a:ext cx="6409524" cy="498095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71600" y="3410465"/>
            <a:ext cx="6203092" cy="531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146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2E98765-2D3D-4D5B-A37C-639476A2105F}"/>
              </a:ext>
            </a:extLst>
          </p:cNvPr>
          <p:cNvSpPr/>
          <p:nvPr/>
        </p:nvSpPr>
        <p:spPr>
          <a:xfrm>
            <a:off x="0" y="259727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BASIC FOURIER TRANSFORM PAIRS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平时作业一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0220" y="2424143"/>
            <a:ext cx="6563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从傅里叶变换的基础积分形式出发，推导以下</a:t>
            </a:r>
            <a:r>
              <a:rPr lang="en-US" altLang="zh-CN" sz="2000" b="1" dirty="0" smtClean="0"/>
              <a:t>5</a:t>
            </a:r>
            <a:r>
              <a:rPr lang="zh-CN" altLang="en-US" sz="2000" b="1" dirty="0" smtClean="0"/>
              <a:t>组傅立叶变换对：</a:t>
            </a:r>
            <a:endParaRPr lang="zh-CN" altLang="en-US" sz="2000" b="1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t="58426" b="36606"/>
          <a:stretch/>
        </p:blipFill>
        <p:spPr>
          <a:xfrm>
            <a:off x="1276752" y="3327161"/>
            <a:ext cx="6438095" cy="26587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t="67892" b="27140"/>
          <a:stretch/>
        </p:blipFill>
        <p:spPr>
          <a:xfrm>
            <a:off x="1276752" y="3853121"/>
            <a:ext cx="6438095" cy="2658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/>
          <a:srcRect t="77821" b="17211"/>
          <a:stretch/>
        </p:blipFill>
        <p:spPr>
          <a:xfrm>
            <a:off x="1276752" y="4379081"/>
            <a:ext cx="6438095" cy="26587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t="44418" b="50620"/>
          <a:stretch/>
        </p:blipFill>
        <p:spPr>
          <a:xfrm>
            <a:off x="1291037" y="5412259"/>
            <a:ext cx="6409524" cy="2471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/>
          <a:srcRect t="39456" b="55582"/>
          <a:stretch/>
        </p:blipFill>
        <p:spPr>
          <a:xfrm>
            <a:off x="1291037" y="4905041"/>
            <a:ext cx="6409524" cy="24713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90220" y="5996836"/>
            <a:ext cx="6563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推导</a:t>
            </a:r>
            <a:r>
              <a:rPr lang="zh-CN" altLang="en-US" sz="2000" b="1" dirty="0" smtClean="0"/>
              <a:t>过程手写在一张</a:t>
            </a:r>
            <a:r>
              <a:rPr lang="en-US" altLang="zh-CN" sz="2000" b="1" dirty="0" err="1" smtClean="0"/>
              <a:t>A4</a:t>
            </a:r>
            <a:r>
              <a:rPr lang="zh-CN" altLang="en-US" sz="2000" b="1" dirty="0" smtClean="0"/>
              <a:t>纸上，本周三交。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51164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71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DEFINITION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73866"/>
              </p:ext>
            </p:extLst>
          </p:nvPr>
        </p:nvGraphicFramePr>
        <p:xfrm>
          <a:off x="3009900" y="2276129"/>
          <a:ext cx="2971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" name="Equation" r:id="rId4" imgW="2971800" imgH="419040" progId="Equation.DSMT4">
                  <p:embed/>
                </p:oleObj>
              </mc:Choice>
              <mc:Fallback>
                <p:oleObj name="Equation" r:id="rId4" imgW="2971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9900" y="2276129"/>
                        <a:ext cx="29718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10BF9CA1-2AE9-4B30-9234-E92D92F6E4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246799"/>
              </p:ext>
            </p:extLst>
          </p:nvPr>
        </p:nvGraphicFramePr>
        <p:xfrm>
          <a:off x="1812925" y="4685313"/>
          <a:ext cx="2463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" name="Equation" r:id="rId6" imgW="2463480" imgH="444240" progId="Equation.DSMT4">
                  <p:embed/>
                </p:oleObj>
              </mc:Choice>
              <mc:Fallback>
                <p:oleObj name="Equation" r:id="rId6" imgW="246348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12925" y="4685313"/>
                        <a:ext cx="24638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F68617A6-332D-4896-AF16-4555135ED2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340592"/>
              </p:ext>
            </p:extLst>
          </p:nvPr>
        </p:nvGraphicFramePr>
        <p:xfrm>
          <a:off x="4838614" y="4545613"/>
          <a:ext cx="33401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" name="Equation" r:id="rId8" imgW="3340080" imgH="723600" progId="Equation.DSMT4">
                  <p:embed/>
                </p:oleObj>
              </mc:Choice>
              <mc:Fallback>
                <p:oleObj name="Equation" r:id="rId8" imgW="3340080" imgH="723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38614" y="4545613"/>
                        <a:ext cx="33401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傅里叶变换的定义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142916" y="3046566"/>
            <a:ext cx="146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频域函数：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142916" y="4196318"/>
            <a:ext cx="3352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周期函数的傅里叶级数：</a:t>
            </a:r>
            <a:endParaRPr lang="zh-CN" altLang="en-US" sz="20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142915" y="5472100"/>
            <a:ext cx="7416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如果周期无穷大</a:t>
            </a:r>
            <a:r>
              <a:rPr lang="en-US" altLang="zh-CN" sz="2000" b="1" dirty="0" smtClean="0"/>
              <a:t>(</a:t>
            </a:r>
            <a:r>
              <a:rPr lang="zh-CN" altLang="en-US" sz="2000" b="1" dirty="0"/>
              <a:t>无</a:t>
            </a:r>
            <a:r>
              <a:rPr lang="zh-CN" altLang="en-US" sz="2000" b="1" dirty="0" smtClean="0"/>
              <a:t>周期性</a:t>
            </a:r>
            <a:r>
              <a:rPr lang="en-US" altLang="zh-CN" sz="2000" b="1" dirty="0" smtClean="0"/>
              <a:t>)</a:t>
            </a:r>
            <a:r>
              <a:rPr lang="zh-CN" altLang="en-US" sz="2000" b="1" dirty="0" smtClean="0"/>
              <a:t>，傅里叶级数就变成了傅里叶频谱：</a:t>
            </a:r>
            <a:endParaRPr lang="zh-CN" altLang="en-US" sz="20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142916" y="3418091"/>
            <a:ext cx="146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空间频率：</a:t>
            </a:r>
            <a:endParaRPr lang="zh-CN" altLang="en-US" sz="2000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677936" y="3046566"/>
            <a:ext cx="146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空</a:t>
            </a:r>
            <a:r>
              <a:rPr lang="zh-CN" altLang="en-US" sz="2000" b="1" dirty="0" smtClean="0"/>
              <a:t>域函数：</a:t>
            </a:r>
            <a:endParaRPr lang="zh-CN" altLang="en-US" sz="20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677936" y="3418091"/>
            <a:ext cx="146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空间坐标：</a:t>
            </a:r>
            <a:endParaRPr lang="zh-CN" altLang="en-US" sz="20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314004" y="3093758"/>
            <a:ext cx="146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核</a:t>
            </a:r>
            <a:r>
              <a:rPr lang="zh-CN" altLang="en-US" sz="2000" b="1" dirty="0" smtClean="0"/>
              <a:t>函数：</a:t>
            </a:r>
            <a:endParaRPr lang="zh-CN" altLang="en-US" sz="2000" b="1" dirty="0"/>
          </a:p>
        </p:txBody>
      </p:sp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274804"/>
              </p:ext>
            </p:extLst>
          </p:nvPr>
        </p:nvGraphicFramePr>
        <p:xfrm>
          <a:off x="2495508" y="3097416"/>
          <a:ext cx="647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" name="Equation" r:id="rId10" imgW="647640" imgH="342720" progId="Equation.DSMT4">
                  <p:embed/>
                </p:oleObj>
              </mc:Choice>
              <mc:Fallback>
                <p:oleObj name="Equation" r:id="rId10" imgW="647640" imgH="3427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495508" y="3097416"/>
                        <a:ext cx="6477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207429"/>
              </p:ext>
            </p:extLst>
          </p:nvPr>
        </p:nvGraphicFramePr>
        <p:xfrm>
          <a:off x="2719388" y="3464525"/>
          <a:ext cx="203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" name="Equation" r:id="rId12" imgW="203040" imgH="330120" progId="Equation.DSMT4">
                  <p:embed/>
                </p:oleObj>
              </mc:Choice>
              <mc:Fallback>
                <p:oleObj name="Equation" r:id="rId12" imgW="203040" imgH="330120" progId="Equation.DSMT4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719388" y="3464525"/>
                        <a:ext cx="203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601077"/>
              </p:ext>
            </p:extLst>
          </p:nvPr>
        </p:nvGraphicFramePr>
        <p:xfrm>
          <a:off x="4998778" y="3097416"/>
          <a:ext cx="622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" name="Equation" r:id="rId14" imgW="622080" imgH="342720" progId="Equation.DSMT4">
                  <p:embed/>
                </p:oleObj>
              </mc:Choice>
              <mc:Fallback>
                <p:oleObj name="Equation" r:id="rId14" imgW="622080" imgH="3427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998778" y="3097416"/>
                        <a:ext cx="622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35788"/>
              </p:ext>
            </p:extLst>
          </p:nvPr>
        </p:nvGraphicFramePr>
        <p:xfrm>
          <a:off x="5214678" y="3515688"/>
          <a:ext cx="1905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" name="Equation" r:id="rId16" imgW="190440" imgH="203040" progId="Equation.DSMT4">
                  <p:embed/>
                </p:oleObj>
              </mc:Choice>
              <mc:Fallback>
                <p:oleObj name="Equation" r:id="rId16" imgW="190440" imgH="20304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214678" y="3515688"/>
                        <a:ext cx="1905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533372"/>
              </p:ext>
            </p:extLst>
          </p:nvPr>
        </p:nvGraphicFramePr>
        <p:xfrm>
          <a:off x="7384664" y="3046566"/>
          <a:ext cx="787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" name="Equation" r:id="rId18" imgW="787320" imgH="342720" progId="Equation.DSMT4">
                  <p:embed/>
                </p:oleObj>
              </mc:Choice>
              <mc:Fallback>
                <p:oleObj name="Equation" r:id="rId18" imgW="787320" imgH="3427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384664" y="3046566"/>
                        <a:ext cx="7874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文本框 2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314004" y="3418091"/>
            <a:ext cx="1464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角频率：</a:t>
            </a:r>
            <a:endParaRPr lang="zh-CN" altLang="en-US" sz="2000" b="1" dirty="0"/>
          </a:p>
        </p:txBody>
      </p:sp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276015"/>
              </p:ext>
            </p:extLst>
          </p:nvPr>
        </p:nvGraphicFramePr>
        <p:xfrm>
          <a:off x="7272937" y="3436658"/>
          <a:ext cx="1031188" cy="372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" name="Equation" r:id="rId20" imgW="596880" imgH="215640" progId="Equation.DSMT4">
                  <p:embed/>
                </p:oleObj>
              </mc:Choice>
              <mc:Fallback>
                <p:oleObj name="Equation" r:id="rId20" imgW="596880" imgH="215640" progId="Equation.DSMT4">
                  <p:embed/>
                  <p:pic>
                    <p:nvPicPr>
                      <p:cNvPr id="22" name="对象 21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272937" y="3436658"/>
                        <a:ext cx="1031188" cy="3729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C77791B1-AFD1-4F15-B858-0F1C161AE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7082239"/>
              </p:ext>
            </p:extLst>
          </p:nvPr>
        </p:nvGraphicFramePr>
        <p:xfrm>
          <a:off x="3086100" y="6005485"/>
          <a:ext cx="2971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" name="Equation" r:id="rId22" imgW="2971800" imgH="419040" progId="Equation.DSMT4">
                  <p:embed/>
                </p:oleObj>
              </mc:Choice>
              <mc:Fallback>
                <p:oleObj name="Equation" r:id="rId22" imgW="2971800" imgH="41904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C77791B1-AFD1-4F15-B858-0F1C161AE0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86100" y="6005485"/>
                        <a:ext cx="29718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DEFINITION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10BF9CA1-2AE9-4B30-9234-E92D92F6E4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095570"/>
              </p:ext>
            </p:extLst>
          </p:nvPr>
        </p:nvGraphicFramePr>
        <p:xfrm>
          <a:off x="3340100" y="4236981"/>
          <a:ext cx="2463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" name="Equation" r:id="rId4" imgW="2463480" imgH="444240" progId="Equation.DSMT4">
                  <p:embed/>
                </p:oleObj>
              </mc:Choice>
              <mc:Fallback>
                <p:oleObj name="Equation" r:id="rId4" imgW="2463480" imgH="4442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10BF9CA1-2AE9-4B30-9234-E92D92F6E4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40100" y="4236981"/>
                        <a:ext cx="24638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7C482C23-6E6F-4556-BC9A-0FF2A5A383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708614"/>
              </p:ext>
            </p:extLst>
          </p:nvPr>
        </p:nvGraphicFramePr>
        <p:xfrm>
          <a:off x="3035300" y="2332462"/>
          <a:ext cx="2921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6" name="Equation" r:id="rId6" imgW="2920680" imgH="419040" progId="Equation.DSMT4">
                  <p:embed/>
                </p:oleObj>
              </mc:Choice>
              <mc:Fallback>
                <p:oleObj name="Equation" r:id="rId6" imgW="2920680" imgH="41904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7C482C23-6E6F-4556-BC9A-0FF2A5A383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35300" y="2332462"/>
                        <a:ext cx="29210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逆傅里叶变换的定义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217056" y="3555452"/>
            <a:ext cx="5010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类似傅里叶级数，代表函数的正交分解：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53061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2182CA14-408C-4DCE-A83D-3A6FF7EBC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7410086"/>
              </p:ext>
            </p:extLst>
          </p:nvPr>
        </p:nvGraphicFramePr>
        <p:xfrm>
          <a:off x="1736188" y="2186279"/>
          <a:ext cx="142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0" name="Equation" r:id="rId4" imgW="1422360" imgH="304560" progId="Equation.DSMT4">
                  <p:embed/>
                </p:oleObj>
              </mc:Choice>
              <mc:Fallback>
                <p:oleObj name="Equation" r:id="rId4" imgW="1422360" imgH="3045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7C482C23-6E6F-4556-BC9A-0FF2A5A383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36188" y="2186279"/>
                        <a:ext cx="14224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F41213A3-8E47-4D22-8529-1E0F5FB8B1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6547288"/>
              </p:ext>
            </p:extLst>
          </p:nvPr>
        </p:nvGraphicFramePr>
        <p:xfrm>
          <a:off x="2400444" y="2701175"/>
          <a:ext cx="1714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1" name="Equation" r:id="rId6" imgW="1714320" imgH="304560" progId="Equation.DSMT4">
                  <p:embed/>
                </p:oleObj>
              </mc:Choice>
              <mc:Fallback>
                <p:oleObj name="Equation" r:id="rId6" imgW="171432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00444" y="2701175"/>
                        <a:ext cx="17145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E7C03011-2C7F-4009-A204-64B064AF2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273184"/>
              </p:ext>
            </p:extLst>
          </p:nvPr>
        </p:nvGraphicFramePr>
        <p:xfrm>
          <a:off x="4694495" y="2668579"/>
          <a:ext cx="1892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2" name="Equation" r:id="rId8" imgW="1892160" imgH="342720" progId="Equation.DSMT4">
                  <p:embed/>
                </p:oleObj>
              </mc:Choice>
              <mc:Fallback>
                <p:oleObj name="Equation" r:id="rId8" imgW="18921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94495" y="2668579"/>
                        <a:ext cx="1892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743DCB90-63AF-4977-8CFE-995A152F1F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001404"/>
              </p:ext>
            </p:extLst>
          </p:nvPr>
        </p:nvGraphicFramePr>
        <p:xfrm>
          <a:off x="3498850" y="3662930"/>
          <a:ext cx="1993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3" name="Equation" r:id="rId10" imgW="1993680" imgH="406080" progId="Equation.DSMT4">
                  <p:embed/>
                </p:oleObj>
              </mc:Choice>
              <mc:Fallback>
                <p:oleObj name="Equation" r:id="rId10" imgW="1993680" imgH="40608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E7C03011-2C7F-4009-A204-64B064AF21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498850" y="3662930"/>
                        <a:ext cx="19939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DEFINITION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傅里叶变换的书写表达方式</a:t>
            </a:r>
            <a:endParaRPr lang="zh-CN" altLang="en-US" sz="28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2182CA14-408C-4DCE-A83D-3A6FF7EBC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981748"/>
              </p:ext>
            </p:extLst>
          </p:nvPr>
        </p:nvGraphicFramePr>
        <p:xfrm>
          <a:off x="3591976" y="2168525"/>
          <a:ext cx="1752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4" name="Equation" r:id="rId12" imgW="1752480" imgH="342720" progId="Equation.DSMT4">
                  <p:embed/>
                </p:oleObj>
              </mc:Choice>
              <mc:Fallback>
                <p:oleObj name="Equation" r:id="rId12" imgW="1752480" imgH="34272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2182CA14-408C-4DCE-A83D-3A6FF7EBC2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591976" y="2168525"/>
                        <a:ext cx="17526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7FAF2244-4192-47E0-A654-EF0243D59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4647621"/>
              </p:ext>
            </p:extLst>
          </p:nvPr>
        </p:nvGraphicFramePr>
        <p:xfrm>
          <a:off x="1454407" y="4239984"/>
          <a:ext cx="64801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5" name="Equation" r:id="rId14" imgW="5448240" imgH="431640" progId="Equation.DSMT4">
                  <p:embed/>
                </p:oleObj>
              </mc:Choice>
              <mc:Fallback>
                <p:oleObj name="Equation" r:id="rId14" imgW="5448240" imgH="43164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7FAF2244-4192-47E0-A654-EF0243D59A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454407" y="4239984"/>
                        <a:ext cx="6480175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7FAF2244-4192-47E0-A654-EF0243D59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773528"/>
              </p:ext>
            </p:extLst>
          </p:nvPr>
        </p:nvGraphicFramePr>
        <p:xfrm>
          <a:off x="3393280" y="4858577"/>
          <a:ext cx="4305301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6" name="Equation" r:id="rId16" imgW="3619440" imgH="431640" progId="Equation.DSMT4">
                  <p:embed/>
                </p:oleObj>
              </mc:Choice>
              <mc:Fallback>
                <p:oleObj name="Equation" r:id="rId16" imgW="3619440" imgH="43164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7FAF2244-4192-47E0-A654-EF0243D59A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393280" y="4858577"/>
                        <a:ext cx="4305301" cy="512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7FAF2244-4192-47E0-A654-EF0243D59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54014"/>
              </p:ext>
            </p:extLst>
          </p:nvPr>
        </p:nvGraphicFramePr>
        <p:xfrm>
          <a:off x="3393280" y="5413020"/>
          <a:ext cx="29003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7" name="Equation" r:id="rId18" imgW="2438280" imgH="368280" progId="Equation.DSMT4">
                  <p:embed/>
                </p:oleObj>
              </mc:Choice>
              <mc:Fallback>
                <p:oleObj name="Equation" r:id="rId18" imgW="2438280" imgH="36828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7FAF2244-4192-47E0-A654-EF0243D59A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393280" y="5413020"/>
                        <a:ext cx="2900363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E7C03011-2C7F-4009-A204-64B064AF2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857882"/>
              </p:ext>
            </p:extLst>
          </p:nvPr>
        </p:nvGraphicFramePr>
        <p:xfrm>
          <a:off x="3393280" y="5959881"/>
          <a:ext cx="723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8" name="Equation" r:id="rId20" imgW="723600" imgH="304560" progId="Equation.DSMT4">
                  <p:embed/>
                </p:oleObj>
              </mc:Choice>
              <mc:Fallback>
                <p:oleObj name="Equation" r:id="rId20" imgW="723600" imgH="30456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E7C03011-2C7F-4009-A204-64B064AF21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393280" y="5959881"/>
                        <a:ext cx="7239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2182CA14-408C-4DCE-A83D-3A6FF7EBC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0651502"/>
              </p:ext>
            </p:extLst>
          </p:nvPr>
        </p:nvGraphicFramePr>
        <p:xfrm>
          <a:off x="5856545" y="2186279"/>
          <a:ext cx="1460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" name="Equation" r:id="rId22" imgW="1460160" imgH="304560" progId="Equation.DSMT4">
                  <p:embed/>
                </p:oleObj>
              </mc:Choice>
              <mc:Fallback>
                <p:oleObj name="Equation" r:id="rId22" imgW="1460160" imgH="3045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2182CA14-408C-4DCE-A83D-3A6FF7EBC2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856545" y="2186279"/>
                        <a:ext cx="14605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7157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31766"/>
              </p:ext>
            </p:extLst>
          </p:nvPr>
        </p:nvGraphicFramePr>
        <p:xfrm>
          <a:off x="4740017" y="2922306"/>
          <a:ext cx="1587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0" name="Equation" r:id="rId4" imgW="1587240" imgH="317160" progId="Equation.DSMT4">
                  <p:embed/>
                </p:oleObj>
              </mc:Choice>
              <mc:Fallback>
                <p:oleObj name="Equation" r:id="rId4" imgW="1587240" imgH="31716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F41213A3-8E47-4D22-8529-1E0F5FB8B1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40017" y="2922306"/>
                        <a:ext cx="15875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77D22A52-163E-47E5-96AD-C92DF98DE6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168498"/>
              </p:ext>
            </p:extLst>
          </p:nvPr>
        </p:nvGraphicFramePr>
        <p:xfrm>
          <a:off x="1878475" y="3511974"/>
          <a:ext cx="5387051" cy="1946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1" name="Equation" r:id="rId6" imgW="4394160" imgH="1587240" progId="Equation.DSMT4">
                  <p:embed/>
                </p:oleObj>
              </mc:Choice>
              <mc:Fallback>
                <p:oleObj name="Equation" r:id="rId6" imgW="4394160" imgH="1587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78475" y="3511974"/>
                        <a:ext cx="5387051" cy="19461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CD1262CB-B8EE-4890-B114-CB02A4B2A549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352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自变量</a:t>
            </a:r>
            <a:r>
              <a:rPr lang="zh-CN" altLang="en-US" sz="2000" b="1" dirty="0"/>
              <a:t>变号的傅里叶变换：</a:t>
            </a:r>
            <a:endParaRPr lang="zh-CN" altLang="en-US" sz="2000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F41213A3-8E47-4D22-8529-1E0F5FB8B1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658655"/>
              </p:ext>
            </p:extLst>
          </p:nvPr>
        </p:nvGraphicFramePr>
        <p:xfrm>
          <a:off x="2129653" y="2922306"/>
          <a:ext cx="1714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2" name="Equation" r:id="rId8" imgW="1714320" imgH="304560" progId="Equation.DSMT4">
                  <p:embed/>
                </p:oleObj>
              </mc:Choice>
              <mc:Fallback>
                <p:oleObj name="Equation" r:id="rId8" imgW="1714320" imgH="30456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F41213A3-8E47-4D22-8529-1E0F5FB8B1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29653" y="2922306"/>
                        <a:ext cx="17145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77D22A52-163E-47E5-96AD-C92DF98DE6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195036"/>
              </p:ext>
            </p:extLst>
          </p:nvPr>
        </p:nvGraphicFramePr>
        <p:xfrm>
          <a:off x="3152517" y="5730331"/>
          <a:ext cx="2677083" cy="40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3" name="Equation" r:id="rId10" imgW="2019240" imgH="304560" progId="Equation.DSMT4">
                  <p:embed/>
                </p:oleObj>
              </mc:Choice>
              <mc:Fallback>
                <p:oleObj name="Equation" r:id="rId10" imgW="2019240" imgH="304560" progId="Equation.DSMT4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77D22A52-163E-47E5-96AD-C92DF98DE6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52517" y="5730331"/>
                        <a:ext cx="2677083" cy="404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6411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738FBBC2-1057-4281-BB9A-7A856EDC62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613919"/>
              </p:ext>
            </p:extLst>
          </p:nvPr>
        </p:nvGraphicFramePr>
        <p:xfrm>
          <a:off x="2134279" y="3607999"/>
          <a:ext cx="4875443" cy="2019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3" name="Equation" r:id="rId4" imgW="4660560" imgH="1930320" progId="Equation.DSMT4">
                  <p:embed/>
                </p:oleObj>
              </mc:Choice>
              <mc:Fallback>
                <p:oleObj name="Equation" r:id="rId4" imgW="4660560" imgH="193032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738FBBC2-1057-4281-BB9A-7A856EDC62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34279" y="3607999"/>
                        <a:ext cx="4875443" cy="2019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282CDE4D-1C63-48F2-A03A-F8FF59E4A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555074"/>
              </p:ext>
            </p:extLst>
          </p:nvPr>
        </p:nvGraphicFramePr>
        <p:xfrm>
          <a:off x="2206583" y="2981450"/>
          <a:ext cx="142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4" name="Equation" r:id="rId6" imgW="1422360" imgH="304560" progId="Equation.DSMT4">
                  <p:embed/>
                </p:oleObj>
              </mc:Choice>
              <mc:Fallback>
                <p:oleObj name="Equation" r:id="rId6" imgW="1422360" imgH="30456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282CDE4D-1C63-48F2-A03A-F8FF59E4A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06583" y="2981450"/>
                        <a:ext cx="14224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94773"/>
              </p:ext>
            </p:extLst>
          </p:nvPr>
        </p:nvGraphicFramePr>
        <p:xfrm>
          <a:off x="4886067" y="2949700"/>
          <a:ext cx="1536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5" name="Equation" r:id="rId8" imgW="1536480" imgH="368280" progId="Equation.DSMT4">
                  <p:embed/>
                </p:oleObj>
              </mc:Choice>
              <mc:Fallback>
                <p:oleObj name="Equation" r:id="rId8" imgW="1536480" imgH="36828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86067" y="2949700"/>
                        <a:ext cx="15367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CD1262CB-B8EE-4890-B114-CB02A4B2A549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159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复共轭</a:t>
            </a:r>
            <a:r>
              <a:rPr lang="zh-CN" altLang="en-US" sz="2000" b="1" dirty="0"/>
              <a:t>函数</a:t>
            </a:r>
            <a:r>
              <a:rPr lang="zh-CN" altLang="en-US" sz="2000" b="1" dirty="0" smtClean="0"/>
              <a:t>的</a:t>
            </a:r>
            <a:r>
              <a:rPr lang="zh-CN" altLang="en-US" sz="2000" b="1" dirty="0"/>
              <a:t>傅里叶变换：</a:t>
            </a:r>
            <a:endParaRPr lang="zh-CN" altLang="en-US" sz="2000" b="1" dirty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738FBBC2-1057-4281-BB9A-7A856EDC62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725232"/>
              </p:ext>
            </p:extLst>
          </p:nvPr>
        </p:nvGraphicFramePr>
        <p:xfrm>
          <a:off x="3247358" y="5891898"/>
          <a:ext cx="2649284" cy="50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6" name="Equation" r:id="rId10" imgW="2247840" imgH="431640" progId="Equation.DSMT4">
                  <p:embed/>
                </p:oleObj>
              </mc:Choice>
              <mc:Fallback>
                <p:oleObj name="Equation" r:id="rId10" imgW="2247840" imgH="4316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738FBBC2-1057-4281-BB9A-7A856EDC62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47358" y="5891898"/>
                        <a:ext cx="2649284" cy="508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7491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5835474"/>
            <a:ext cx="7867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</a:t>
            </a:r>
            <a:r>
              <a:rPr lang="zh-CN" altLang="en-US" sz="2000" b="1" dirty="0"/>
              <a:t>函数的</a:t>
            </a:r>
            <a:r>
              <a:rPr lang="zh-CN" altLang="en-US" sz="2000" b="1" dirty="0" smtClean="0"/>
              <a:t>傅里叶频谱的模              偶对称，相位角             奇对称。</a:t>
            </a:r>
            <a:endParaRPr lang="en-US" altLang="zh-CN" sz="2000" b="1" dirty="0" smtClean="0"/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E0E9CB26-B2D1-4C45-AFBC-EA5DC6434F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302851"/>
              </p:ext>
            </p:extLst>
          </p:nvPr>
        </p:nvGraphicFramePr>
        <p:xfrm>
          <a:off x="1834292" y="2918075"/>
          <a:ext cx="2082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47" name="Equation" r:id="rId4" imgW="2082600" imgH="380880" progId="Equation.DSMT4">
                  <p:embed/>
                </p:oleObj>
              </mc:Choice>
              <mc:Fallback>
                <p:oleObj name="Equation" r:id="rId4" imgW="20826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34292" y="2918075"/>
                        <a:ext cx="20828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A4547CB4-A3A7-4BA0-90EB-FFABC61383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616132"/>
              </p:ext>
            </p:extLst>
          </p:nvPr>
        </p:nvGraphicFramePr>
        <p:xfrm>
          <a:off x="5159717" y="2915188"/>
          <a:ext cx="1371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48" name="Equation" r:id="rId6" imgW="1371600" imgH="342720" progId="Equation.DSMT4">
                  <p:embed/>
                </p:oleObj>
              </mc:Choice>
              <mc:Fallback>
                <p:oleObj name="Equation" r:id="rId6" imgW="13716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59717" y="2915188"/>
                        <a:ext cx="13716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94FF2C7D-5F7C-44F9-A53B-1CBF46A1C4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582787"/>
              </p:ext>
            </p:extLst>
          </p:nvPr>
        </p:nvGraphicFramePr>
        <p:xfrm>
          <a:off x="3290243" y="3557449"/>
          <a:ext cx="22479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49" name="Equation" r:id="rId8" imgW="2247840" imgH="812520" progId="Equation.DSMT4">
                  <p:embed/>
                </p:oleObj>
              </mc:Choice>
              <mc:Fallback>
                <p:oleObj name="Equation" r:id="rId8" imgW="2247840" imgH="812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290243" y="3557449"/>
                        <a:ext cx="22479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对象 24">
            <a:extLst>
              <a:ext uri="{FF2B5EF4-FFF2-40B4-BE49-F238E27FC236}">
                <a16:creationId xmlns:a16="http://schemas.microsoft.com/office/drawing/2014/main" id="{F0C4B2CD-D8BF-4404-AA13-E330D3401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450467"/>
              </p:ext>
            </p:extLst>
          </p:nvPr>
        </p:nvGraphicFramePr>
        <p:xfrm>
          <a:off x="3575221" y="5851379"/>
          <a:ext cx="609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0" name="Equation" r:id="rId10" imgW="609480" imgH="368280" progId="Equation.DSMT4">
                  <p:embed/>
                </p:oleObj>
              </mc:Choice>
              <mc:Fallback>
                <p:oleObj name="Equation" r:id="rId10" imgW="60948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575221" y="5851379"/>
                        <a:ext cx="6096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id="{E8C620FB-826B-4637-8BFB-222CCCB7B7D1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33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</a:t>
            </a:r>
            <a:r>
              <a:rPr lang="zh-CN" altLang="en-US" sz="2000" b="1" dirty="0"/>
              <a:t>函数的傅里叶变换：</a:t>
            </a:r>
            <a:endParaRPr lang="zh-CN" altLang="en-US" sz="20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4433641"/>
            <a:ext cx="7027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</a:t>
            </a:r>
            <a:r>
              <a:rPr lang="zh-CN" altLang="en-US" sz="2000" b="1" dirty="0"/>
              <a:t>函数的</a:t>
            </a:r>
            <a:r>
              <a:rPr lang="zh-CN" altLang="en-US" sz="2000" b="1" dirty="0" smtClean="0"/>
              <a:t>傅里叶频谱具有复共轭对称性，即厄米对称性。</a:t>
            </a:r>
            <a:endParaRPr lang="zh-CN" altLang="en-US" sz="2000" b="1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5171917"/>
            <a:ext cx="8406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</a:t>
            </a:r>
            <a:r>
              <a:rPr lang="zh-CN" altLang="en-US" sz="2000" b="1" dirty="0"/>
              <a:t>函数的</a:t>
            </a:r>
            <a:r>
              <a:rPr lang="zh-CN" altLang="en-US" sz="2000" b="1" dirty="0" smtClean="0"/>
              <a:t>傅里叶频谱的实部                   偶对称，虚部                   奇对称。</a:t>
            </a:r>
            <a:endParaRPr lang="en-US" altLang="zh-CN" sz="2000" b="1" dirty="0" smtClean="0"/>
          </a:p>
        </p:txBody>
      </p: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F0C4B2CD-D8BF-4404-AA13-E330D3401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9159266"/>
              </p:ext>
            </p:extLst>
          </p:nvPr>
        </p:nvGraphicFramePr>
        <p:xfrm>
          <a:off x="6074426" y="5876779"/>
          <a:ext cx="698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1" name="Equation" r:id="rId12" imgW="698400" imgH="342720" progId="Equation.DSMT4">
                  <p:embed/>
                </p:oleObj>
              </mc:Choice>
              <mc:Fallback>
                <p:oleObj name="Equation" r:id="rId12" imgW="698400" imgH="342720" progId="Equation.DSMT4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F0C4B2CD-D8BF-4404-AA13-E330D34010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074426" y="5876779"/>
                        <a:ext cx="698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>
            <a:extLst>
              <a:ext uri="{FF2B5EF4-FFF2-40B4-BE49-F238E27FC236}">
                <a16:creationId xmlns:a16="http://schemas.microsoft.com/office/drawing/2014/main" id="{F0C4B2CD-D8BF-4404-AA13-E330D3401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5931947"/>
              </p:ext>
            </p:extLst>
          </p:nvPr>
        </p:nvGraphicFramePr>
        <p:xfrm>
          <a:off x="3759416" y="5187822"/>
          <a:ext cx="1028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2" name="Equation" r:id="rId14" imgW="1028520" imgH="368280" progId="Equation.DSMT4">
                  <p:embed/>
                </p:oleObj>
              </mc:Choice>
              <mc:Fallback>
                <p:oleObj name="Equation" r:id="rId14" imgW="1028520" imgH="368280" progId="Equation.DSMT4">
                  <p:embed/>
                  <p:pic>
                    <p:nvPicPr>
                      <p:cNvPr id="25" name="对象 24">
                        <a:extLst>
                          <a:ext uri="{FF2B5EF4-FFF2-40B4-BE49-F238E27FC236}">
                            <a16:creationId xmlns:a16="http://schemas.microsoft.com/office/drawing/2014/main" id="{F0C4B2CD-D8BF-4404-AA13-E330D34010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759416" y="5187822"/>
                        <a:ext cx="10287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F0C4B2CD-D8BF-4404-AA13-E330D3401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505494"/>
              </p:ext>
            </p:extLst>
          </p:nvPr>
        </p:nvGraphicFramePr>
        <p:xfrm>
          <a:off x="6375508" y="5187822"/>
          <a:ext cx="1028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3" name="Equation" r:id="rId16" imgW="1028520" imgH="368280" progId="Equation.DSMT4">
                  <p:embed/>
                </p:oleObj>
              </mc:Choice>
              <mc:Fallback>
                <p:oleObj name="Equation" r:id="rId16" imgW="1028520" imgH="368280" progId="Equation.DSMT4">
                  <p:embed/>
                  <p:pic>
                    <p:nvPicPr>
                      <p:cNvPr id="29" name="对象 28">
                        <a:extLst>
                          <a:ext uri="{FF2B5EF4-FFF2-40B4-BE49-F238E27FC236}">
                            <a16:creationId xmlns:a16="http://schemas.microsoft.com/office/drawing/2014/main" id="{F0C4B2CD-D8BF-4404-AA13-E330D34010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375508" y="5187822"/>
                        <a:ext cx="10287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4887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33C62C9D-C438-4242-8E52-38BDF6EB3A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683119"/>
              </p:ext>
            </p:extLst>
          </p:nvPr>
        </p:nvGraphicFramePr>
        <p:xfrm>
          <a:off x="3693855" y="4789597"/>
          <a:ext cx="157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0" name="Equation" r:id="rId4" imgW="1574640" imgH="304560" progId="Equation.DSMT4">
                  <p:embed/>
                </p:oleObj>
              </mc:Choice>
              <mc:Fallback>
                <p:oleObj name="Equation" r:id="rId4" imgW="1574640" imgH="30456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33C62C9D-C438-4242-8E52-38BDF6EB3A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93855" y="4789597"/>
                        <a:ext cx="15748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13">
            <a:extLst>
              <a:ext uri="{FF2B5EF4-FFF2-40B4-BE49-F238E27FC236}">
                <a16:creationId xmlns:a16="http://schemas.microsoft.com/office/drawing/2014/main" id="{9F35DEFE-AE0E-478E-8EB2-D5E02A99373A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33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傅里叶频谱的</a:t>
            </a:r>
            <a:r>
              <a:rPr lang="zh-CN" altLang="en-US" sz="2000" b="1" dirty="0"/>
              <a:t>傅里叶变换：</a:t>
            </a:r>
            <a:endParaRPr lang="zh-CN" altLang="en-US" sz="2000" b="1" dirty="0"/>
          </a:p>
        </p:txBody>
      </p:sp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282CDE4D-1C63-48F2-A03A-F8FF59E4A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399913"/>
              </p:ext>
            </p:extLst>
          </p:nvPr>
        </p:nvGraphicFramePr>
        <p:xfrm>
          <a:off x="2206583" y="2981450"/>
          <a:ext cx="142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1" name="Equation" r:id="rId6" imgW="1422360" imgH="304560" progId="Equation.DSMT4">
                  <p:embed/>
                </p:oleObj>
              </mc:Choice>
              <mc:Fallback>
                <p:oleObj name="Equation" r:id="rId6" imgW="1422360" imgH="30456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282CDE4D-1C63-48F2-A03A-F8FF59E4A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06583" y="2981450"/>
                        <a:ext cx="14224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634775"/>
              </p:ext>
            </p:extLst>
          </p:nvPr>
        </p:nvGraphicFramePr>
        <p:xfrm>
          <a:off x="4924425" y="2974975"/>
          <a:ext cx="1460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2" name="Equation" r:id="rId8" imgW="1460160" imgH="317160" progId="Equation.DSMT4">
                  <p:embed/>
                </p:oleObj>
              </mc:Choice>
              <mc:Fallback>
                <p:oleObj name="Equation" r:id="rId8" imgW="1460160" imgH="31716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24425" y="2974975"/>
                        <a:ext cx="14605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5279481"/>
            <a:ext cx="2952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实际应用：</a:t>
            </a:r>
            <a:r>
              <a:rPr lang="en-US" altLang="zh-CN" sz="2000" b="1" dirty="0" err="1"/>
              <a:t>4f</a:t>
            </a:r>
            <a:r>
              <a:rPr lang="zh-CN" altLang="en-US" sz="2000" b="1" dirty="0"/>
              <a:t>光学系统</a:t>
            </a:r>
            <a:endParaRPr lang="zh-CN" altLang="en-US" sz="2000" b="1" dirty="0"/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696595"/>
              </p:ext>
            </p:extLst>
          </p:nvPr>
        </p:nvGraphicFramePr>
        <p:xfrm>
          <a:off x="2917783" y="3498783"/>
          <a:ext cx="3225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3" name="Equation" r:id="rId10" imgW="3225600" imgH="380880" progId="Equation.DSMT4">
                  <p:embed/>
                </p:oleObj>
              </mc:Choice>
              <mc:Fallback>
                <p:oleObj name="Equation" r:id="rId10" imgW="3225600" imgH="38088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917783" y="3498783"/>
                        <a:ext cx="32258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069560"/>
              </p:ext>
            </p:extLst>
          </p:nvPr>
        </p:nvGraphicFramePr>
        <p:xfrm>
          <a:off x="4005005" y="3949633"/>
          <a:ext cx="2298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4" name="Equation" r:id="rId12" imgW="2298600" imgH="380880" progId="Equation.DSMT4">
                  <p:embed/>
                </p:oleObj>
              </mc:Choice>
              <mc:Fallback>
                <p:oleObj name="Equation" r:id="rId12" imgW="2298600" imgH="38088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005005" y="3949633"/>
                        <a:ext cx="2298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477242"/>
              </p:ext>
            </p:extLst>
          </p:nvPr>
        </p:nvGraphicFramePr>
        <p:xfrm>
          <a:off x="4005005" y="4401365"/>
          <a:ext cx="952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05" name="Equation" r:id="rId14" imgW="952200" imgH="317160" progId="Equation.DSMT4">
                  <p:embed/>
                </p:oleObj>
              </mc:Choice>
              <mc:Fallback>
                <p:oleObj name="Equation" r:id="rId14" imgW="952200" imgH="31716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005005" y="4401365"/>
                        <a:ext cx="9525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" name="组合 53"/>
          <p:cNvGrpSpPr/>
          <p:nvPr/>
        </p:nvGrpSpPr>
        <p:grpSpPr>
          <a:xfrm>
            <a:off x="2917783" y="5279481"/>
            <a:ext cx="4446844" cy="1763603"/>
            <a:chOff x="2917783" y="5279481"/>
            <a:chExt cx="4446844" cy="1763603"/>
          </a:xfrm>
        </p:grpSpPr>
        <p:cxnSp>
          <p:nvCxnSpPr>
            <p:cNvPr id="3" name="直接箭头连接符 2"/>
            <p:cNvCxnSpPr/>
            <p:nvPr/>
          </p:nvCxnSpPr>
          <p:spPr>
            <a:xfrm>
              <a:off x="2917783" y="6189295"/>
              <a:ext cx="444684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/>
          </p:nvCxnSpPr>
          <p:spPr>
            <a:xfrm>
              <a:off x="4371143" y="5279481"/>
              <a:ext cx="0" cy="1763603"/>
            </a:xfrm>
            <a:prstGeom prst="straightConnector1">
              <a:avLst/>
            </a:prstGeom>
            <a:ln w="38100"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/>
          </p:nvCxnSpPr>
          <p:spPr>
            <a:xfrm>
              <a:off x="5844331" y="5279481"/>
              <a:ext cx="0" cy="1763603"/>
            </a:xfrm>
            <a:prstGeom prst="straightConnector1">
              <a:avLst/>
            </a:prstGeom>
            <a:ln w="38100"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/>
            <p:nvPr/>
          </p:nvCxnSpPr>
          <p:spPr>
            <a:xfrm>
              <a:off x="3596786" y="5853315"/>
              <a:ext cx="0" cy="32510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 flipV="1">
              <a:off x="6624792" y="6189295"/>
              <a:ext cx="0" cy="32400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>
              <a:off x="3601870" y="5853315"/>
              <a:ext cx="720000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4404331" y="5841788"/>
              <a:ext cx="1440000" cy="655227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5850923" y="6497015"/>
              <a:ext cx="720000" cy="0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3640745" y="5873566"/>
              <a:ext cx="2193304" cy="997994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4430793" y="5530064"/>
              <a:ext cx="2150412" cy="978478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V="1">
              <a:off x="3628983" y="5530064"/>
              <a:ext cx="742160" cy="323251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5856124" y="6510604"/>
              <a:ext cx="742160" cy="323251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箭头连接符 49"/>
            <p:cNvCxnSpPr/>
            <p:nvPr/>
          </p:nvCxnSpPr>
          <p:spPr>
            <a:xfrm>
              <a:off x="5154355" y="5279481"/>
              <a:ext cx="0" cy="1763603"/>
            </a:xfrm>
            <a:prstGeom prst="straightConnector1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  <a:prstDash val="sysDot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0522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1319B5A6-322B-4BD1-B19F-668994FC31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614580"/>
              </p:ext>
            </p:extLst>
          </p:nvPr>
        </p:nvGraphicFramePr>
        <p:xfrm>
          <a:off x="2089150" y="2793169"/>
          <a:ext cx="4965700" cy="382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8" name="Equation" r:id="rId4" imgW="4965480" imgH="3822480" progId="Equation.DSMT4">
                  <p:embed/>
                </p:oleObj>
              </mc:Choice>
              <mc:Fallback>
                <p:oleObj name="Equation" r:id="rId4" imgW="4965480" imgH="3822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9150" y="2793169"/>
                        <a:ext cx="4965700" cy="3822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矩形 12">
            <a:extLst>
              <a:ext uri="{FF2B5EF4-FFF2-40B4-BE49-F238E27FC236}">
                <a16:creationId xmlns:a16="http://schemas.microsoft.com/office/drawing/2014/main" id="{2D09E010-4275-429D-99A0-17C7A36C48C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PROPERTIES OF THE FOURIER TRANSFORM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</a:t>
            </a:r>
            <a:r>
              <a:rPr lang="zh-CN" altLang="en-US" sz="2800" b="1" dirty="0"/>
              <a:t>性质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259591"/>
            <a:ext cx="3332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线性缩放性质：</a:t>
            </a:r>
            <a:endParaRPr lang="zh-CN" altLang="en-US" sz="20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50583" y="3661782"/>
            <a:ext cx="933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令：</a:t>
            </a:r>
            <a:endParaRPr lang="zh-CN" altLang="en-US" sz="2000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282CDE4D-1C63-48F2-A03A-F8FF59E4A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930941"/>
              </p:ext>
            </p:extLst>
          </p:nvPr>
        </p:nvGraphicFramePr>
        <p:xfrm>
          <a:off x="2565358" y="2342053"/>
          <a:ext cx="142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" name="Equation" r:id="rId6" imgW="1422360" imgH="304560" progId="Equation.DSMT4">
                  <p:embed/>
                </p:oleObj>
              </mc:Choice>
              <mc:Fallback>
                <p:oleObj name="Equation" r:id="rId6" imgW="1422360" imgH="30456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282CDE4D-1C63-48F2-A03A-F8FF59E4A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65358" y="2342053"/>
                        <a:ext cx="14224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0835CF2F-7F83-42D3-9AE8-CD38539A5C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122120"/>
              </p:ext>
            </p:extLst>
          </p:nvPr>
        </p:nvGraphicFramePr>
        <p:xfrm>
          <a:off x="5232400" y="2119803"/>
          <a:ext cx="15621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" name="Equation" r:id="rId8" imgW="1562040" imgH="749160" progId="Equation.DSMT4">
                  <p:embed/>
                </p:oleObj>
              </mc:Choice>
              <mc:Fallback>
                <p:oleObj name="Equation" r:id="rId8" imgW="1562040" imgH="74916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0835CF2F-7F83-42D3-9AE8-CD38539A5C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32400" y="2119803"/>
                        <a:ext cx="1562100" cy="74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6215759"/>
            <a:ext cx="440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实际应用：可变光阑的</a:t>
            </a:r>
            <a:r>
              <a:rPr lang="zh-CN" altLang="en-US" sz="2000" b="1" dirty="0"/>
              <a:t>夫</a:t>
            </a:r>
            <a:r>
              <a:rPr lang="zh-CN" altLang="en-US" sz="2000" b="1" dirty="0" smtClean="0"/>
              <a:t>朗禾费衍射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54123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9895</TotalTime>
  <Words>407</Words>
  <Application>Microsoft Office PowerPoint</Application>
  <PresentationFormat>全屏显示(4:3)</PresentationFormat>
  <Paragraphs>70</Paragraphs>
  <Slides>19</Slides>
  <Notes>19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5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Cambria Math</vt:lpstr>
      <vt:lpstr>Georgia</vt:lpstr>
      <vt:lpstr>Gill Sans MT</vt:lpstr>
      <vt:lpstr>Times New Roman</vt:lpstr>
      <vt:lpstr>Office 主题</vt:lpstr>
      <vt:lpstr>MathType 6.0 Equation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3053</cp:revision>
  <dcterms:created xsi:type="dcterms:W3CDTF">2015-07-07T08:23:44Z</dcterms:created>
  <dcterms:modified xsi:type="dcterms:W3CDTF">2020-11-28T17:01:25Z</dcterms:modified>
</cp:coreProperties>
</file>