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351" r:id="rId3"/>
    <p:sldId id="325" r:id="rId4"/>
    <p:sldId id="326" r:id="rId5"/>
    <p:sldId id="327" r:id="rId6"/>
    <p:sldId id="328" r:id="rId7"/>
    <p:sldId id="329" r:id="rId8"/>
    <p:sldId id="340" r:id="rId9"/>
    <p:sldId id="341" r:id="rId10"/>
    <p:sldId id="352" r:id="rId11"/>
    <p:sldId id="343" r:id="rId12"/>
    <p:sldId id="344" r:id="rId13"/>
    <p:sldId id="353" r:id="rId14"/>
    <p:sldId id="346" r:id="rId15"/>
    <p:sldId id="348" r:id="rId16"/>
    <p:sldId id="349" r:id="rId17"/>
    <p:sldId id="350" r:id="rId18"/>
    <p:sldId id="339" r:id="rId1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周 宁" initials="周" lastIdx="1" clrIdx="0">
    <p:extLst>
      <p:ext uri="{19B8F6BF-5375-455C-9EA6-DF929625EA0E}">
        <p15:presenceInfo xmlns:p15="http://schemas.microsoft.com/office/powerpoint/2012/main" userId="104b4b13e6d79ed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83" autoAdjust="0"/>
  </p:normalViewPr>
  <p:slideViewPr>
    <p:cSldViewPr snapToGrid="0">
      <p:cViewPr varScale="1">
        <p:scale>
          <a:sx n="78" d="100"/>
          <a:sy n="78" d="100"/>
        </p:scale>
        <p:origin x="2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6" Type="http://schemas.openxmlformats.org/officeDocument/2006/relationships/image" Target="../media/image55.wmf"/><Relationship Id="rId5" Type="http://schemas.openxmlformats.org/officeDocument/2006/relationships/image" Target="../media/image54.wmf"/><Relationship Id="rId4" Type="http://schemas.openxmlformats.org/officeDocument/2006/relationships/image" Target="../media/image53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4" Type="http://schemas.openxmlformats.org/officeDocument/2006/relationships/image" Target="../media/image5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4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4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4" Type="http://schemas.openxmlformats.org/officeDocument/2006/relationships/image" Target="../media/image4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CA74F6-7F25-4229-BA6C-3ACED0664978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7C5797-6AC1-4001-8EA9-FBE8150395A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2338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6334617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0473515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0408612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210148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9935593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9208209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9819582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7016041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58556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929024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41578274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906082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95863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689583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6964737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268246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B1DFDD-9163-4ECD-817D-CCF6353BD2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764F7DD-C199-457A-8D2F-852596C79B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07C4A7-713E-4C81-8521-F2728C288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81734-828E-4245-B9D8-1B6CB80DA06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54583AF-4453-4987-8DBA-05B34BB55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20F676C-C9CB-481C-BA3C-E0433874C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D9AC-2BE6-40E6-A656-3978930A0C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1381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E0C1C4-44BE-404B-BF77-F7665393D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BA34A5E-0BB0-4AFB-9280-FBAC0079BC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8F258D-7489-4465-95EF-8221E36C0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81734-828E-4245-B9D8-1B6CB80DA06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95A4891-56D2-49E9-A772-1A04A371D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11BAD2-F65C-458D-9A9F-90499BF81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D9AC-2BE6-40E6-A656-3978930A0C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0193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E39173E-CF21-491A-9B59-98B32AFD05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401611F-47D4-46C7-BC2B-D2437449DE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6F68196-B70A-4814-891B-0557A9431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81734-828E-4245-B9D8-1B6CB80DA06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B9B8480-5604-4379-815B-43DAB6470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F42B8D-E393-4160-8313-270743C8A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D9AC-2BE6-40E6-A656-3978930A0C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3368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3752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1871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9545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249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699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77704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02394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7893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861CD0-632F-4D89-80B2-3DF6396E8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E92E249-4AF1-466C-8C80-89642A40BF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6D30222-D98F-4EED-8EDA-A3CB1D15F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81734-828E-4245-B9D8-1B6CB80DA06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8FC1515-78F3-4EAA-AE63-A5B1DE195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CC848F-4434-45C3-AFB1-90FAAD913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D9AC-2BE6-40E6-A656-3978930A0C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70725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13047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8918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96476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7" descr="图片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8750"/>
            <a:ext cx="3214687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049939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  <p:pic>
        <p:nvPicPr>
          <p:cNvPr id="7" name="图片 6" descr="图片3.png"/>
          <p:cNvPicPr>
            <a:picLocks noChangeAspect="1"/>
          </p:cNvPicPr>
          <p:nvPr userDrawn="1"/>
        </p:nvPicPr>
        <p:blipFill rotWithShape="1">
          <a:blip r:embed="rId4" cstate="print"/>
          <a:srcRect r="75661"/>
          <a:stretch/>
        </p:blipFill>
        <p:spPr>
          <a:xfrm>
            <a:off x="8213917" y="158752"/>
            <a:ext cx="786797" cy="84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360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5CD70B-9E88-4682-AB40-22C12780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CD094F-CEA6-4E6B-85C5-CE5EB85ED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1CD930E-1259-4926-81CE-FCD028382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81734-828E-4245-B9D8-1B6CB80DA06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D8E33A-482C-417C-B81E-719B28815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232938-5ACE-4039-9F35-F80171356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D9AC-2BE6-40E6-A656-3978930A0C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2078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67500F-0848-43C9-A433-B88A894C6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1E39BFC-898C-4920-B4E5-8B3C3C23EB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643985D-64CE-4FFE-A3D7-4C1307A91B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D2A249A-9746-4F41-ACF9-222234FDF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81734-828E-4245-B9D8-1B6CB80DA06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37A7724-C0F1-41A6-ABFD-4904316C2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1FBEFF1-157D-4AD8-AE19-19A9D2F76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D9AC-2BE6-40E6-A656-3978930A0C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1579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4961F2-B393-44AE-B7B3-BEC0B5D80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53CC4F7-9310-4F45-9E6A-9DAF8A78DC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F2FA4F0-1454-4902-AD9D-6707C73572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9CF4252-D5EF-4894-9643-D084CB3077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A049910-87B6-4990-86F4-52CFDD3B9F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84E8BA0-7EB3-4EDD-8738-9B7AAF727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81734-828E-4245-B9D8-1B6CB80DA06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FC2BE51-D8AB-4859-A80D-2F9655628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082905C-BC29-4D34-B23A-6D543F204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D9AC-2BE6-40E6-A656-3978930A0C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5595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153E07-786A-4B40-8842-F2ACD2D75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EBBD6F6-D440-464A-AA7A-AE07EF505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81734-828E-4245-B9D8-1B6CB80DA06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EAA50EC-BE88-4A86-91BF-83842B28B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E7E3EAC-A060-42EB-B5EA-15B660E28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D9AC-2BE6-40E6-A656-3978930A0C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0271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EA4FA47-C712-493E-888E-595541955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81734-828E-4245-B9D8-1B6CB80DA06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6CC9F9C-6AD0-4A0E-A5F9-C27D87295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67AE310-7C26-43C7-910F-CE0E0D7FD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D9AC-2BE6-40E6-A656-3978930A0C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275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6B3C85-FDF7-452D-875C-7FEA8D1C4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BDA0E23-EDB4-43BE-9747-91C8B5197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C8E102B-F343-4661-B8C4-287CEC8306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48A50A-6BE5-474B-B9E5-CC0A97150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81734-828E-4245-B9D8-1B6CB80DA06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EA8EAE9-8F61-465D-A957-93BFBB298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FE86F2A-FB2B-4CF0-9F5C-DC257B991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D9AC-2BE6-40E6-A656-3978930A0C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5587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28F445B-411C-4486-B54D-9ED9AB850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F034889-819C-4F08-8B77-D1A1566E33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0985FB5-7AE1-4B66-A6F4-A07D465BFC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CDC4A27-1999-4178-8FA4-86F211320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81734-828E-4245-B9D8-1B6CB80DA06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AAFE6A9-6E7F-4AEB-8376-76D8A1209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B382706-4EBA-464E-9B63-1CFBAA2EE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D9AC-2BE6-40E6-A656-3978930A0C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1687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1F2A8A3-663A-4139-A469-1604BECEF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C75D259-3EE2-459D-85FA-2BEAD531FB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FC3128C-6756-47E3-BA94-9C4A4B48C5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81734-828E-4245-B9D8-1B6CB80DA06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B5A0D5-574F-4018-B82A-CBAFAD1155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992599E-AD76-4E1F-8A24-2D00E28F4A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DD9AC-2BE6-40E6-A656-3978930A0C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8807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E6FFF-3B58-43B9-8BFA-8DA81E2B0585}" type="datetimeFigureOut">
              <a:rPr lang="zh-CN" altLang="en-US" smtClean="0"/>
              <a:t>2020/12/2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154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image" Target="../media/image41.wmf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8.wmf"/><Relationship Id="rId12" Type="http://schemas.openxmlformats.org/officeDocument/2006/relationships/oleObject" Target="../embeddings/oleObject33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40.wmf"/><Relationship Id="rId5" Type="http://schemas.openxmlformats.org/officeDocument/2006/relationships/image" Target="../media/image37.wmf"/><Relationship Id="rId10" Type="http://schemas.openxmlformats.org/officeDocument/2006/relationships/oleObject" Target="../embeddings/oleObject32.bin"/><Relationship Id="rId4" Type="http://schemas.openxmlformats.org/officeDocument/2006/relationships/oleObject" Target="../embeddings/oleObject29.bin"/><Relationship Id="rId9" Type="http://schemas.openxmlformats.org/officeDocument/2006/relationships/image" Target="../media/image39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3.w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5.bin"/><Relationship Id="rId11" Type="http://schemas.openxmlformats.org/officeDocument/2006/relationships/image" Target="../media/image45.wmf"/><Relationship Id="rId5" Type="http://schemas.openxmlformats.org/officeDocument/2006/relationships/image" Target="../media/image42.wmf"/><Relationship Id="rId10" Type="http://schemas.openxmlformats.org/officeDocument/2006/relationships/oleObject" Target="../embeddings/oleObject37.bin"/><Relationship Id="rId4" Type="http://schemas.openxmlformats.org/officeDocument/2006/relationships/oleObject" Target="../embeddings/oleObject34.bin"/><Relationship Id="rId9" Type="http://schemas.openxmlformats.org/officeDocument/2006/relationships/image" Target="../media/image44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47.wmf"/><Relationship Id="rId4" Type="http://schemas.openxmlformats.org/officeDocument/2006/relationships/oleObject" Target="../embeddings/oleObject38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49.w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0.bin"/><Relationship Id="rId5" Type="http://schemas.openxmlformats.org/officeDocument/2006/relationships/image" Target="../media/image48.wmf"/><Relationship Id="rId4" Type="http://schemas.openxmlformats.org/officeDocument/2006/relationships/oleObject" Target="../embeddings/oleObject39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13" Type="http://schemas.openxmlformats.org/officeDocument/2006/relationships/image" Target="../media/image54.wmf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51.wmf"/><Relationship Id="rId12" Type="http://schemas.openxmlformats.org/officeDocument/2006/relationships/oleObject" Target="../embeddings/oleObject45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42.bin"/><Relationship Id="rId11" Type="http://schemas.openxmlformats.org/officeDocument/2006/relationships/image" Target="../media/image53.wmf"/><Relationship Id="rId5" Type="http://schemas.openxmlformats.org/officeDocument/2006/relationships/image" Target="../media/image50.wmf"/><Relationship Id="rId15" Type="http://schemas.openxmlformats.org/officeDocument/2006/relationships/image" Target="../media/image55.wmf"/><Relationship Id="rId10" Type="http://schemas.openxmlformats.org/officeDocument/2006/relationships/oleObject" Target="../embeddings/oleObject44.bin"/><Relationship Id="rId4" Type="http://schemas.openxmlformats.org/officeDocument/2006/relationships/oleObject" Target="../embeddings/oleObject41.bin"/><Relationship Id="rId9" Type="http://schemas.openxmlformats.org/officeDocument/2006/relationships/image" Target="../media/image52.wmf"/><Relationship Id="rId14" Type="http://schemas.openxmlformats.org/officeDocument/2006/relationships/oleObject" Target="../embeddings/oleObject46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9.bin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57.w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8.bin"/><Relationship Id="rId11" Type="http://schemas.openxmlformats.org/officeDocument/2006/relationships/image" Target="../media/image59.wmf"/><Relationship Id="rId5" Type="http://schemas.openxmlformats.org/officeDocument/2006/relationships/image" Target="../media/image56.wmf"/><Relationship Id="rId10" Type="http://schemas.openxmlformats.org/officeDocument/2006/relationships/oleObject" Target="../embeddings/oleObject50.bin"/><Relationship Id="rId4" Type="http://schemas.openxmlformats.org/officeDocument/2006/relationships/oleObject" Target="../embeddings/oleObject47.bin"/><Relationship Id="rId9" Type="http://schemas.openxmlformats.org/officeDocument/2006/relationships/image" Target="../media/image58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9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wmf"/><Relationship Id="rId5" Type="http://schemas.openxmlformats.org/officeDocument/2006/relationships/image" Target="../media/image5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6.w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3.wmf"/><Relationship Id="rId12" Type="http://schemas.openxmlformats.org/officeDocument/2006/relationships/oleObject" Target="../embeddings/oleObject12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5.wmf"/><Relationship Id="rId5" Type="http://schemas.openxmlformats.org/officeDocument/2006/relationships/image" Target="../media/image12.wmf"/><Relationship Id="rId15" Type="http://schemas.openxmlformats.org/officeDocument/2006/relationships/image" Target="../media/image17.w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14.wmf"/><Relationship Id="rId14" Type="http://schemas.openxmlformats.org/officeDocument/2006/relationships/oleObject" Target="../embeddings/oleObject13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21.wmf"/><Relationship Id="rId5" Type="http://schemas.openxmlformats.org/officeDocument/2006/relationships/image" Target="../media/image18.wmf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20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3.wmf"/><Relationship Id="rId12" Type="http://schemas.openxmlformats.org/officeDocument/2006/relationships/image" Target="../media/image25.w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9.bin"/><Relationship Id="rId11" Type="http://schemas.openxmlformats.org/officeDocument/2006/relationships/oleObject" Target="../embeddings/oleObject21.bin"/><Relationship Id="rId5" Type="http://schemas.openxmlformats.org/officeDocument/2006/relationships/image" Target="../media/image22.wmf"/><Relationship Id="rId10" Type="http://schemas.openxmlformats.org/officeDocument/2006/relationships/image" Target="../media/image24.wmf"/><Relationship Id="rId4" Type="http://schemas.openxmlformats.org/officeDocument/2006/relationships/oleObject" Target="../embeddings/oleObject18.bin"/><Relationship Id="rId9" Type="http://schemas.openxmlformats.org/officeDocument/2006/relationships/oleObject" Target="../embeddings/oleObject20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13" Type="http://schemas.openxmlformats.org/officeDocument/2006/relationships/oleObject" Target="../embeddings/oleObject26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8.wmf"/><Relationship Id="rId12" Type="http://schemas.openxmlformats.org/officeDocument/2006/relationships/image" Target="../media/image30.w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3.bin"/><Relationship Id="rId11" Type="http://schemas.openxmlformats.org/officeDocument/2006/relationships/oleObject" Target="../embeddings/oleObject25.bin"/><Relationship Id="rId5" Type="http://schemas.openxmlformats.org/officeDocument/2006/relationships/image" Target="../media/image27.wmf"/><Relationship Id="rId10" Type="http://schemas.openxmlformats.org/officeDocument/2006/relationships/image" Target="../media/image32.png"/><Relationship Id="rId4" Type="http://schemas.openxmlformats.org/officeDocument/2006/relationships/oleObject" Target="../embeddings/oleObject22.bin"/><Relationship Id="rId9" Type="http://schemas.openxmlformats.org/officeDocument/2006/relationships/image" Target="../media/image29.wmf"/><Relationship Id="rId14" Type="http://schemas.openxmlformats.org/officeDocument/2006/relationships/image" Target="../media/image3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4.w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33.wmf"/><Relationship Id="rId4" Type="http://schemas.openxmlformats.org/officeDocument/2006/relationships/oleObject" Target="../embeddings/oleObject2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51EA1FE-BEB9-40CE-BDB7-1D88F6E42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B6391CBC-6404-4BBA-9577-1647D9D3AA66}"/>
              </a:ext>
            </a:extLst>
          </p:cNvPr>
          <p:cNvSpPr txBox="1"/>
          <p:nvPr/>
        </p:nvSpPr>
        <p:spPr>
          <a:xfrm>
            <a:off x="965947" y="1993228"/>
            <a:ext cx="721210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6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物理光学</a:t>
            </a:r>
            <a:endParaRPr lang="zh-CN" altLang="en-US"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lvl="0" algn="ctr"/>
            <a:r>
              <a:rPr lang="en-US" altLang="zh-CN" sz="2800" dirty="0">
                <a:solidFill>
                  <a:prstClr val="black"/>
                </a:solidFill>
                <a:latin typeface="Gill Sans MT" panose="020B0502020104020203" pitchFamily="34" charset="0"/>
              </a:rPr>
              <a:t>Physical Optics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FAA166A-8181-41D7-A8D0-5D63FE7F7AC1}"/>
              </a:ext>
            </a:extLst>
          </p:cNvPr>
          <p:cNvSpPr txBox="1"/>
          <p:nvPr/>
        </p:nvSpPr>
        <p:spPr>
          <a:xfrm>
            <a:off x="435349" y="3532111"/>
            <a:ext cx="82733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 smtClean="0"/>
              <a:t>第</a:t>
            </a:r>
            <a:r>
              <a:rPr lang="en-US" altLang="zh-CN" sz="2400" dirty="0" smtClean="0"/>
              <a:t>7</a:t>
            </a:r>
            <a:r>
              <a:rPr lang="zh-CN" altLang="en-US" sz="2400" dirty="0"/>
              <a:t>讲、傅里叶变换中的特殊性质与</a:t>
            </a:r>
            <a:r>
              <a:rPr lang="zh-CN" altLang="en-US" sz="2400" dirty="0" smtClean="0"/>
              <a:t>重要定理</a:t>
            </a:r>
            <a:endParaRPr lang="en-US" altLang="zh-CN" sz="2400" dirty="0" smtClean="0"/>
          </a:p>
          <a:p>
            <a:pPr algn="ctr"/>
            <a:r>
              <a:rPr lang="en-US" altLang="zh-CN" sz="2400" dirty="0" smtClean="0"/>
              <a:t>Lecture 7</a:t>
            </a:r>
            <a:r>
              <a:rPr lang="en-US" altLang="zh-CN" sz="2400" dirty="0"/>
              <a:t>. Special Properties and Important Theorems</a:t>
            </a:r>
            <a:br>
              <a:rPr lang="en-US" altLang="zh-CN" sz="2400" dirty="0"/>
            </a:br>
            <a:r>
              <a:rPr lang="en-US" altLang="zh-CN" sz="2400" dirty="0"/>
              <a:t>involving the Fourier </a:t>
            </a:r>
            <a:r>
              <a:rPr lang="en-US" altLang="zh-CN" sz="2400" dirty="0" smtClean="0"/>
              <a:t>Transform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32745422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16838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4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EIGENFUNCTIONS OF THE FOURIER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    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TRANSFORM OPERATOR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5A6DAF8F-864A-4EA7-A807-6ECB700568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8689425"/>
              </p:ext>
            </p:extLst>
          </p:nvPr>
        </p:nvGraphicFramePr>
        <p:xfrm>
          <a:off x="874884" y="2380533"/>
          <a:ext cx="27813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9" name="Equation" r:id="rId4" imgW="2781000" imgH="1447560" progId="Equation.DSMT4">
                  <p:embed/>
                </p:oleObj>
              </mc:Choice>
              <mc:Fallback>
                <p:oleObj name="Equation" r:id="rId4" imgW="2781000" imgH="14475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74884" y="2380533"/>
                        <a:ext cx="2781300" cy="144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7D7AB575-400C-4E13-8221-58F2902E72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1085176"/>
              </p:ext>
            </p:extLst>
          </p:nvPr>
        </p:nvGraphicFramePr>
        <p:xfrm>
          <a:off x="840417" y="3855116"/>
          <a:ext cx="2359983" cy="20129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10" name="Equation" r:id="rId6" imgW="2590560" imgH="2209680" progId="Equation.DSMT4">
                  <p:embed/>
                </p:oleObj>
              </mc:Choice>
              <mc:Fallback>
                <p:oleObj name="Equation" r:id="rId6" imgW="2590560" imgH="22096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40417" y="3855116"/>
                        <a:ext cx="2359983" cy="20129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组合 9"/>
          <p:cNvGrpSpPr/>
          <p:nvPr/>
        </p:nvGrpSpPr>
        <p:grpSpPr>
          <a:xfrm>
            <a:off x="4858908" y="2180269"/>
            <a:ext cx="3495675" cy="1439197"/>
            <a:chOff x="4858908" y="2180269"/>
            <a:chExt cx="3495675" cy="1439197"/>
          </a:xfrm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EDC158F0-985F-4CA1-85B0-19EF5DBD4D43}"/>
                </a:ext>
              </a:extLst>
            </p:cNvPr>
            <p:cNvGrpSpPr/>
            <p:nvPr/>
          </p:nvGrpSpPr>
          <p:grpSpPr>
            <a:xfrm>
              <a:off x="4858908" y="2180269"/>
              <a:ext cx="3495675" cy="1439197"/>
              <a:chOff x="4724400" y="2191417"/>
              <a:chExt cx="3495675" cy="1439197"/>
            </a:xfrm>
          </p:grpSpPr>
          <p:cxnSp>
            <p:nvCxnSpPr>
              <p:cNvPr id="8" name="直接箭头连接符 7">
                <a:extLst>
                  <a:ext uri="{FF2B5EF4-FFF2-40B4-BE49-F238E27FC236}">
                    <a16:creationId xmlns:a16="http://schemas.microsoft.com/office/drawing/2014/main" id="{D1A5AAB7-79CE-4061-98C4-DD90D5AE1DD0}"/>
                  </a:ext>
                </a:extLst>
              </p:cNvPr>
              <p:cNvCxnSpPr/>
              <p:nvPr/>
            </p:nvCxnSpPr>
            <p:spPr>
              <a:xfrm>
                <a:off x="4724400" y="3333750"/>
                <a:ext cx="3495675" cy="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箭头连接符 8">
                <a:extLst>
                  <a:ext uri="{FF2B5EF4-FFF2-40B4-BE49-F238E27FC236}">
                    <a16:creationId xmlns:a16="http://schemas.microsoft.com/office/drawing/2014/main" id="{A52C1F17-50C8-4961-A228-1E243983265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372225" y="2191417"/>
                <a:ext cx="0" cy="1439197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箭头连接符 11">
                <a:extLst>
                  <a:ext uri="{FF2B5EF4-FFF2-40B4-BE49-F238E27FC236}">
                    <a16:creationId xmlns:a16="http://schemas.microsoft.com/office/drawing/2014/main" id="{E398FBD4-CBD7-474E-8F24-ADAC141D04E4}"/>
                  </a:ext>
                </a:extLst>
              </p:cNvPr>
              <p:cNvCxnSpPr/>
              <p:nvPr/>
            </p:nvCxnSpPr>
            <p:spPr>
              <a:xfrm flipV="1">
                <a:off x="5867400" y="2466975"/>
                <a:ext cx="0" cy="866775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3" name="直接箭头连接符 12">
                <a:extLst>
                  <a:ext uri="{FF2B5EF4-FFF2-40B4-BE49-F238E27FC236}">
                    <a16:creationId xmlns:a16="http://schemas.microsoft.com/office/drawing/2014/main" id="{6CCAEA46-6381-4607-A588-D4BCB745035D}"/>
                  </a:ext>
                </a:extLst>
              </p:cNvPr>
              <p:cNvCxnSpPr/>
              <p:nvPr/>
            </p:nvCxnSpPr>
            <p:spPr>
              <a:xfrm flipV="1">
                <a:off x="5372100" y="2473325"/>
                <a:ext cx="0" cy="866775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4" name="直接箭头连接符 13">
                <a:extLst>
                  <a:ext uri="{FF2B5EF4-FFF2-40B4-BE49-F238E27FC236}">
                    <a16:creationId xmlns:a16="http://schemas.microsoft.com/office/drawing/2014/main" id="{4B9D53AF-4C43-4BD3-A297-87632DAC7C6E}"/>
                  </a:ext>
                </a:extLst>
              </p:cNvPr>
              <p:cNvCxnSpPr/>
              <p:nvPr/>
            </p:nvCxnSpPr>
            <p:spPr>
              <a:xfrm flipV="1">
                <a:off x="6372225" y="2473325"/>
                <a:ext cx="0" cy="866775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5" name="直接箭头连接符 14">
                <a:extLst>
                  <a:ext uri="{FF2B5EF4-FFF2-40B4-BE49-F238E27FC236}">
                    <a16:creationId xmlns:a16="http://schemas.microsoft.com/office/drawing/2014/main" id="{4F17E141-750C-4ED1-A9D6-D66EC10C1A27}"/>
                  </a:ext>
                </a:extLst>
              </p:cNvPr>
              <p:cNvCxnSpPr/>
              <p:nvPr/>
            </p:nvCxnSpPr>
            <p:spPr>
              <a:xfrm flipV="1">
                <a:off x="6886575" y="2473325"/>
                <a:ext cx="0" cy="866775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6" name="直接箭头连接符 15">
                <a:extLst>
                  <a:ext uri="{FF2B5EF4-FFF2-40B4-BE49-F238E27FC236}">
                    <a16:creationId xmlns:a16="http://schemas.microsoft.com/office/drawing/2014/main" id="{4DEDC1A3-5725-48E9-90D8-588537C181AB}"/>
                  </a:ext>
                </a:extLst>
              </p:cNvPr>
              <p:cNvCxnSpPr/>
              <p:nvPr/>
            </p:nvCxnSpPr>
            <p:spPr>
              <a:xfrm flipV="1">
                <a:off x="7372350" y="2473325"/>
                <a:ext cx="0" cy="866775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E14ADF62-B3CC-460F-B79D-ADDB4339ED47}"/>
                </a:ext>
              </a:extLst>
            </p:cNvPr>
            <p:cNvSpPr txBox="1"/>
            <p:nvPr/>
          </p:nvSpPr>
          <p:spPr>
            <a:xfrm>
              <a:off x="6506733" y="2772805"/>
              <a:ext cx="6055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T=1</a:t>
              </a:r>
              <a:endParaRPr lang="zh-CN" altLang="en-US" dirty="0"/>
            </a:p>
          </p:txBody>
        </p:sp>
      </p:grpSp>
      <p:graphicFrame>
        <p:nvGraphicFramePr>
          <p:cNvPr id="19" name="对象 18">
            <a:extLst>
              <a:ext uri="{FF2B5EF4-FFF2-40B4-BE49-F238E27FC236}">
                <a16:creationId xmlns:a16="http://schemas.microsoft.com/office/drawing/2014/main" id="{0558C71C-ECAD-474F-A6EB-2C5CA807C5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8920971"/>
              </p:ext>
            </p:extLst>
          </p:nvPr>
        </p:nvGraphicFramePr>
        <p:xfrm>
          <a:off x="840417" y="5868043"/>
          <a:ext cx="24384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11" name="Equation" r:id="rId8" imgW="2438280" imgH="685800" progId="Equation.DSMT4">
                  <p:embed/>
                </p:oleObj>
              </mc:Choice>
              <mc:Fallback>
                <p:oleObj name="Equation" r:id="rId8" imgW="2438280" imgH="685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40417" y="5868043"/>
                        <a:ext cx="24384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对象 19">
            <a:extLst>
              <a:ext uri="{FF2B5EF4-FFF2-40B4-BE49-F238E27FC236}">
                <a16:creationId xmlns:a16="http://schemas.microsoft.com/office/drawing/2014/main" id="{5C42245F-8546-4535-BACE-201ECE600E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8220003"/>
              </p:ext>
            </p:extLst>
          </p:nvPr>
        </p:nvGraphicFramePr>
        <p:xfrm>
          <a:off x="4754133" y="3901374"/>
          <a:ext cx="35052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12" name="Equation" r:id="rId10" imgW="3504960" imgH="1904760" progId="Equation.DSMT4">
                  <p:embed/>
                </p:oleObj>
              </mc:Choice>
              <mc:Fallback>
                <p:oleObj name="Equation" r:id="rId10" imgW="3504960" imgH="19047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754133" y="3901374"/>
                        <a:ext cx="3505200" cy="190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对象 20">
            <a:extLst>
              <a:ext uri="{FF2B5EF4-FFF2-40B4-BE49-F238E27FC236}">
                <a16:creationId xmlns:a16="http://schemas.microsoft.com/office/drawing/2014/main" id="{1891F743-A2B0-4D9D-8A7C-186D4D49E0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1860477"/>
              </p:ext>
            </p:extLst>
          </p:nvPr>
        </p:nvGraphicFramePr>
        <p:xfrm>
          <a:off x="5324045" y="5916832"/>
          <a:ext cx="2565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13" name="Equation" r:id="rId12" imgW="2565360" imgH="342720" progId="Equation.DSMT4">
                  <p:embed/>
                </p:oleObj>
              </mc:Choice>
              <mc:Fallback>
                <p:oleObj name="Equation" r:id="rId12" imgW="256536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324045" y="5916832"/>
                        <a:ext cx="25654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文本框 21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傅里叶变换算子的两大特征函数</a:t>
            </a:r>
            <a:endParaRPr lang="zh-CN" altLang="en-US" b="1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980214"/>
            <a:ext cx="2442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梳状函数：</a:t>
            </a:r>
            <a:endParaRPr lang="zh-CN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9919748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16838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4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EIGENFUNCTIONS OF THE FOURIER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     TRANSFORM OPERATOR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83917C1D-6C2B-42D1-B3C0-2143A7787B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6047896"/>
              </p:ext>
            </p:extLst>
          </p:nvPr>
        </p:nvGraphicFramePr>
        <p:xfrm>
          <a:off x="702447" y="3142264"/>
          <a:ext cx="2662183" cy="704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2" name="Equation" r:id="rId4" imgW="3073320" imgH="812520" progId="Equation.DSMT4">
                  <p:embed/>
                </p:oleObj>
              </mc:Choice>
              <mc:Fallback>
                <p:oleObj name="Equation" r:id="rId4" imgW="3073320" imgH="8125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02447" y="3142264"/>
                        <a:ext cx="2662183" cy="7040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CFB90602-635E-455C-AE66-4AD2BBCAD0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8319099"/>
              </p:ext>
            </p:extLst>
          </p:nvPr>
        </p:nvGraphicFramePr>
        <p:xfrm>
          <a:off x="690563" y="3986213"/>
          <a:ext cx="3917950" cy="1947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3" name="Equation" r:id="rId6" imgW="4520880" imgH="2247840" progId="Equation.DSMT4">
                  <p:embed/>
                </p:oleObj>
              </mc:Choice>
              <mc:Fallback>
                <p:oleObj name="Equation" r:id="rId6" imgW="4520880" imgH="22478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90563" y="3986213"/>
                        <a:ext cx="3917950" cy="1947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傅里叶变换算子的</a:t>
            </a:r>
            <a:r>
              <a:rPr lang="zh-CN" altLang="en-US" sz="2800" b="1" dirty="0"/>
              <a:t>两大</a:t>
            </a:r>
            <a:r>
              <a:rPr lang="zh-CN" altLang="en-US" sz="2800" b="1" dirty="0" smtClean="0"/>
              <a:t>特征函数</a:t>
            </a:r>
            <a:endParaRPr lang="zh-CN" altLang="en-US" b="1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980214"/>
            <a:ext cx="2442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梳状函数：</a:t>
            </a:r>
            <a:endParaRPr lang="zh-CN" altLang="en-US" sz="1400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1" y="2524827"/>
            <a:ext cx="3876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空域周期性复制等效于频域抽样</a:t>
            </a:r>
            <a:endParaRPr lang="zh-CN" altLang="en-US" sz="1400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4773571" y="2524827"/>
            <a:ext cx="3876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空域抽样等效于频域周期性复制</a:t>
            </a:r>
            <a:endParaRPr lang="zh-CN" altLang="en-US" sz="1400" b="1" dirty="0"/>
          </a:p>
        </p:txBody>
      </p:sp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83917C1D-6C2B-42D1-B3C0-2143A7787B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196329"/>
              </p:ext>
            </p:extLst>
          </p:nvPr>
        </p:nvGraphicFramePr>
        <p:xfrm>
          <a:off x="5473700" y="3141663"/>
          <a:ext cx="2474913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4" name="Equation" r:id="rId8" imgW="2857320" imgH="812520" progId="Equation.DSMT4">
                  <p:embed/>
                </p:oleObj>
              </mc:Choice>
              <mc:Fallback>
                <p:oleObj name="Equation" r:id="rId8" imgW="2857320" imgH="81252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83917C1D-6C2B-42D1-B3C0-2143A7787B1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73700" y="3141663"/>
                        <a:ext cx="2474913" cy="704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CFB90602-635E-455C-AE66-4AD2BBCAD0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3147504"/>
              </p:ext>
            </p:extLst>
          </p:nvPr>
        </p:nvGraphicFramePr>
        <p:xfrm>
          <a:off x="5473700" y="3846312"/>
          <a:ext cx="3302000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5" name="Equation" r:id="rId10" imgW="3809880" imgH="507960" progId="Equation.DSMT4">
                  <p:embed/>
                </p:oleObj>
              </mc:Choice>
              <mc:Fallback>
                <p:oleObj name="Equation" r:id="rId10" imgW="3809880" imgH="50796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CFB90602-635E-455C-AE66-4AD2BBCAD0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473700" y="3846312"/>
                        <a:ext cx="3302000" cy="439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289355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16838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4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EIGENFUNCTIONS OF THE FOURIER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    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TRANSFORM OPERATOR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傅里叶变换算子的</a:t>
            </a:r>
            <a:r>
              <a:rPr lang="zh-CN" altLang="en-US" sz="2800" b="1" dirty="0"/>
              <a:t>两大</a:t>
            </a:r>
            <a:r>
              <a:rPr lang="zh-CN" altLang="en-US" sz="2800" b="1" dirty="0" smtClean="0"/>
              <a:t>特征函数</a:t>
            </a:r>
            <a:endParaRPr lang="zh-CN" altLang="en-US" b="1" dirty="0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1" y="1980214"/>
            <a:ext cx="4432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高斯</a:t>
            </a:r>
            <a:r>
              <a:rPr lang="zh-CN" altLang="en-US" sz="2000" b="1" dirty="0" smtClean="0"/>
              <a:t>函数：常用高斯光束的原因</a:t>
            </a:r>
            <a:endParaRPr lang="zh-CN" altLang="en-US" sz="1400" b="1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524" y="2597651"/>
            <a:ext cx="6780952" cy="30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4819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1" y="116838"/>
            <a:ext cx="7467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5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IMPORTANT PROPERTIES OF THE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    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FOURIER TRANSFORM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EF5C0B66-FAF0-47F1-872F-2B72243629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8623728"/>
              </p:ext>
            </p:extLst>
          </p:nvPr>
        </p:nvGraphicFramePr>
        <p:xfrm>
          <a:off x="1562100" y="2141580"/>
          <a:ext cx="6019800" cy="396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6" name="Equation" r:id="rId4" imgW="6019560" imgH="3962160" progId="Equation.DSMT4">
                  <p:embed/>
                </p:oleObj>
              </mc:Choice>
              <mc:Fallback>
                <p:oleObj name="Equation" r:id="rId4" imgW="6019560" imgH="3962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62100" y="2141580"/>
                        <a:ext cx="6019800" cy="3962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瑞利能量理论（帕塞瓦尔定理</a:t>
            </a:r>
            <a:r>
              <a:rPr lang="zh-CN" altLang="en-US" sz="2800" b="1" dirty="0" smtClean="0"/>
              <a:t>）</a:t>
            </a:r>
            <a:endParaRPr lang="en-US" altLang="zh-CN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9722776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1" y="116838"/>
            <a:ext cx="7467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5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IMPORTANT PROPERTIES OF THE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    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FOURIER TRANSFORM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3ECE5282-3EBF-4A20-B739-8A084A9D65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2412603"/>
              </p:ext>
            </p:extLst>
          </p:nvPr>
        </p:nvGraphicFramePr>
        <p:xfrm>
          <a:off x="2705100" y="2697353"/>
          <a:ext cx="3733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1" name="Equation" r:id="rId4" imgW="3733560" imgH="419040" progId="Equation.DSMT4">
                  <p:embed/>
                </p:oleObj>
              </mc:Choice>
              <mc:Fallback>
                <p:oleObj name="Equation" r:id="rId4" imgW="373356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705100" y="2697353"/>
                        <a:ext cx="37338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57171408-DD9B-4AA5-B6D7-3D25FC599E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7436066"/>
              </p:ext>
            </p:extLst>
          </p:nvPr>
        </p:nvGraphicFramePr>
        <p:xfrm>
          <a:off x="2463800" y="4225626"/>
          <a:ext cx="4013200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2" name="Equation" r:id="rId6" imgW="4012920" imgH="1726920" progId="Equation.DSMT4">
                  <p:embed/>
                </p:oleObj>
              </mc:Choice>
              <mc:Fallback>
                <p:oleObj name="Equation" r:id="rId6" imgW="4012920" imgH="17269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63800" y="4225626"/>
                        <a:ext cx="4013200" cy="172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本框 4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瑞利能量理论（帕塞瓦尔定理</a:t>
            </a:r>
            <a:r>
              <a:rPr lang="zh-CN" altLang="en-US" sz="2800" b="1" dirty="0" smtClean="0"/>
              <a:t>）</a:t>
            </a:r>
            <a:endParaRPr lang="en-US" altLang="zh-CN" sz="2800" b="1" dirty="0" smtClean="0"/>
          </a:p>
          <a:p>
            <a:pPr algn="ctr"/>
            <a:endParaRPr lang="en-US" altLang="zh-CN" sz="2800" b="1" dirty="0" smtClean="0"/>
          </a:p>
          <a:p>
            <a:pPr algn="ctr"/>
            <a:r>
              <a:rPr lang="zh-CN" altLang="en-US" sz="2400" b="1" dirty="0"/>
              <a:t>信号</a:t>
            </a:r>
            <a:r>
              <a:rPr lang="zh-CN" altLang="en-US" sz="2400" b="1" dirty="0" smtClean="0"/>
              <a:t>的总能量</a:t>
            </a:r>
            <a:r>
              <a:rPr lang="zh-CN" altLang="en-US" sz="2400" b="1" dirty="0"/>
              <a:t>在时域和频域相等</a:t>
            </a:r>
            <a:endParaRPr lang="zh-CN" altLang="en-US" sz="2400" b="1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3731355"/>
            <a:ext cx="79747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利用</a:t>
            </a:r>
            <a:r>
              <a:rPr lang="zh-CN" altLang="en-US" sz="2000" b="1" dirty="0" smtClean="0"/>
              <a:t>瑞</a:t>
            </a:r>
            <a:r>
              <a:rPr lang="zh-CN" altLang="en-US" sz="2000" b="1" dirty="0"/>
              <a:t>利能量理论（帕塞瓦尔定理</a:t>
            </a:r>
            <a:r>
              <a:rPr lang="zh-CN" altLang="en-US" sz="2000" b="1" dirty="0" smtClean="0"/>
              <a:t>）快速计算</a:t>
            </a:r>
            <a:r>
              <a:rPr lang="zh-CN" altLang="en-US" sz="2000" b="1" dirty="0"/>
              <a:t>积分</a:t>
            </a:r>
            <a:r>
              <a:rPr lang="zh-CN" altLang="en-US" sz="2000" b="1" dirty="0" smtClean="0"/>
              <a:t>：</a:t>
            </a:r>
            <a:endParaRPr lang="en-US" altLang="zh-CN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1308294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1" y="116838"/>
            <a:ext cx="7467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5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IMPORTANT PROPERTIES OF THE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    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FOURIER TRANSFORM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6B0D3C41-529D-447B-8E5C-F3791BDAF8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8356379"/>
              </p:ext>
            </p:extLst>
          </p:nvPr>
        </p:nvGraphicFramePr>
        <p:xfrm>
          <a:off x="1866900" y="2684427"/>
          <a:ext cx="17018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29" name="Equation" r:id="rId4" imgW="1701720" imgH="342720" progId="Equation.DSMT4">
                  <p:embed/>
                </p:oleObj>
              </mc:Choice>
              <mc:Fallback>
                <p:oleObj name="Equation" r:id="rId4" imgW="170172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66900" y="2684427"/>
                        <a:ext cx="17018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EC714BD7-6155-444D-AF35-B209457FAE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5684655"/>
              </p:ext>
            </p:extLst>
          </p:nvPr>
        </p:nvGraphicFramePr>
        <p:xfrm>
          <a:off x="5110549" y="2501551"/>
          <a:ext cx="14478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30" name="Equation" r:id="rId6" imgW="1447560" imgH="812520" progId="Equation.DSMT4">
                  <p:embed/>
                </p:oleObj>
              </mc:Choice>
              <mc:Fallback>
                <p:oleObj name="Equation" r:id="rId6" imgW="1447560" imgH="8125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10549" y="2501551"/>
                        <a:ext cx="1447800" cy="81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34571F1F-6571-4194-847F-D7F7F53FD7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4137817"/>
              </p:ext>
            </p:extLst>
          </p:nvPr>
        </p:nvGraphicFramePr>
        <p:xfrm>
          <a:off x="1571196" y="3670619"/>
          <a:ext cx="58039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31" name="Equation" r:id="rId8" imgW="5803560" imgH="736560" progId="Equation.DSMT4">
                  <p:embed/>
                </p:oleObj>
              </mc:Choice>
              <mc:Fallback>
                <p:oleObj name="Equation" r:id="rId8" imgW="5803560" imgH="7365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71196" y="3670619"/>
                        <a:ext cx="5803900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F5000347-CEB3-432F-A667-265CEBB6BF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6472925"/>
              </p:ext>
            </p:extLst>
          </p:nvPr>
        </p:nvGraphicFramePr>
        <p:xfrm>
          <a:off x="3360523" y="4559954"/>
          <a:ext cx="23241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32" name="Equation" r:id="rId10" imgW="2323800" imgH="736560" progId="Equation.DSMT4">
                  <p:embed/>
                </p:oleObj>
              </mc:Choice>
              <mc:Fallback>
                <p:oleObj name="Equation" r:id="rId10" imgW="2323800" imgH="7365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360523" y="4559954"/>
                        <a:ext cx="2324100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248989BA-4BDD-460F-815F-43F2FDF2C0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2527998"/>
              </p:ext>
            </p:extLst>
          </p:nvPr>
        </p:nvGraphicFramePr>
        <p:xfrm>
          <a:off x="5110549" y="5500088"/>
          <a:ext cx="32385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33" name="Equation" r:id="rId12" imgW="3238200" imgH="825480" progId="Equation.DSMT4">
                  <p:embed/>
                </p:oleObj>
              </mc:Choice>
              <mc:Fallback>
                <p:oleObj name="Equation" r:id="rId12" imgW="3238200" imgH="825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110549" y="5500088"/>
                        <a:ext cx="3238500" cy="825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文本框 12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函数的矩理论</a:t>
            </a:r>
            <a:endParaRPr lang="en-US" altLang="zh-CN" sz="2800" b="1" dirty="0" smtClean="0"/>
          </a:p>
          <a:p>
            <a:pPr algn="ctr"/>
            <a:endParaRPr lang="en-US" altLang="zh-CN" sz="2800" b="1" dirty="0" smtClean="0"/>
          </a:p>
          <a:p>
            <a:r>
              <a:rPr lang="zh-CN" altLang="en-US" sz="2000" b="1" dirty="0" smtClean="0"/>
              <a:t>利用傅里叶变换对函数求导：</a:t>
            </a:r>
            <a:endParaRPr lang="zh-CN" altLang="en-US" b="1" dirty="0"/>
          </a:p>
        </p:txBody>
      </p:sp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248989BA-4BDD-460F-815F-43F2FDF2C0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6605654"/>
              </p:ext>
            </p:extLst>
          </p:nvPr>
        </p:nvGraphicFramePr>
        <p:xfrm>
          <a:off x="1193800" y="5551488"/>
          <a:ext cx="30480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34" name="Equation" r:id="rId14" imgW="3047760" imgH="774360" progId="Equation.DSMT4">
                  <p:embed/>
                </p:oleObj>
              </mc:Choice>
              <mc:Fallback>
                <p:oleObj name="Equation" r:id="rId14" imgW="3047760" imgH="77436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248989BA-4BDD-460F-815F-43F2FDF2C0D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193800" y="5551488"/>
                        <a:ext cx="3048000" cy="774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92320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1" y="116838"/>
            <a:ext cx="7467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5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IMPORTANT PROPERTIES OF THE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    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FOURIER TRANSFORM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0E652074-CE7E-477A-AF53-79D964C502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5186681"/>
              </p:ext>
            </p:extLst>
          </p:nvPr>
        </p:nvGraphicFramePr>
        <p:xfrm>
          <a:off x="2623497" y="2759694"/>
          <a:ext cx="2222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65" name="Equation" r:id="rId4" imgW="2222280" imgH="419040" progId="Equation.DSMT4">
                  <p:embed/>
                </p:oleObj>
              </mc:Choice>
              <mc:Fallback>
                <p:oleObj name="Equation" r:id="rId4" imgW="222228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23497" y="2759694"/>
                        <a:ext cx="22225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20D99987-B320-4F9F-8219-8981D2825F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0671058"/>
              </p:ext>
            </p:extLst>
          </p:nvPr>
        </p:nvGraphicFramePr>
        <p:xfrm>
          <a:off x="2623497" y="3373707"/>
          <a:ext cx="4445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66" name="Equation" r:id="rId6" imgW="4444920" imgH="419040" progId="Equation.DSMT4">
                  <p:embed/>
                </p:oleObj>
              </mc:Choice>
              <mc:Fallback>
                <p:oleObj name="Equation" r:id="rId6" imgW="444492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23497" y="3373707"/>
                        <a:ext cx="44450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0AA1696C-4622-40B2-9B6E-717CE24591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8462175"/>
              </p:ext>
            </p:extLst>
          </p:nvPr>
        </p:nvGraphicFramePr>
        <p:xfrm>
          <a:off x="2623497" y="4726435"/>
          <a:ext cx="35814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67" name="Equation" r:id="rId8" imgW="3581280" imgH="825480" progId="Equation.DSMT4">
                  <p:embed/>
                </p:oleObj>
              </mc:Choice>
              <mc:Fallback>
                <p:oleObj name="Equation" r:id="rId8" imgW="3581280" imgH="825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623497" y="4726435"/>
                        <a:ext cx="3581400" cy="825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1FFFC2C5-AE16-4E01-9701-1935B6DA1B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8592708"/>
              </p:ext>
            </p:extLst>
          </p:nvPr>
        </p:nvGraphicFramePr>
        <p:xfrm>
          <a:off x="2623497" y="4050071"/>
          <a:ext cx="37846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68" name="Equation" r:id="rId10" imgW="3784320" imgH="419040" progId="Equation.DSMT4">
                  <p:embed/>
                </p:oleObj>
              </mc:Choice>
              <mc:Fallback>
                <p:oleObj name="Equation" r:id="rId10" imgW="3784320" imgH="419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623497" y="4050071"/>
                        <a:ext cx="3784600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文本框 1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函数的矩理论</a:t>
            </a:r>
            <a:endParaRPr lang="en-US" altLang="zh-CN" sz="2800" b="1" dirty="0" smtClean="0"/>
          </a:p>
          <a:p>
            <a:pPr algn="ctr"/>
            <a:endParaRPr lang="en-US" altLang="zh-CN" sz="2800" b="1" dirty="0" smtClean="0"/>
          </a:p>
          <a:p>
            <a:r>
              <a:rPr lang="zh-CN" altLang="en-US" sz="2000" b="1" dirty="0"/>
              <a:t>函数</a:t>
            </a:r>
            <a:r>
              <a:rPr lang="zh-CN" altLang="en-US" sz="2000" b="1" dirty="0" smtClean="0"/>
              <a:t>的</a:t>
            </a:r>
            <a:r>
              <a:rPr lang="en-US" altLang="zh-CN" sz="2000" b="1" dirty="0" smtClean="0"/>
              <a:t>k</a:t>
            </a:r>
            <a:r>
              <a:rPr lang="zh-CN" altLang="en-US" sz="2000" b="1" dirty="0" smtClean="0"/>
              <a:t>阶矩</a:t>
            </a:r>
            <a:r>
              <a:rPr lang="zh-CN" altLang="en-US" sz="2000" b="1" dirty="0"/>
              <a:t>：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21240825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52963" y="3086842"/>
            <a:ext cx="8038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谢谢！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97788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THE CONVOLUTION THEOREM FOR       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    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FOURIER TRANSFORMS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275B1703-72FB-4ECC-968F-923304822D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8147618"/>
              </p:ext>
            </p:extLst>
          </p:nvPr>
        </p:nvGraphicFramePr>
        <p:xfrm>
          <a:off x="1370013" y="3148013"/>
          <a:ext cx="6405562" cy="1509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93" name="Equation" r:id="rId4" imgW="3555720" imgH="838080" progId="Equation.DSMT4">
                  <p:embed/>
                </p:oleObj>
              </mc:Choice>
              <mc:Fallback>
                <p:oleObj name="Equation" r:id="rId4" imgW="3555720" imgH="838080" progId="Equation.DSMT4">
                  <p:embed/>
                  <p:pic>
                    <p:nvPicPr>
                      <p:cNvPr id="2" name="对象 1">
                        <a:extLst>
                          <a:ext uri="{FF2B5EF4-FFF2-40B4-BE49-F238E27FC236}">
                            <a16:creationId xmlns:a16="http://schemas.microsoft.com/office/drawing/2014/main" id="{275B1703-72FB-4ECC-968F-923304822D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70013" y="3148013"/>
                        <a:ext cx="6405562" cy="1509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64DA2CDB-701E-4F58-A576-3968E17695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5521124"/>
              </p:ext>
            </p:extLst>
          </p:nvPr>
        </p:nvGraphicFramePr>
        <p:xfrm>
          <a:off x="3206750" y="5578862"/>
          <a:ext cx="2730500" cy="4312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94" name="Equation" r:id="rId6" imgW="1688760" imgH="266400" progId="Equation.DSMT4">
                  <p:embed/>
                </p:oleObj>
              </mc:Choice>
              <mc:Fallback>
                <p:oleObj name="Equation" r:id="rId6" imgW="1688760" imgH="26640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64DA2CDB-701E-4F58-A576-3968E17695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206750" y="5578862"/>
                        <a:ext cx="2730500" cy="4312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线性位移不变系统的空域分析方法</a:t>
            </a:r>
            <a:endParaRPr lang="zh-CN" altLang="en-US" sz="2800" b="1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6010094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线性</a:t>
            </a:r>
            <a:r>
              <a:rPr lang="zh-CN" altLang="en-US" sz="2800" b="1" dirty="0" smtClean="0"/>
              <a:t>位移不变系统的频域分析方法</a:t>
            </a:r>
            <a:endParaRPr lang="zh-CN" altLang="en-US" sz="2800" b="1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3484959" y="2930590"/>
            <a:ext cx="1881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冲激响应函数</a:t>
            </a:r>
            <a:endParaRPr lang="zh-CN" altLang="en-US" b="1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3437763" y="4625397"/>
            <a:ext cx="1881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/>
              <a:t>系统</a:t>
            </a:r>
            <a:r>
              <a:rPr lang="zh-CN" altLang="en-US" b="1" dirty="0" smtClean="0"/>
              <a:t>传递函数</a:t>
            </a:r>
            <a:endParaRPr lang="zh-CN" altLang="en-US" b="1" dirty="0"/>
          </a:p>
        </p:txBody>
      </p:sp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64DA2CDB-701E-4F58-A576-3968E17695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7995440"/>
              </p:ext>
            </p:extLst>
          </p:nvPr>
        </p:nvGraphicFramePr>
        <p:xfrm>
          <a:off x="3145632" y="1762125"/>
          <a:ext cx="2852737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95" name="Equation" r:id="rId8" imgW="1765080" imgH="342720" progId="Equation.DSMT4">
                  <p:embed/>
                </p:oleObj>
              </mc:Choice>
              <mc:Fallback>
                <p:oleObj name="Equation" r:id="rId8" imgW="1765080" imgH="342720" progId="Equation.DSMT4">
                  <p:embed/>
                  <p:pic>
                    <p:nvPicPr>
                      <p:cNvPr id="10" name="对象 9">
                        <a:extLst>
                          <a:ext uri="{FF2B5EF4-FFF2-40B4-BE49-F238E27FC236}">
                            <a16:creationId xmlns:a16="http://schemas.microsoft.com/office/drawing/2014/main" id="{64DA2CDB-701E-4F58-A576-3968E17695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145632" y="1762125"/>
                        <a:ext cx="2852737" cy="554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64DA2CDB-701E-4F58-A576-3968E17695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1369557"/>
              </p:ext>
            </p:extLst>
          </p:nvPr>
        </p:nvGraphicFramePr>
        <p:xfrm>
          <a:off x="528637" y="3654212"/>
          <a:ext cx="841376" cy="55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96" name="Equation" r:id="rId10" imgW="520560" imgH="342720" progId="Equation.DSMT4">
                  <p:embed/>
                </p:oleObj>
              </mc:Choice>
              <mc:Fallback>
                <p:oleObj name="Equation" r:id="rId10" imgW="520560" imgH="342720" progId="Equation.DSMT4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64DA2CDB-701E-4F58-A576-3968E17695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28637" y="3654212"/>
                        <a:ext cx="841376" cy="554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64DA2CDB-701E-4F58-A576-3968E17695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7146778"/>
              </p:ext>
            </p:extLst>
          </p:nvPr>
        </p:nvGraphicFramePr>
        <p:xfrm>
          <a:off x="7775575" y="3686969"/>
          <a:ext cx="7604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97" name="Equation" r:id="rId12" imgW="469800" imgH="266400" progId="Equation.DSMT4">
                  <p:embed/>
                </p:oleObj>
              </mc:Choice>
              <mc:Fallback>
                <p:oleObj name="Equation" r:id="rId12" imgW="469800" imgH="26640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64DA2CDB-701E-4F58-A576-3968E176951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775575" y="3686969"/>
                        <a:ext cx="760413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66377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97788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THE CONVOLUTION THEOREM FOR       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    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FOURIER TRANSFORMS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B61549FB-1D86-4AE4-83F3-8A6F154E13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7507203"/>
              </p:ext>
            </p:extLst>
          </p:nvPr>
        </p:nvGraphicFramePr>
        <p:xfrm>
          <a:off x="1416050" y="2059148"/>
          <a:ext cx="6311900" cy="257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2" name="Equation" r:id="rId4" imgW="6311880" imgH="2577960" progId="Equation.DSMT4">
                  <p:embed/>
                </p:oleObj>
              </mc:Choice>
              <mc:Fallback>
                <p:oleObj name="Equation" r:id="rId4" imgW="6311880" imgH="2577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16050" y="2059148"/>
                        <a:ext cx="6311900" cy="2578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C5309ED9-01DE-40C0-AE8C-A5BC77B066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5473632"/>
              </p:ext>
            </p:extLst>
          </p:nvPr>
        </p:nvGraphicFramePr>
        <p:xfrm>
          <a:off x="3016250" y="5642276"/>
          <a:ext cx="3111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3" name="Equation" r:id="rId6" imgW="3111480" imgH="342720" progId="Equation.DSMT4">
                  <p:embed/>
                </p:oleObj>
              </mc:Choice>
              <mc:Fallback>
                <p:oleObj name="Equation" r:id="rId6" imgW="311148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016250" y="5642276"/>
                        <a:ext cx="31115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冲激响应</a:t>
            </a:r>
            <a:r>
              <a:rPr lang="zh-CN" altLang="en-US" sz="2800" b="1" dirty="0" smtClean="0"/>
              <a:t>函数与</a:t>
            </a:r>
            <a:r>
              <a:rPr lang="zh-CN" altLang="en-US" sz="2800" b="1" dirty="0"/>
              <a:t>系统</a:t>
            </a:r>
            <a:r>
              <a:rPr lang="zh-CN" altLang="en-US" sz="2800" b="1" dirty="0" smtClean="0"/>
              <a:t>传递函数的关系</a:t>
            </a:r>
            <a:endParaRPr lang="zh-CN" altLang="en-US" sz="2800" b="1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4878152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傅里叶变换的卷积定理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0275531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97788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THE CONVOLUTION THEOREM FOR       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    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FOURIER TRANSFORMS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8751C2A6-8426-42B9-9902-B00FC4C46D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7738652"/>
              </p:ext>
            </p:extLst>
          </p:nvPr>
        </p:nvGraphicFramePr>
        <p:xfrm>
          <a:off x="2851150" y="2187675"/>
          <a:ext cx="3441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8" name="Equation" r:id="rId4" imgW="3441600" imgH="342720" progId="Equation.DSMT4">
                  <p:embed/>
                </p:oleObj>
              </mc:Choice>
              <mc:Fallback>
                <p:oleObj name="Equation" r:id="rId4" imgW="344160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51150" y="2187675"/>
                        <a:ext cx="34417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AF59D7AB-511E-4D7B-B165-B1C22D7950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543695"/>
              </p:ext>
            </p:extLst>
          </p:nvPr>
        </p:nvGraphicFramePr>
        <p:xfrm>
          <a:off x="2876550" y="2735363"/>
          <a:ext cx="33909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9" name="Equation" r:id="rId6" imgW="3390840" imgH="342720" progId="Equation.DSMT4">
                  <p:embed/>
                </p:oleObj>
              </mc:Choice>
              <mc:Fallback>
                <p:oleObj name="Equation" r:id="rId6" imgW="339084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876550" y="2735363"/>
                        <a:ext cx="33909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CD5C9026-928C-496F-9692-DA454223EB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4509810"/>
              </p:ext>
            </p:extLst>
          </p:nvPr>
        </p:nvGraphicFramePr>
        <p:xfrm>
          <a:off x="957040" y="4064233"/>
          <a:ext cx="2628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0" name="Equation" r:id="rId8" imgW="2628720" imgH="406080" progId="Equation.DSMT4">
                  <p:embed/>
                </p:oleObj>
              </mc:Choice>
              <mc:Fallback>
                <p:oleObj name="Equation" r:id="rId8" imgW="2628720" imgH="406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57040" y="4064233"/>
                        <a:ext cx="2628900" cy="40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0E259BB8-D0D5-409E-923F-F66EB6639D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7592736"/>
              </p:ext>
            </p:extLst>
          </p:nvPr>
        </p:nvGraphicFramePr>
        <p:xfrm>
          <a:off x="5073650" y="5170395"/>
          <a:ext cx="2387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1" name="Equation" r:id="rId10" imgW="2387520" imgH="342720" progId="Equation.DSMT4">
                  <p:embed/>
                </p:oleObj>
              </mc:Choice>
              <mc:Fallback>
                <p:oleObj name="Equation" r:id="rId10" imgW="238752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073650" y="5170395"/>
                        <a:ext cx="23876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5C2D4FEA-861B-4607-B63F-222FCBB252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4497107"/>
              </p:ext>
            </p:extLst>
          </p:nvPr>
        </p:nvGraphicFramePr>
        <p:xfrm>
          <a:off x="5314950" y="5513295"/>
          <a:ext cx="19558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2" name="Equation" r:id="rId12" imgW="1955520" imgH="736560" progId="Equation.DSMT4">
                  <p:embed/>
                </p:oleObj>
              </mc:Choice>
              <mc:Fallback>
                <p:oleObj name="Equation" r:id="rId12" imgW="1955520" imgH="7365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314950" y="5513295"/>
                        <a:ext cx="1955800" cy="73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如何高效的计算卷积</a:t>
            </a:r>
            <a:endParaRPr lang="zh-CN" altLang="en-US" sz="2800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897703" y="3438036"/>
            <a:ext cx="274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空域</a:t>
            </a:r>
            <a:r>
              <a:rPr lang="zh-CN" altLang="en-US" sz="2000" b="1" dirty="0"/>
              <a:t>计算</a:t>
            </a:r>
            <a:r>
              <a:rPr lang="zh-CN" altLang="en-US" sz="2000" b="1" dirty="0" smtClean="0"/>
              <a:t>方法</a:t>
            </a:r>
            <a:endParaRPr lang="zh-CN" altLang="en-US" sz="2000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4919063" y="3438036"/>
            <a:ext cx="274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频</a:t>
            </a:r>
            <a:r>
              <a:rPr lang="zh-CN" altLang="en-US" sz="2000" b="1" dirty="0" smtClean="0"/>
              <a:t>域</a:t>
            </a:r>
            <a:r>
              <a:rPr lang="zh-CN" altLang="en-US" sz="2000" b="1" dirty="0"/>
              <a:t>计算</a:t>
            </a:r>
            <a:r>
              <a:rPr lang="zh-CN" altLang="en-US" sz="2000" b="1" dirty="0" smtClean="0"/>
              <a:t>方法</a:t>
            </a:r>
            <a:endParaRPr lang="zh-CN" altLang="en-US" sz="2000" b="1" dirty="0"/>
          </a:p>
        </p:txBody>
      </p:sp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0E259BB8-D0D5-409E-923F-F66EB6639D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5145893"/>
              </p:ext>
            </p:extLst>
          </p:nvPr>
        </p:nvGraphicFramePr>
        <p:xfrm>
          <a:off x="5441950" y="4064233"/>
          <a:ext cx="1651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3" name="Equation" r:id="rId14" imgW="1650960" imgH="406080" progId="Equation.DSMT4">
                  <p:embed/>
                </p:oleObj>
              </mc:Choice>
              <mc:Fallback>
                <p:oleObj name="Equation" r:id="rId14" imgW="1650960" imgH="40608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0E259BB8-D0D5-409E-923F-F66EB6639D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441950" y="4064233"/>
                        <a:ext cx="1651000" cy="406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文本框 12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4358868" y="4638878"/>
            <a:ext cx="38171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离散信号的快速傅立叶变换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647429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97788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THE CONVOLUTION THEOREM FOR        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    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FOURIER TRANSFORMS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89168B1C-288A-4B44-A74B-A7197641A0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4005405"/>
              </p:ext>
            </p:extLst>
          </p:nvPr>
        </p:nvGraphicFramePr>
        <p:xfrm>
          <a:off x="2501900" y="2227666"/>
          <a:ext cx="41402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61" name="Equation" r:id="rId4" imgW="4140000" imgH="380880" progId="Equation.DSMT4">
                  <p:embed/>
                </p:oleObj>
              </mc:Choice>
              <mc:Fallback>
                <p:oleObj name="Equation" r:id="rId4" imgW="4140000" imgH="380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01900" y="2227666"/>
                        <a:ext cx="41402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2CE1064C-1D57-4BAF-BC8A-1EA9B51B72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3045553"/>
              </p:ext>
            </p:extLst>
          </p:nvPr>
        </p:nvGraphicFramePr>
        <p:xfrm>
          <a:off x="897703" y="3475484"/>
          <a:ext cx="3822700" cy="171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62" name="Equation" r:id="rId6" imgW="3822480" imgH="1714320" progId="Equation.DSMT4">
                  <p:embed/>
                </p:oleObj>
              </mc:Choice>
              <mc:Fallback>
                <p:oleObj name="Equation" r:id="rId6" imgW="3822480" imgH="17143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97703" y="3475484"/>
                        <a:ext cx="3822700" cy="171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51AB974A-DEB8-4E5C-987C-11161D5A5E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2279627"/>
              </p:ext>
            </p:extLst>
          </p:nvPr>
        </p:nvGraphicFramePr>
        <p:xfrm>
          <a:off x="5401234" y="3475484"/>
          <a:ext cx="2239723" cy="1232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63" name="Equation" r:id="rId8" imgW="2400120" imgH="1320480" progId="Equation.DSMT4">
                  <p:embed/>
                </p:oleObj>
              </mc:Choice>
              <mc:Fallback>
                <p:oleObj name="Equation" r:id="rId8" imgW="2400120" imgH="1320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01234" y="3475484"/>
                        <a:ext cx="2239723" cy="12324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5442491B-5E7C-4742-9518-7B82D62A2D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0833969"/>
              </p:ext>
            </p:extLst>
          </p:nvPr>
        </p:nvGraphicFramePr>
        <p:xfrm>
          <a:off x="5200650" y="4760913"/>
          <a:ext cx="3276600" cy="181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64" name="Equation" r:id="rId10" imgW="3848040" imgH="2133360" progId="Equation.DSMT4">
                  <p:embed/>
                </p:oleObj>
              </mc:Choice>
              <mc:Fallback>
                <p:oleObj name="Equation" r:id="rId10" imgW="3848040" imgH="21333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200650" y="4760913"/>
                        <a:ext cx="3276600" cy="1816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如何高效的计算卷积</a:t>
            </a:r>
            <a:endParaRPr lang="zh-CN" altLang="en-US" sz="2800" b="1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2178582"/>
            <a:ext cx="79747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例一：</a:t>
            </a:r>
            <a:endParaRPr lang="zh-CN" altLang="en-US" sz="2000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435266" y="2842020"/>
            <a:ext cx="274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空域</a:t>
            </a:r>
            <a:r>
              <a:rPr lang="zh-CN" altLang="en-US" sz="2000" b="1" dirty="0"/>
              <a:t>计算</a:t>
            </a:r>
            <a:r>
              <a:rPr lang="zh-CN" altLang="en-US" sz="2000" b="1" dirty="0" smtClean="0"/>
              <a:t>方法</a:t>
            </a:r>
            <a:endParaRPr lang="zh-CN" altLang="en-US" sz="2000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227597" y="2842020"/>
            <a:ext cx="274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频</a:t>
            </a:r>
            <a:r>
              <a:rPr lang="zh-CN" altLang="en-US" sz="2000" b="1" dirty="0" smtClean="0"/>
              <a:t>域</a:t>
            </a:r>
            <a:r>
              <a:rPr lang="zh-CN" altLang="en-US" sz="2000" b="1" dirty="0"/>
              <a:t>计算</a:t>
            </a:r>
            <a:r>
              <a:rPr lang="zh-CN" altLang="en-US" sz="2000" b="1" dirty="0" smtClean="0"/>
              <a:t>方法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8593914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988"/>
            <a:ext cx="75624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USING THE CONVOLUTION THEOREM IN REVERSE: AMPLITUDE MODULATION AND WINDOWS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82CD0507-6B97-49FE-8712-CD4243DEC6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9762078"/>
              </p:ext>
            </p:extLst>
          </p:nvPr>
        </p:nvGraphicFramePr>
        <p:xfrm>
          <a:off x="3094252" y="1902184"/>
          <a:ext cx="3111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8" name="Equation" r:id="rId4" imgW="3111480" imgH="342720" progId="Equation.DSMT4">
                  <p:embed/>
                </p:oleObj>
              </mc:Choice>
              <mc:Fallback>
                <p:oleObj name="Equation" r:id="rId4" imgW="311148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94252" y="1902184"/>
                        <a:ext cx="31115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E6847BD9-D217-495E-B117-849E7A1607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4597518"/>
              </p:ext>
            </p:extLst>
          </p:nvPr>
        </p:nvGraphicFramePr>
        <p:xfrm>
          <a:off x="3094252" y="2302235"/>
          <a:ext cx="31115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9" name="Equation" r:id="rId6" imgW="3111480" imgH="342720" progId="Equation.DSMT4">
                  <p:embed/>
                </p:oleObj>
              </mc:Choice>
              <mc:Fallback>
                <p:oleObj name="Equation" r:id="rId6" imgW="311148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094252" y="2302235"/>
                        <a:ext cx="31115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逆向使用卷积定理</a:t>
            </a:r>
            <a:endParaRPr lang="zh-CN" altLang="en-US" sz="2800" b="1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62740" y="3293497"/>
            <a:ext cx="4216227" cy="329573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6207025" y="2265699"/>
            <a:ext cx="271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：有限空间加窗采样</a:t>
            </a:r>
            <a:endParaRPr lang="zh-CN" altLang="en-US" b="1" dirty="0"/>
          </a:p>
        </p:txBody>
      </p:sp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82CD0507-6B97-49FE-8712-CD4243DEC6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147485"/>
              </p:ext>
            </p:extLst>
          </p:nvPr>
        </p:nvGraphicFramePr>
        <p:xfrm>
          <a:off x="777875" y="2679700"/>
          <a:ext cx="3873500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80" name="Equation" r:id="rId9" imgW="5016240" imgH="736560" progId="Equation.DSMT4">
                  <p:embed/>
                </p:oleObj>
              </mc:Choice>
              <mc:Fallback>
                <p:oleObj name="Equation" r:id="rId9" imgW="5016240" imgH="73656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82CD0507-6B97-49FE-8712-CD4243DEC6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77875" y="2679700"/>
                        <a:ext cx="3873500" cy="568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82CD0507-6B97-49FE-8712-CD4243DEC6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5336583"/>
              </p:ext>
            </p:extLst>
          </p:nvPr>
        </p:nvGraphicFramePr>
        <p:xfrm>
          <a:off x="5244671" y="2690607"/>
          <a:ext cx="1265238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81" name="Equation" r:id="rId11" imgW="1638000" imgH="736560" progId="Equation.DSMT4">
                  <p:embed/>
                </p:oleObj>
              </mc:Choice>
              <mc:Fallback>
                <p:oleObj name="Equation" r:id="rId11" imgW="1638000" imgH="736560" progId="Equation.DSMT4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82CD0507-6B97-49FE-8712-CD4243DEC6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244671" y="2690607"/>
                        <a:ext cx="1265238" cy="568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10143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988"/>
            <a:ext cx="756240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USING THE CONVOLUTION THEOREM IN REVERSE: AMPLITUDE MODULATION AND WINDOWS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FDFBF238-2C59-4B04-BF65-DABA1E29B1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9404305"/>
              </p:ext>
            </p:extLst>
          </p:nvPr>
        </p:nvGraphicFramePr>
        <p:xfrm>
          <a:off x="2167259" y="1926437"/>
          <a:ext cx="2349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87" name="Equation" r:id="rId4" imgW="2349360" imgH="431640" progId="Equation.DSMT4">
                  <p:embed/>
                </p:oleObj>
              </mc:Choice>
              <mc:Fallback>
                <p:oleObj name="Equation" r:id="rId4" imgW="2349360" imgH="431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67259" y="1926437"/>
                        <a:ext cx="23495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F81D94B1-D11B-46D0-AF4E-1769DD1E55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2546903"/>
              </p:ext>
            </p:extLst>
          </p:nvPr>
        </p:nvGraphicFramePr>
        <p:xfrm>
          <a:off x="6241723" y="2427294"/>
          <a:ext cx="17018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88" name="Equation" r:id="rId6" imgW="1701720" imgH="342720" progId="Equation.DSMT4">
                  <p:embed/>
                </p:oleObj>
              </mc:Choice>
              <mc:Fallback>
                <p:oleObj name="Equation" r:id="rId6" imgW="170172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241723" y="2427294"/>
                        <a:ext cx="17018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260AB2F3-7DC6-4FC6-908F-A7DA8120D7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1933841"/>
              </p:ext>
            </p:extLst>
          </p:nvPr>
        </p:nvGraphicFramePr>
        <p:xfrm>
          <a:off x="1082675" y="2833688"/>
          <a:ext cx="4722813" cy="134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89" name="Equation" r:id="rId8" imgW="5435280" imgH="1549080" progId="Equation.DSMT4">
                  <p:embed/>
                </p:oleObj>
              </mc:Choice>
              <mc:Fallback>
                <p:oleObj name="Equation" r:id="rId8" imgW="5435280" imgH="1549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082675" y="2833688"/>
                        <a:ext cx="4722813" cy="1346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图片 9">
            <a:extLst>
              <a:ext uri="{FF2B5EF4-FFF2-40B4-BE49-F238E27FC236}">
                <a16:creationId xmlns:a16="http://schemas.microsoft.com/office/drawing/2014/main" id="{4E39D96B-D52E-4EC9-B60B-BD3C665CE0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10122" y="4204920"/>
            <a:ext cx="5923756" cy="2441396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逆向使用卷积定理</a:t>
            </a:r>
            <a:endParaRPr lang="zh-CN" altLang="en-US" sz="2800" b="1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944906"/>
            <a:ext cx="1491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载波调幅</a:t>
            </a:r>
            <a:r>
              <a:rPr lang="zh-CN" altLang="en-US" sz="2000" b="1" dirty="0" smtClean="0"/>
              <a:t>：</a:t>
            </a:r>
            <a:endParaRPr lang="zh-CN" altLang="en-US" sz="2000" b="1" dirty="0"/>
          </a:p>
        </p:txBody>
      </p:sp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FDFBF238-2C59-4B04-BF65-DABA1E29B1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837873"/>
              </p:ext>
            </p:extLst>
          </p:nvPr>
        </p:nvGraphicFramePr>
        <p:xfrm>
          <a:off x="5778173" y="1927225"/>
          <a:ext cx="2628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90" name="Equation" r:id="rId11" imgW="2628720" imgH="431640" progId="Equation.DSMT4">
                  <p:embed/>
                </p:oleObj>
              </mc:Choice>
              <mc:Fallback>
                <p:oleObj name="Equation" r:id="rId11" imgW="2628720" imgH="43164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FDFBF238-2C59-4B04-BF65-DABA1E29B1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778173" y="1927225"/>
                        <a:ext cx="26289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F81D94B1-D11B-46D0-AF4E-1769DD1E55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9546347"/>
              </p:ext>
            </p:extLst>
          </p:nvPr>
        </p:nvGraphicFramePr>
        <p:xfrm>
          <a:off x="1606943" y="2288087"/>
          <a:ext cx="3460813" cy="6032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91" name="Equation" r:id="rId13" imgW="4152600" imgH="723600" progId="Equation.DSMT4">
                  <p:embed/>
                </p:oleObj>
              </mc:Choice>
              <mc:Fallback>
                <p:oleObj name="Equation" r:id="rId13" imgW="4152600" imgH="72360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F81D94B1-D11B-46D0-AF4E-1769DD1E55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606943" y="2288087"/>
                        <a:ext cx="3460813" cy="6032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24907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76200" y="202563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3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WIENER-KHINCHINE THEOREM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4F2AEC43-6E02-4144-B025-A8E1123133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9331398"/>
              </p:ext>
            </p:extLst>
          </p:nvPr>
        </p:nvGraphicFramePr>
        <p:xfrm>
          <a:off x="1872718" y="2790655"/>
          <a:ext cx="5398564" cy="34630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0" name="Equation" r:id="rId4" imgW="5879880" imgH="3771720" progId="Equation.DSMT4">
                  <p:embed/>
                </p:oleObj>
              </mc:Choice>
              <mc:Fallback>
                <p:oleObj name="Equation" r:id="rId4" imgW="5879880" imgH="3771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72718" y="2790655"/>
                        <a:ext cx="5398564" cy="34630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949BBCF4-8F9F-499D-BFB3-2F9978FB72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6800142"/>
              </p:ext>
            </p:extLst>
          </p:nvPr>
        </p:nvGraphicFramePr>
        <p:xfrm>
          <a:off x="1778000" y="2048171"/>
          <a:ext cx="5588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1" name="Equation" r:id="rId6" imgW="5587920" imgH="457200" progId="Equation.DSMT4">
                  <p:embed/>
                </p:oleObj>
              </mc:Choice>
              <mc:Fallback>
                <p:oleObj name="Equation" r:id="rId6" imgW="558792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78000" y="2048171"/>
                        <a:ext cx="558800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维纳</a:t>
            </a:r>
            <a:r>
              <a:rPr lang="en-US" altLang="zh-CN" sz="2800" b="1" dirty="0"/>
              <a:t>-</a:t>
            </a:r>
            <a:r>
              <a:rPr lang="zh-CN" altLang="en-US" sz="2800" b="1" dirty="0"/>
              <a:t>辛钦定</a:t>
            </a:r>
            <a:r>
              <a:rPr lang="zh-CN" altLang="en-US" sz="2800" b="1" dirty="0" smtClean="0"/>
              <a:t>理</a:t>
            </a:r>
            <a:r>
              <a:rPr lang="zh-CN" altLang="en-US" b="1" dirty="0" smtClean="0"/>
              <a:t>：傅里叶变换光谱学的基础</a:t>
            </a:r>
            <a:endParaRPr lang="zh-CN" altLang="en-US" b="1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4674717" y="5853555"/>
            <a:ext cx="1923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：功率谱密度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3085287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76200" y="202563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3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WIENER-KHINCHINE THEOREM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维纳</a:t>
            </a:r>
            <a:r>
              <a:rPr lang="en-US" altLang="zh-CN" sz="2800" b="1" dirty="0"/>
              <a:t>-</a:t>
            </a:r>
            <a:r>
              <a:rPr lang="zh-CN" altLang="en-US" sz="2800" b="1" dirty="0"/>
              <a:t>辛钦定</a:t>
            </a:r>
            <a:r>
              <a:rPr lang="zh-CN" altLang="en-US" sz="2800" b="1" dirty="0" smtClean="0"/>
              <a:t>理</a:t>
            </a:r>
            <a:r>
              <a:rPr lang="zh-CN" altLang="en-US" b="1" dirty="0" smtClean="0"/>
              <a:t>：傅里叶变换光谱学的基础</a:t>
            </a:r>
            <a:endParaRPr lang="zh-CN" altLang="en-US" b="1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946" y="2161002"/>
            <a:ext cx="3209524" cy="389523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8470" y="2527277"/>
            <a:ext cx="4313178" cy="352896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1329316" y="6162474"/>
            <a:ext cx="23087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迈克尔逊干涉仪</a:t>
            </a:r>
            <a:endParaRPr lang="zh-CN" altLang="en-US" sz="2000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3991232" y="6162474"/>
            <a:ext cx="4568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 smtClean="0"/>
              <a:t>光强变化曲线</a:t>
            </a:r>
            <a:r>
              <a:rPr lang="zh-CN" altLang="en-US" b="1" dirty="0" smtClean="0"/>
              <a:t>：载频上的自相关函数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21622258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371</Words>
  <Application>Microsoft Office PowerPoint</Application>
  <PresentationFormat>全屏显示(4:3)</PresentationFormat>
  <Paragraphs>74</Paragraphs>
  <Slides>17</Slides>
  <Notes>17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30" baseType="lpstr">
      <vt:lpstr>DejaVu Sans</vt:lpstr>
      <vt:lpstr>等线</vt:lpstr>
      <vt:lpstr>等线 Light</vt:lpstr>
      <vt:lpstr>黑体</vt:lpstr>
      <vt:lpstr>微软雅黑</vt:lpstr>
      <vt:lpstr>Arial</vt:lpstr>
      <vt:lpstr>Calibri</vt:lpstr>
      <vt:lpstr>Calibri Light</vt:lpstr>
      <vt:lpstr>Gill Sans MT</vt:lpstr>
      <vt:lpstr>Office 主题​​</vt:lpstr>
      <vt:lpstr>Office 主题</vt:lpstr>
      <vt:lpstr>Equation</vt:lpstr>
      <vt:lpstr>MathType 6.0 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周 宁</dc:creator>
  <cp:lastModifiedBy>孙 佳嵩</cp:lastModifiedBy>
  <cp:revision>120</cp:revision>
  <dcterms:created xsi:type="dcterms:W3CDTF">2020-11-25T15:07:57Z</dcterms:created>
  <dcterms:modified xsi:type="dcterms:W3CDTF">2020-12-02T00:56:48Z</dcterms:modified>
</cp:coreProperties>
</file>