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2"/>
  </p:notesMasterIdLst>
  <p:sldIdLst>
    <p:sldId id="342" r:id="rId2"/>
    <p:sldId id="325" r:id="rId3"/>
    <p:sldId id="326" r:id="rId4"/>
    <p:sldId id="343" r:id="rId5"/>
    <p:sldId id="344" r:id="rId6"/>
    <p:sldId id="328" r:id="rId7"/>
    <p:sldId id="329" r:id="rId8"/>
    <p:sldId id="330" r:id="rId9"/>
    <p:sldId id="331" r:id="rId10"/>
    <p:sldId id="335" r:id="rId11"/>
    <p:sldId id="349" r:id="rId12"/>
    <p:sldId id="346" r:id="rId13"/>
    <p:sldId id="337" r:id="rId14"/>
    <p:sldId id="340" r:id="rId15"/>
    <p:sldId id="341" r:id="rId16"/>
    <p:sldId id="347" r:id="rId17"/>
    <p:sldId id="348" r:id="rId18"/>
    <p:sldId id="338" r:id="rId19"/>
    <p:sldId id="339" r:id="rId20"/>
    <p:sldId id="345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8F8F9"/>
    <a:srgbClr val="D1D7E3"/>
    <a:srgbClr val="9E9E9E"/>
    <a:srgbClr val="EFF0F3"/>
    <a:srgbClr val="FF2121"/>
    <a:srgbClr val="00FF00"/>
    <a:srgbClr val="F0F0F0"/>
    <a:srgbClr val="008000"/>
    <a:srgbClr val="FFFF2F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128" autoAdjust="0"/>
    <p:restoredTop sz="94683" autoAdjust="0"/>
  </p:normalViewPr>
  <p:slideViewPr>
    <p:cSldViewPr snapToGrid="0">
      <p:cViewPr varScale="1">
        <p:scale>
          <a:sx n="78" d="100"/>
          <a:sy n="78" d="100"/>
        </p:scale>
        <p:origin x="1140" y="84"/>
      </p:cViewPr>
      <p:guideLst/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孙 佳嵩" userId="e67798bb1fb98b0e" providerId="LiveId" clId="{B75D2C02-FCF4-5D44-B459-292BC7F8F8AF}"/>
    <pc:docChg chg="modSld">
      <pc:chgData name="孙 佳嵩" userId="e67798bb1fb98b0e" providerId="LiveId" clId="{B75D2C02-FCF4-5D44-B459-292BC7F8F8AF}" dt="2020-12-04T06:06:35.344" v="45" actId="404"/>
      <pc:docMkLst>
        <pc:docMk/>
      </pc:docMkLst>
      <pc:sldChg chg="modSp mod">
        <pc:chgData name="孙 佳嵩" userId="e67798bb1fb98b0e" providerId="LiveId" clId="{B75D2C02-FCF4-5D44-B459-292BC7F8F8AF}" dt="2020-12-04T06:06:35.344" v="45" actId="404"/>
        <pc:sldMkLst>
          <pc:docMk/>
          <pc:sldMk cId="3766349415" sldId="330"/>
        </pc:sldMkLst>
        <pc:spChg chg="mod">
          <ac:chgData name="孙 佳嵩" userId="e67798bb1fb98b0e" providerId="LiveId" clId="{B75D2C02-FCF4-5D44-B459-292BC7F8F8AF}" dt="2020-12-04T06:06:35.344" v="45" actId="404"/>
          <ac:spMkLst>
            <pc:docMk/>
            <pc:sldMk cId="3766349415" sldId="330"/>
            <ac:spMk id="15" creationId="{F98AF5DD-9744-42AA-847A-75720FB25690}"/>
          </ac:spMkLst>
        </pc:spChg>
      </pc:sldChg>
      <pc:sldChg chg="addSp modSp mod">
        <pc:chgData name="孙 佳嵩" userId="e67798bb1fb98b0e" providerId="LiveId" clId="{B75D2C02-FCF4-5D44-B459-292BC7F8F8AF}" dt="2020-12-04T06:03:42.387" v="7" actId="1076"/>
        <pc:sldMkLst>
          <pc:docMk/>
          <pc:sldMk cId="1153462807" sldId="340"/>
        </pc:sldMkLst>
        <pc:spChg chg="add mod">
          <ac:chgData name="孙 佳嵩" userId="e67798bb1fb98b0e" providerId="LiveId" clId="{B75D2C02-FCF4-5D44-B459-292BC7F8F8AF}" dt="2020-12-04T06:03:42.387" v="7" actId="1076"/>
          <ac:spMkLst>
            <pc:docMk/>
            <pc:sldMk cId="1153462807" sldId="340"/>
            <ac:spMk id="3" creationId="{0CAF5B88-79BF-024D-B8BF-B6B696455399}"/>
          </ac:spMkLst>
        </pc:spChg>
      </pc:sldChg>
      <pc:sldChg chg="addSp modSp mod">
        <pc:chgData name="孙 佳嵩" userId="e67798bb1fb98b0e" providerId="LiveId" clId="{B75D2C02-FCF4-5D44-B459-292BC7F8F8AF}" dt="2020-12-04T06:04:16.012" v="15" actId="20577"/>
        <pc:sldMkLst>
          <pc:docMk/>
          <pc:sldMk cId="914726978" sldId="341"/>
        </pc:sldMkLst>
        <pc:spChg chg="add mod">
          <ac:chgData name="孙 佳嵩" userId="e67798bb1fb98b0e" providerId="LiveId" clId="{B75D2C02-FCF4-5D44-B459-292BC7F8F8AF}" dt="2020-12-04T06:04:16.012" v="15" actId="20577"/>
          <ac:spMkLst>
            <pc:docMk/>
            <pc:sldMk cId="914726978" sldId="341"/>
            <ac:spMk id="11" creationId="{CB3CBFA9-F92C-0440-83FC-346105D122FE}"/>
          </ac:spMkLst>
        </pc:sp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4" Type="http://schemas.openxmlformats.org/officeDocument/2006/relationships/image" Target="../media/image8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Relationship Id="rId6" Type="http://schemas.openxmlformats.org/officeDocument/2006/relationships/image" Target="../media/image44.wmf"/><Relationship Id="rId5" Type="http://schemas.openxmlformats.org/officeDocument/2006/relationships/image" Target="../media/image43.wmf"/><Relationship Id="rId4" Type="http://schemas.openxmlformats.org/officeDocument/2006/relationships/image" Target="../media/image42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Relationship Id="rId4" Type="http://schemas.openxmlformats.org/officeDocument/2006/relationships/image" Target="../media/image48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.wmf"/><Relationship Id="rId2" Type="http://schemas.openxmlformats.org/officeDocument/2006/relationships/image" Target="../media/image50.wmf"/><Relationship Id="rId1" Type="http://schemas.openxmlformats.org/officeDocument/2006/relationships/image" Target="../media/image49.wmf"/><Relationship Id="rId4" Type="http://schemas.openxmlformats.org/officeDocument/2006/relationships/image" Target="../media/image52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6.wmf"/><Relationship Id="rId2" Type="http://schemas.openxmlformats.org/officeDocument/2006/relationships/image" Target="../media/image55.wmf"/><Relationship Id="rId1" Type="http://schemas.openxmlformats.org/officeDocument/2006/relationships/image" Target="../media/image54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7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60.wmf"/><Relationship Id="rId2" Type="http://schemas.openxmlformats.org/officeDocument/2006/relationships/image" Target="../media/image59.wmf"/><Relationship Id="rId1" Type="http://schemas.openxmlformats.org/officeDocument/2006/relationships/image" Target="../media/image58.wmf"/><Relationship Id="rId5" Type="http://schemas.openxmlformats.org/officeDocument/2006/relationships/image" Target="../media/image62.wmf"/><Relationship Id="rId4" Type="http://schemas.openxmlformats.org/officeDocument/2006/relationships/image" Target="../media/image61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66.wmf"/><Relationship Id="rId2" Type="http://schemas.openxmlformats.org/officeDocument/2006/relationships/image" Target="../media/image65.wmf"/><Relationship Id="rId1" Type="http://schemas.openxmlformats.org/officeDocument/2006/relationships/image" Target="../media/image64.wmf"/><Relationship Id="rId5" Type="http://schemas.openxmlformats.org/officeDocument/2006/relationships/image" Target="../media/image68.wmf"/><Relationship Id="rId4" Type="http://schemas.openxmlformats.org/officeDocument/2006/relationships/image" Target="../media/image6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4" Type="http://schemas.openxmlformats.org/officeDocument/2006/relationships/image" Target="../media/image18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6" Type="http://schemas.openxmlformats.org/officeDocument/2006/relationships/image" Target="../media/image29.wmf"/><Relationship Id="rId5" Type="http://schemas.openxmlformats.org/officeDocument/2006/relationships/image" Target="../media/image28.wmf"/><Relationship Id="rId4" Type="http://schemas.openxmlformats.org/officeDocument/2006/relationships/image" Target="../media/image27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DA8C0E-A341-4B85-9AC1-90AE9F7719C5}" type="datetimeFigureOut">
              <a:rPr lang="zh-CN" altLang="en-US" smtClean="0"/>
              <a:t>2020/12/7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9B9F22-A1E5-4106-B4BC-D7A07DEE04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5335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42901362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3634963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4165070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24765184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40776805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2996585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1184861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11500159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16830739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1705374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5408699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5855662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2368144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8223503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25452718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2702747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580613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20605021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28819660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1396835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664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3989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02270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 descr="图片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33338"/>
            <a:ext cx="9228138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7" descr="图片3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58750"/>
            <a:ext cx="3214687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7500"/>
            <a:ext cx="91440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灯片编号占位符 8"/>
          <p:cNvSpPr>
            <a:spLocks noGrp="1"/>
          </p:cNvSpPr>
          <p:nvPr>
            <p:ph type="sldNum" sz="quarter" idx="10"/>
          </p:nvPr>
        </p:nvSpPr>
        <p:spPr>
          <a:xfrm>
            <a:off x="7046913" y="6570663"/>
            <a:ext cx="21336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>
              <a:defRPr/>
            </a:pPr>
            <a:fld id="{750D4DA8-18C7-4D77-ACC9-329384493033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541681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 descr="图片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33338"/>
            <a:ext cx="9228138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7500"/>
            <a:ext cx="91440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灯片编号占位符 8"/>
          <p:cNvSpPr>
            <a:spLocks noGrp="1"/>
          </p:cNvSpPr>
          <p:nvPr>
            <p:ph type="sldNum" sz="quarter" idx="10"/>
          </p:nvPr>
        </p:nvSpPr>
        <p:spPr>
          <a:xfrm>
            <a:off x="7046913" y="6570663"/>
            <a:ext cx="21336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>
              <a:defRPr/>
            </a:pPr>
            <a:fld id="{750D4DA8-18C7-4D77-ACC9-329384493033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  <p:pic>
        <p:nvPicPr>
          <p:cNvPr id="7" name="图片 6" descr="图片3.png"/>
          <p:cNvPicPr>
            <a:picLocks noChangeAspect="1"/>
          </p:cNvPicPr>
          <p:nvPr userDrawn="1"/>
        </p:nvPicPr>
        <p:blipFill rotWithShape="1">
          <a:blip r:embed="rId4" cstate="print"/>
          <a:srcRect r="75661"/>
          <a:stretch/>
        </p:blipFill>
        <p:spPr>
          <a:xfrm>
            <a:off x="8213917" y="158752"/>
            <a:ext cx="786797" cy="841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833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5545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0343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3424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1888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7169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339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4057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5657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5E6FFF-3B58-43B9-8BFA-8DA81E2B0585}" type="datetimeFigureOut">
              <a:rPr lang="zh-CN" altLang="en-US" smtClean="0"/>
              <a:t>2020/12/7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5469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  <p:sldLayoutId id="214748367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4.png"/><Relationship Id="rId5" Type="http://schemas.openxmlformats.org/officeDocument/2006/relationships/image" Target="../media/image33.wmf"/><Relationship Id="rId4" Type="http://schemas.openxmlformats.org/officeDocument/2006/relationships/oleObject" Target="../embeddings/oleObject22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6.png"/><Relationship Id="rId5" Type="http://schemas.openxmlformats.org/officeDocument/2006/relationships/image" Target="../media/image33.wmf"/><Relationship Id="rId4" Type="http://schemas.openxmlformats.org/officeDocument/2006/relationships/oleObject" Target="../embeddings/oleObject2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7.wmf"/><Relationship Id="rId5" Type="http://schemas.openxmlformats.org/officeDocument/2006/relationships/oleObject" Target="../embeddings/oleObject23.bin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6.bin"/><Relationship Id="rId13" Type="http://schemas.openxmlformats.org/officeDocument/2006/relationships/image" Target="../media/image43.wmf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0.wmf"/><Relationship Id="rId12" Type="http://schemas.openxmlformats.org/officeDocument/2006/relationships/oleObject" Target="../embeddings/oleObject28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25.bin"/><Relationship Id="rId11" Type="http://schemas.openxmlformats.org/officeDocument/2006/relationships/image" Target="../media/image42.wmf"/><Relationship Id="rId5" Type="http://schemas.openxmlformats.org/officeDocument/2006/relationships/image" Target="../media/image39.wmf"/><Relationship Id="rId15" Type="http://schemas.openxmlformats.org/officeDocument/2006/relationships/image" Target="../media/image44.wmf"/><Relationship Id="rId10" Type="http://schemas.openxmlformats.org/officeDocument/2006/relationships/oleObject" Target="../embeddings/oleObject27.bin"/><Relationship Id="rId4" Type="http://schemas.openxmlformats.org/officeDocument/2006/relationships/oleObject" Target="../embeddings/oleObject24.bin"/><Relationship Id="rId9" Type="http://schemas.openxmlformats.org/officeDocument/2006/relationships/image" Target="../media/image41.wmf"/><Relationship Id="rId14" Type="http://schemas.openxmlformats.org/officeDocument/2006/relationships/oleObject" Target="../embeddings/oleObject29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2.bin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46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31.bin"/><Relationship Id="rId11" Type="http://schemas.openxmlformats.org/officeDocument/2006/relationships/image" Target="../media/image48.wmf"/><Relationship Id="rId5" Type="http://schemas.openxmlformats.org/officeDocument/2006/relationships/image" Target="../media/image45.wmf"/><Relationship Id="rId10" Type="http://schemas.openxmlformats.org/officeDocument/2006/relationships/oleObject" Target="../embeddings/oleObject33.bin"/><Relationship Id="rId4" Type="http://schemas.openxmlformats.org/officeDocument/2006/relationships/oleObject" Target="../embeddings/oleObject30.bin"/><Relationship Id="rId9" Type="http://schemas.openxmlformats.org/officeDocument/2006/relationships/image" Target="../media/image47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6.bin"/><Relationship Id="rId13" Type="http://schemas.openxmlformats.org/officeDocument/2006/relationships/image" Target="../media/image53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50.wmf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35.bin"/><Relationship Id="rId11" Type="http://schemas.openxmlformats.org/officeDocument/2006/relationships/image" Target="../media/image52.wmf"/><Relationship Id="rId5" Type="http://schemas.openxmlformats.org/officeDocument/2006/relationships/image" Target="../media/image49.wmf"/><Relationship Id="rId10" Type="http://schemas.openxmlformats.org/officeDocument/2006/relationships/oleObject" Target="../embeddings/oleObject37.bin"/><Relationship Id="rId4" Type="http://schemas.openxmlformats.org/officeDocument/2006/relationships/oleObject" Target="../embeddings/oleObject34.bin"/><Relationship Id="rId9" Type="http://schemas.openxmlformats.org/officeDocument/2006/relationships/image" Target="../media/image51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0.bin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55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39.bin"/><Relationship Id="rId5" Type="http://schemas.openxmlformats.org/officeDocument/2006/relationships/image" Target="../media/image54.wmf"/><Relationship Id="rId10" Type="http://schemas.openxmlformats.org/officeDocument/2006/relationships/image" Target="../media/image38.png"/><Relationship Id="rId4" Type="http://schemas.openxmlformats.org/officeDocument/2006/relationships/oleObject" Target="../embeddings/oleObject38.bin"/><Relationship Id="rId9" Type="http://schemas.openxmlformats.org/officeDocument/2006/relationships/image" Target="../media/image56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57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41.bin"/><Relationship Id="rId5" Type="http://schemas.openxmlformats.org/officeDocument/2006/relationships/image" Target="../media/image36.pn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wmf"/><Relationship Id="rId13" Type="http://schemas.openxmlformats.org/officeDocument/2006/relationships/oleObject" Target="../embeddings/oleObject46.bin"/><Relationship Id="rId3" Type="http://schemas.openxmlformats.org/officeDocument/2006/relationships/notesSlide" Target="../notesSlides/notesSlide18.xml"/><Relationship Id="rId7" Type="http://schemas.openxmlformats.org/officeDocument/2006/relationships/oleObject" Target="../embeddings/oleObject43.bin"/><Relationship Id="rId12" Type="http://schemas.openxmlformats.org/officeDocument/2006/relationships/image" Target="../media/image61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58.wmf"/><Relationship Id="rId11" Type="http://schemas.openxmlformats.org/officeDocument/2006/relationships/oleObject" Target="../embeddings/oleObject45.bin"/><Relationship Id="rId5" Type="http://schemas.openxmlformats.org/officeDocument/2006/relationships/oleObject" Target="../embeddings/oleObject42.bin"/><Relationship Id="rId15" Type="http://schemas.openxmlformats.org/officeDocument/2006/relationships/image" Target="../media/image64.png"/><Relationship Id="rId10" Type="http://schemas.openxmlformats.org/officeDocument/2006/relationships/image" Target="../media/image60.wmf"/><Relationship Id="rId4" Type="http://schemas.openxmlformats.org/officeDocument/2006/relationships/image" Target="../media/image63.png"/><Relationship Id="rId9" Type="http://schemas.openxmlformats.org/officeDocument/2006/relationships/oleObject" Target="../embeddings/oleObject44.bin"/><Relationship Id="rId14" Type="http://schemas.openxmlformats.org/officeDocument/2006/relationships/image" Target="../media/image62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9.bin"/><Relationship Id="rId13" Type="http://schemas.openxmlformats.org/officeDocument/2006/relationships/image" Target="../media/image68.wmf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65.wmf"/><Relationship Id="rId12" Type="http://schemas.openxmlformats.org/officeDocument/2006/relationships/oleObject" Target="../embeddings/oleObject5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48.bin"/><Relationship Id="rId11" Type="http://schemas.openxmlformats.org/officeDocument/2006/relationships/image" Target="../media/image67.wmf"/><Relationship Id="rId5" Type="http://schemas.openxmlformats.org/officeDocument/2006/relationships/image" Target="../media/image64.wmf"/><Relationship Id="rId10" Type="http://schemas.openxmlformats.org/officeDocument/2006/relationships/oleObject" Target="../embeddings/oleObject50.bin"/><Relationship Id="rId4" Type="http://schemas.openxmlformats.org/officeDocument/2006/relationships/oleObject" Target="../embeddings/oleObject47.bin"/><Relationship Id="rId9" Type="http://schemas.openxmlformats.org/officeDocument/2006/relationships/image" Target="../media/image66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8.wmf"/><Relationship Id="rId5" Type="http://schemas.openxmlformats.org/officeDocument/2006/relationships/image" Target="../media/image5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7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png"/><Relationship Id="rId5" Type="http://schemas.openxmlformats.org/officeDocument/2006/relationships/image" Target="../media/image9.wmf"/><Relationship Id="rId4" Type="http://schemas.openxmlformats.org/officeDocument/2006/relationships/oleObject" Target="../embeddings/oleObject5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2.png"/><Relationship Id="rId5" Type="http://schemas.openxmlformats.org/officeDocument/2006/relationships/image" Target="../media/image11.wmf"/><Relationship Id="rId4" Type="http://schemas.openxmlformats.org/officeDocument/2006/relationships/oleObject" Target="../embeddings/oleObject6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4.png"/><Relationship Id="rId5" Type="http://schemas.openxmlformats.org/officeDocument/2006/relationships/image" Target="../media/image13.wmf"/><Relationship Id="rId4" Type="http://schemas.openxmlformats.org/officeDocument/2006/relationships/oleObject" Target="../embeddings/oleObject7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oleObject9.bin"/><Relationship Id="rId12" Type="http://schemas.openxmlformats.org/officeDocument/2006/relationships/image" Target="../media/image18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5.wmf"/><Relationship Id="rId11" Type="http://schemas.openxmlformats.org/officeDocument/2006/relationships/oleObject" Target="../embeddings/oleObject11.bin"/><Relationship Id="rId5" Type="http://schemas.openxmlformats.org/officeDocument/2006/relationships/oleObject" Target="../embeddings/oleObject8.bin"/><Relationship Id="rId10" Type="http://schemas.openxmlformats.org/officeDocument/2006/relationships/image" Target="../media/image17.wmf"/><Relationship Id="rId4" Type="http://schemas.openxmlformats.org/officeDocument/2006/relationships/image" Target="../media/image19.png"/><Relationship Id="rId9" Type="http://schemas.openxmlformats.org/officeDocument/2006/relationships/oleObject" Target="../embeddings/oleObject10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notesSlide" Target="../notesSlides/notesSlide7.xml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12.bin"/><Relationship Id="rId10" Type="http://schemas.openxmlformats.org/officeDocument/2006/relationships/image" Target="../media/image22.wmf"/><Relationship Id="rId4" Type="http://schemas.openxmlformats.org/officeDocument/2006/relationships/image" Target="../media/image23.png"/><Relationship Id="rId9" Type="http://schemas.openxmlformats.org/officeDocument/2006/relationships/oleObject" Target="../embeddings/oleObject14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13" Type="http://schemas.openxmlformats.org/officeDocument/2006/relationships/oleObject" Target="../embeddings/oleObject19.bin"/><Relationship Id="rId3" Type="http://schemas.openxmlformats.org/officeDocument/2006/relationships/notesSlide" Target="../notesSlides/notesSlide8.xml"/><Relationship Id="rId7" Type="http://schemas.openxmlformats.org/officeDocument/2006/relationships/oleObject" Target="../embeddings/oleObject16.bin"/><Relationship Id="rId12" Type="http://schemas.openxmlformats.org/officeDocument/2006/relationships/image" Target="../media/image27.wmf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9.wmf"/><Relationship Id="rId1" Type="http://schemas.openxmlformats.org/officeDocument/2006/relationships/vmlDrawing" Target="../drawings/vmlDrawing7.vml"/><Relationship Id="rId6" Type="http://schemas.openxmlformats.org/officeDocument/2006/relationships/image" Target="../media/image24.wmf"/><Relationship Id="rId11" Type="http://schemas.openxmlformats.org/officeDocument/2006/relationships/oleObject" Target="../embeddings/oleObject18.bin"/><Relationship Id="rId5" Type="http://schemas.openxmlformats.org/officeDocument/2006/relationships/oleObject" Target="../embeddings/oleObject15.bin"/><Relationship Id="rId15" Type="http://schemas.openxmlformats.org/officeDocument/2006/relationships/oleObject" Target="../embeddings/oleObject20.bin"/><Relationship Id="rId10" Type="http://schemas.openxmlformats.org/officeDocument/2006/relationships/image" Target="../media/image26.wmf"/><Relationship Id="rId4" Type="http://schemas.openxmlformats.org/officeDocument/2006/relationships/image" Target="../media/image30.png"/><Relationship Id="rId9" Type="http://schemas.openxmlformats.org/officeDocument/2006/relationships/oleObject" Target="../embeddings/oleObject17.bin"/><Relationship Id="rId14" Type="http://schemas.openxmlformats.org/officeDocument/2006/relationships/image" Target="../media/image28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2.png"/><Relationship Id="rId5" Type="http://schemas.openxmlformats.org/officeDocument/2006/relationships/image" Target="../media/image31.wmf"/><Relationship Id="rId4" Type="http://schemas.openxmlformats.org/officeDocument/2006/relationships/oleObject" Target="../embeddings/oleObject2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51EA1FE-BEB9-40CE-BDB7-1D88F6E42F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05535"/>
            <a:ext cx="9144000" cy="665135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B6391CBC-6404-4BBA-9577-1647D9D3AA66}"/>
              </a:ext>
            </a:extLst>
          </p:cNvPr>
          <p:cNvSpPr txBox="1"/>
          <p:nvPr/>
        </p:nvSpPr>
        <p:spPr>
          <a:xfrm>
            <a:off x="965947" y="1993228"/>
            <a:ext cx="7212106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CN" altLang="en-US" sz="66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物理光学</a:t>
            </a:r>
            <a:endParaRPr lang="zh-CN" altLang="en-US" sz="28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lvl="0" algn="ctr"/>
            <a:r>
              <a:rPr lang="en-US" altLang="zh-CN" sz="2800" dirty="0">
                <a:solidFill>
                  <a:prstClr val="black"/>
                </a:solidFill>
                <a:latin typeface="Gill Sans MT" panose="020B0502020104020203" pitchFamily="34" charset="0"/>
              </a:rPr>
              <a:t>Physical Optics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1FAA166A-8181-41D7-A8D0-5D63FE7F7AC1}"/>
              </a:ext>
            </a:extLst>
          </p:cNvPr>
          <p:cNvSpPr txBox="1"/>
          <p:nvPr/>
        </p:nvSpPr>
        <p:spPr>
          <a:xfrm>
            <a:off x="435349" y="3532111"/>
            <a:ext cx="827330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400" dirty="0"/>
              <a:t>第</a:t>
            </a:r>
            <a:r>
              <a:rPr lang="en-US" altLang="zh-CN" sz="2400" dirty="0"/>
              <a:t>8</a:t>
            </a:r>
            <a:r>
              <a:rPr lang="zh-CN" altLang="en-US" sz="2400" dirty="0"/>
              <a:t>讲、二维函数、卷积、与傅里叶变换</a:t>
            </a:r>
            <a:endParaRPr lang="en-US" altLang="zh-CN" sz="2400" dirty="0"/>
          </a:p>
          <a:p>
            <a:pPr algn="ctr"/>
            <a:r>
              <a:rPr lang="en-US" altLang="zh-CN" sz="2400" dirty="0"/>
              <a:t>Lecture 8. Two Dimensional Functions, Convolution, and</a:t>
            </a:r>
          </a:p>
          <a:p>
            <a:pPr algn="ctr"/>
            <a:r>
              <a:rPr lang="en-US" altLang="zh-CN" sz="2400" dirty="0"/>
              <a:t>Fourier Transforms</a:t>
            </a:r>
          </a:p>
        </p:txBody>
      </p:sp>
    </p:spTree>
    <p:extLst>
      <p:ext uri="{BB962C8B-B14F-4D97-AF65-F5344CB8AC3E}">
        <p14:creationId xmlns:p14="http://schemas.microsoft.com/office/powerpoint/2010/main" val="27320800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562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8. Two Dimensional Functions, Convolution, and Fourier Transforms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3" name="对象 2">
            <a:extLst>
              <a:ext uri="{FF2B5EF4-FFF2-40B4-BE49-F238E27FC236}">
                <a16:creationId xmlns:a16="http://schemas.microsoft.com/office/drawing/2014/main" id="{434D0404-B946-4390-8FFF-C65C4027A59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4222021"/>
              </p:ext>
            </p:extLst>
          </p:nvPr>
        </p:nvGraphicFramePr>
        <p:xfrm>
          <a:off x="1760967" y="2249437"/>
          <a:ext cx="23876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5" name="Equation" r:id="rId4" imgW="2387520" imgH="914400" progId="Equation.DSMT4">
                  <p:embed/>
                </p:oleObj>
              </mc:Choice>
              <mc:Fallback>
                <p:oleObj name="Equation" r:id="rId4" imgW="2387520" imgH="914400" progId="Equation.DSMT4">
                  <p:embed/>
                  <p:pic>
                    <p:nvPicPr>
                      <p:cNvPr id="3" name="对象 2">
                        <a:extLst>
                          <a:ext uri="{FF2B5EF4-FFF2-40B4-BE49-F238E27FC236}">
                            <a16:creationId xmlns:a16="http://schemas.microsoft.com/office/drawing/2014/main" id="{434D0404-B946-4390-8FFF-C65C4027A59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60967" y="2249437"/>
                        <a:ext cx="2387600" cy="914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文本框 9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/>
              <a:t>柱坐标系中的常见二维函数</a:t>
            </a:r>
            <a:endParaRPr lang="en-US" altLang="zh-CN" sz="2800" b="1" dirty="0"/>
          </a:p>
          <a:p>
            <a:pPr algn="ctr"/>
            <a:r>
              <a:rPr lang="zh-CN" altLang="en-US" sz="2800" b="1" dirty="0"/>
              <a:t>二维礼帽函数</a:t>
            </a:r>
            <a:r>
              <a:rPr lang="zh-CN" altLang="en-US" sz="2000" b="1" dirty="0"/>
              <a:t>墨西哥草帽</a:t>
            </a:r>
            <a:r>
              <a:rPr lang="zh-CN" altLang="en-US" sz="2800" b="1" dirty="0"/>
              <a:t>：</a:t>
            </a:r>
            <a:r>
              <a:rPr lang="zh-CN" altLang="en-US" sz="2000" b="1" dirty="0"/>
              <a:t>圆形孔径的相干点扩散函数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4148567" y="2361689"/>
            <a:ext cx="34138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/>
              <a:t>：第一类一阶贝塞尔函数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905" y="3215974"/>
            <a:ext cx="3651095" cy="292087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441700"/>
            <a:ext cx="3810000" cy="2044700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1039533" y="6188987"/>
            <a:ext cx="34138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/>
              <a:t>第</a:t>
            </a:r>
            <a:r>
              <a:rPr lang="zh-CN" altLang="en-US" sz="2000" b="1" dirty="0" smtClean="0"/>
              <a:t>一类</a:t>
            </a:r>
            <a:r>
              <a:rPr lang="en-US" altLang="zh-CN" sz="2000" b="1" dirty="0" smtClean="0"/>
              <a:t>0-2</a:t>
            </a:r>
            <a:r>
              <a:rPr lang="zh-CN" altLang="en-US" sz="2000" b="1" dirty="0" smtClean="0"/>
              <a:t>阶</a:t>
            </a:r>
            <a:r>
              <a:rPr lang="zh-CN" altLang="en-US" sz="2000" b="1" dirty="0"/>
              <a:t>贝塞尔</a:t>
            </a:r>
            <a:r>
              <a:rPr lang="zh-CN" altLang="en-US" sz="2000" b="1" dirty="0" smtClean="0"/>
              <a:t>函数</a:t>
            </a:r>
            <a:r>
              <a:rPr lang="zh-CN" altLang="en-US" sz="2000" b="1" dirty="0"/>
              <a:t>曲线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4770081" y="5627596"/>
            <a:ext cx="34138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/>
              <a:t>二</a:t>
            </a:r>
            <a:r>
              <a:rPr lang="zh-CN" altLang="en-US" sz="2000" b="1" dirty="0" smtClean="0"/>
              <a:t>维</a:t>
            </a:r>
            <a:r>
              <a:rPr lang="zh-CN" altLang="en-US" sz="2000" b="1" dirty="0"/>
              <a:t>礼帽</a:t>
            </a:r>
            <a:r>
              <a:rPr lang="zh-CN" altLang="en-US" sz="2000" b="1" dirty="0" smtClean="0"/>
              <a:t>函数一维剖线图</a:t>
            </a:r>
            <a:endParaRPr lang="zh-CN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1945141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562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8. Two Dimensional Functions, Convolution, and Fourier Transforms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3" name="对象 2">
            <a:extLst>
              <a:ext uri="{FF2B5EF4-FFF2-40B4-BE49-F238E27FC236}">
                <a16:creationId xmlns:a16="http://schemas.microsoft.com/office/drawing/2014/main" id="{434D0404-B946-4390-8FFF-C65C4027A59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760967" y="2249437"/>
          <a:ext cx="23876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6" name="Equation" r:id="rId4" imgW="2387520" imgH="914400" progId="Equation.DSMT4">
                  <p:embed/>
                </p:oleObj>
              </mc:Choice>
              <mc:Fallback>
                <p:oleObj name="Equation" r:id="rId4" imgW="2387520" imgH="914400" progId="Equation.DSMT4">
                  <p:embed/>
                  <p:pic>
                    <p:nvPicPr>
                      <p:cNvPr id="3" name="对象 2">
                        <a:extLst>
                          <a:ext uri="{FF2B5EF4-FFF2-40B4-BE49-F238E27FC236}">
                            <a16:creationId xmlns:a16="http://schemas.microsoft.com/office/drawing/2014/main" id="{434D0404-B946-4390-8FFF-C65C4027A59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60967" y="2249437"/>
                        <a:ext cx="2387600" cy="914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文本框 9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/>
              <a:t>柱坐标系中的常见二维函数</a:t>
            </a:r>
            <a:endParaRPr lang="en-US" altLang="zh-CN" sz="2800" b="1" dirty="0"/>
          </a:p>
          <a:p>
            <a:pPr algn="ctr"/>
            <a:r>
              <a:rPr lang="zh-CN" altLang="en-US" sz="2800" b="1" dirty="0"/>
              <a:t>二维礼帽函数</a:t>
            </a:r>
            <a:r>
              <a:rPr lang="zh-CN" altLang="en-US" sz="2000" b="1" dirty="0"/>
              <a:t>墨西哥草帽</a:t>
            </a:r>
            <a:r>
              <a:rPr lang="zh-CN" altLang="en-US" sz="2800" b="1" dirty="0"/>
              <a:t>：</a:t>
            </a:r>
            <a:r>
              <a:rPr lang="zh-CN" altLang="en-US" sz="2000" b="1" dirty="0"/>
              <a:t>圆形孔径的相干点扩散函数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4148567" y="2361689"/>
            <a:ext cx="34138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/>
              <a:t>：第一类一阶贝塞尔函数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3FF19E84-E284-4749-83EB-15A1A97BB4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13776" y="3219500"/>
            <a:ext cx="3516448" cy="2917350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9B7B07E5-7031-4426-9667-803F60EC8921}"/>
              </a:ext>
            </a:extLst>
          </p:cNvPr>
          <p:cNvSpPr txBox="1"/>
          <p:nvPr/>
        </p:nvSpPr>
        <p:spPr>
          <a:xfrm>
            <a:off x="1329711" y="6304765"/>
            <a:ext cx="6511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800" b="1" i="0" u="none" strike="noStrike" baseline="0" dirty="0">
                <a:latin typeface="CMBX9"/>
              </a:rPr>
              <a:t>Figure 5. </a:t>
            </a:r>
            <a:r>
              <a:rPr lang="en-US" altLang="zh-CN" sz="1800" b="0" i="0" u="none" strike="noStrike" baseline="0" dirty="0">
                <a:latin typeface="CMR9"/>
              </a:rPr>
              <a:t>The Sombrero function as defined by Gaskill</a:t>
            </a:r>
            <a:r>
              <a:rPr lang="en-US" altLang="zh-CN" sz="1800" b="0" i="0" u="none" strike="noStrike" baseline="0" dirty="0"/>
              <a:t>.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6105226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562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8. Two Dimensional Functions, Convolution, and Fourier Transforms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/>
              <a:t>柱坐标系中的常见二维函数</a:t>
            </a:r>
            <a:endParaRPr lang="en-US" altLang="zh-CN" sz="2800" b="1" dirty="0"/>
          </a:p>
          <a:p>
            <a:pPr algn="ctr"/>
            <a:r>
              <a:rPr lang="zh-CN" altLang="en-US" sz="2800" b="1" dirty="0"/>
              <a:t>二维高斯函数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8098" y="2945882"/>
            <a:ext cx="4107804" cy="3624034"/>
          </a:xfrm>
          <a:prstGeom prst="rect">
            <a:avLst/>
          </a:prstGeom>
        </p:spPr>
      </p:pic>
      <p:graphicFrame>
        <p:nvGraphicFramePr>
          <p:cNvPr id="8" name="对象 7">
            <a:extLst>
              <a:ext uri="{FF2B5EF4-FFF2-40B4-BE49-F238E27FC236}">
                <a16:creationId xmlns:a16="http://schemas.microsoft.com/office/drawing/2014/main" id="{D0E70DD2-D3D3-4CCD-91D5-E28BB077916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1796427"/>
              </p:ext>
            </p:extLst>
          </p:nvPr>
        </p:nvGraphicFramePr>
        <p:xfrm>
          <a:off x="3657600" y="2347578"/>
          <a:ext cx="1828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4" name="Equation" r:id="rId5" imgW="1828800" imgH="444240" progId="Equation.DSMT4">
                  <p:embed/>
                </p:oleObj>
              </mc:Choice>
              <mc:Fallback>
                <p:oleObj name="Equation" r:id="rId5" imgW="1828800" imgH="444240" progId="Equation.DSMT4">
                  <p:embed/>
                  <p:pic>
                    <p:nvPicPr>
                      <p:cNvPr id="8" name="对象 7">
                        <a:extLst>
                          <a:ext uri="{FF2B5EF4-FFF2-40B4-BE49-F238E27FC236}">
                            <a16:creationId xmlns:a16="http://schemas.microsoft.com/office/drawing/2014/main" id="{D0E70DD2-D3D3-4CCD-91D5-E28BB077916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657600" y="2347578"/>
                        <a:ext cx="1828800" cy="444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090775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562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8. Two Dimensional Functions, Convolution, and Fourier Transforms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4" name="对象 3">
            <a:extLst>
              <a:ext uri="{FF2B5EF4-FFF2-40B4-BE49-F238E27FC236}">
                <a16:creationId xmlns:a16="http://schemas.microsoft.com/office/drawing/2014/main" id="{86B49B43-8785-446D-BFF1-11DB628A7B9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8712617"/>
              </p:ext>
            </p:extLst>
          </p:nvPr>
        </p:nvGraphicFramePr>
        <p:xfrm>
          <a:off x="1416837" y="2053530"/>
          <a:ext cx="30861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3" name="Equation" r:id="rId4" imgW="3085920" imgH="342720" progId="Equation.DSMT4">
                  <p:embed/>
                </p:oleObj>
              </mc:Choice>
              <mc:Fallback>
                <p:oleObj name="Equation" r:id="rId4" imgW="3085920" imgH="342720" progId="Equation.DSMT4">
                  <p:embed/>
                  <p:pic>
                    <p:nvPicPr>
                      <p:cNvPr id="4" name="对象 3">
                        <a:extLst>
                          <a:ext uri="{FF2B5EF4-FFF2-40B4-BE49-F238E27FC236}">
                            <a16:creationId xmlns:a16="http://schemas.microsoft.com/office/drawing/2014/main" id="{86B49B43-8785-446D-BFF1-11DB628A7B9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16837" y="2053530"/>
                        <a:ext cx="30861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B9835DD3-31AA-41E8-B22C-6509BFE52DF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1655321"/>
              </p:ext>
            </p:extLst>
          </p:nvPr>
        </p:nvGraphicFramePr>
        <p:xfrm>
          <a:off x="2317267" y="2463033"/>
          <a:ext cx="50038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4" name="Equation" r:id="rId6" imgW="5003640" imgH="622080" progId="Equation.DSMT4">
                  <p:embed/>
                </p:oleObj>
              </mc:Choice>
              <mc:Fallback>
                <p:oleObj name="Equation" r:id="rId6" imgW="5003640" imgH="622080" progId="Equation.DSMT4">
                  <p:embed/>
                  <p:pic>
                    <p:nvPicPr>
                      <p:cNvPr id="5" name="对象 4">
                        <a:extLst>
                          <a:ext uri="{FF2B5EF4-FFF2-40B4-BE49-F238E27FC236}">
                            <a16:creationId xmlns:a16="http://schemas.microsoft.com/office/drawing/2014/main" id="{B9835DD3-31AA-41E8-B22C-6509BFE52DF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317267" y="2463033"/>
                        <a:ext cx="5003800" cy="622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665334B9-92C6-40A9-8A87-708100F70EC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6204827"/>
              </p:ext>
            </p:extLst>
          </p:nvPr>
        </p:nvGraphicFramePr>
        <p:xfrm>
          <a:off x="3325617" y="3269530"/>
          <a:ext cx="53213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5" name="Equation" r:id="rId8" imgW="5321160" imgH="380880" progId="Equation.DSMT4">
                  <p:embed/>
                </p:oleObj>
              </mc:Choice>
              <mc:Fallback>
                <p:oleObj name="Equation" r:id="rId8" imgW="5321160" imgH="380880" progId="Equation.DSMT4">
                  <p:embed/>
                  <p:pic>
                    <p:nvPicPr>
                      <p:cNvPr id="6" name="对象 5">
                        <a:extLst>
                          <a:ext uri="{FF2B5EF4-FFF2-40B4-BE49-F238E27FC236}">
                            <a16:creationId xmlns:a16="http://schemas.microsoft.com/office/drawing/2014/main" id="{665334B9-92C6-40A9-8A87-708100F70EC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325617" y="3269530"/>
                        <a:ext cx="5321300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DA8AB2BA-F078-4D8B-9524-33606006F5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6365348"/>
              </p:ext>
            </p:extLst>
          </p:nvPr>
        </p:nvGraphicFramePr>
        <p:xfrm>
          <a:off x="1416837" y="3816707"/>
          <a:ext cx="59563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6" name="Equation" r:id="rId10" imgW="5956200" imgH="799920" progId="Equation.DSMT4">
                  <p:embed/>
                </p:oleObj>
              </mc:Choice>
              <mc:Fallback>
                <p:oleObj name="Equation" r:id="rId10" imgW="5956200" imgH="799920" progId="Equation.DSMT4">
                  <p:embed/>
                  <p:pic>
                    <p:nvPicPr>
                      <p:cNvPr id="7" name="对象 6">
                        <a:extLst>
                          <a:ext uri="{FF2B5EF4-FFF2-40B4-BE49-F238E27FC236}">
                            <a16:creationId xmlns:a16="http://schemas.microsoft.com/office/drawing/2014/main" id="{DA8AB2BA-F078-4D8B-9524-33606006F5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416837" y="3816707"/>
                        <a:ext cx="5956300" cy="800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>
            <a:extLst>
              <a:ext uri="{FF2B5EF4-FFF2-40B4-BE49-F238E27FC236}">
                <a16:creationId xmlns:a16="http://schemas.microsoft.com/office/drawing/2014/main" id="{321731D9-3A76-42D5-8A02-19248CC3679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8628649"/>
              </p:ext>
            </p:extLst>
          </p:nvPr>
        </p:nvGraphicFramePr>
        <p:xfrm>
          <a:off x="2082483" y="4616807"/>
          <a:ext cx="4991100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7" name="Equation" r:id="rId12" imgW="4991040" imgH="1117440" progId="Equation.DSMT4">
                  <p:embed/>
                </p:oleObj>
              </mc:Choice>
              <mc:Fallback>
                <p:oleObj name="Equation" r:id="rId12" imgW="4991040" imgH="1117440" progId="Equation.DSMT4">
                  <p:embed/>
                  <p:pic>
                    <p:nvPicPr>
                      <p:cNvPr id="8" name="对象 7">
                        <a:extLst>
                          <a:ext uri="{FF2B5EF4-FFF2-40B4-BE49-F238E27FC236}">
                            <a16:creationId xmlns:a16="http://schemas.microsoft.com/office/drawing/2014/main" id="{321731D9-3A76-42D5-8A02-19248CC3679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082483" y="4616807"/>
                        <a:ext cx="4991100" cy="1117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>
            <a:extLst>
              <a:ext uri="{FF2B5EF4-FFF2-40B4-BE49-F238E27FC236}">
                <a16:creationId xmlns:a16="http://schemas.microsoft.com/office/drawing/2014/main" id="{D9AFEA06-5221-47F2-A8A4-82DB90201B0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1590190"/>
              </p:ext>
            </p:extLst>
          </p:nvPr>
        </p:nvGraphicFramePr>
        <p:xfrm>
          <a:off x="1416837" y="5900584"/>
          <a:ext cx="26543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8" name="Equation" r:id="rId14" imgW="2654280" imgH="431640" progId="Equation.DSMT4">
                  <p:embed/>
                </p:oleObj>
              </mc:Choice>
              <mc:Fallback>
                <p:oleObj name="Equation" r:id="rId14" imgW="2654280" imgH="431640" progId="Equation.DSMT4">
                  <p:embed/>
                  <p:pic>
                    <p:nvPicPr>
                      <p:cNvPr id="9" name="对象 8">
                        <a:extLst>
                          <a:ext uri="{FF2B5EF4-FFF2-40B4-BE49-F238E27FC236}">
                            <a16:creationId xmlns:a16="http://schemas.microsoft.com/office/drawing/2014/main" id="{D9AFEA06-5221-47F2-A8A4-82DB90201B0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416837" y="5900584"/>
                        <a:ext cx="2654300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文本框 9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/>
              <a:t>二维函数的卷积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3258820"/>
            <a:ext cx="2815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/>
              <a:t>若为二维可分离函数：</a:t>
            </a:r>
          </a:p>
        </p:txBody>
      </p:sp>
    </p:spTree>
    <p:extLst>
      <p:ext uri="{BB962C8B-B14F-4D97-AF65-F5344CB8AC3E}">
        <p14:creationId xmlns:p14="http://schemas.microsoft.com/office/powerpoint/2010/main" val="19548948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562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8. Two Dimensional Functions, Convolution, and Fourier Transforms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C62072C2-7814-4561-938D-40520CC64F8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2886109"/>
              </p:ext>
            </p:extLst>
          </p:nvPr>
        </p:nvGraphicFramePr>
        <p:xfrm>
          <a:off x="1612900" y="2220913"/>
          <a:ext cx="59182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1" name="Equation" r:id="rId4" imgW="5918040" imgH="507960" progId="Equation.DSMT4">
                  <p:embed/>
                </p:oleObj>
              </mc:Choice>
              <mc:Fallback>
                <p:oleObj name="Equation" r:id="rId4" imgW="5918040" imgH="507960" progId="Equation.DSMT4">
                  <p:embed/>
                  <p:pic>
                    <p:nvPicPr>
                      <p:cNvPr id="6" name="对象 5">
                        <a:extLst>
                          <a:ext uri="{FF2B5EF4-FFF2-40B4-BE49-F238E27FC236}">
                            <a16:creationId xmlns:a16="http://schemas.microsoft.com/office/drawing/2014/main" id="{C62072C2-7814-4561-938D-40520CC64F8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12900" y="2220913"/>
                        <a:ext cx="5918200" cy="50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C7F781F8-60D9-4E6F-A63F-8B5E1EE9A16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6389666"/>
              </p:ext>
            </p:extLst>
          </p:nvPr>
        </p:nvGraphicFramePr>
        <p:xfrm>
          <a:off x="1619250" y="3938588"/>
          <a:ext cx="58547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2" name="Equation" r:id="rId6" imgW="5854680" imgH="507960" progId="Equation.DSMT4">
                  <p:embed/>
                </p:oleObj>
              </mc:Choice>
              <mc:Fallback>
                <p:oleObj name="Equation" r:id="rId6" imgW="5854680" imgH="507960" progId="Equation.DSMT4">
                  <p:embed/>
                  <p:pic>
                    <p:nvPicPr>
                      <p:cNvPr id="7" name="对象 6">
                        <a:extLst>
                          <a:ext uri="{FF2B5EF4-FFF2-40B4-BE49-F238E27FC236}">
                            <a16:creationId xmlns:a16="http://schemas.microsoft.com/office/drawing/2014/main" id="{C7F781F8-60D9-4E6F-A63F-8B5E1EE9A16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619250" y="3938588"/>
                        <a:ext cx="5854700" cy="50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>
            <a:extLst>
              <a:ext uri="{FF2B5EF4-FFF2-40B4-BE49-F238E27FC236}">
                <a16:creationId xmlns:a16="http://schemas.microsoft.com/office/drawing/2014/main" id="{1B86307E-D393-4AB7-A657-471198841CB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0902479"/>
              </p:ext>
            </p:extLst>
          </p:nvPr>
        </p:nvGraphicFramePr>
        <p:xfrm>
          <a:off x="3657600" y="4694238"/>
          <a:ext cx="41529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3" name="Equation" r:id="rId8" imgW="4152600" imgH="507960" progId="Equation.DSMT4">
                  <p:embed/>
                </p:oleObj>
              </mc:Choice>
              <mc:Fallback>
                <p:oleObj name="Equation" r:id="rId8" imgW="4152600" imgH="507960" progId="Equation.DSMT4">
                  <p:embed/>
                  <p:pic>
                    <p:nvPicPr>
                      <p:cNvPr id="8" name="对象 7">
                        <a:extLst>
                          <a:ext uri="{FF2B5EF4-FFF2-40B4-BE49-F238E27FC236}">
                            <a16:creationId xmlns:a16="http://schemas.microsoft.com/office/drawing/2014/main" id="{1B86307E-D393-4AB7-A657-471198841CB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657600" y="4694238"/>
                        <a:ext cx="4152900" cy="50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>
            <a:extLst>
              <a:ext uri="{FF2B5EF4-FFF2-40B4-BE49-F238E27FC236}">
                <a16:creationId xmlns:a16="http://schemas.microsoft.com/office/drawing/2014/main" id="{46F09B00-F379-4561-AFC1-DFFFEE0A616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1623299"/>
              </p:ext>
            </p:extLst>
          </p:nvPr>
        </p:nvGraphicFramePr>
        <p:xfrm>
          <a:off x="3671887" y="5444172"/>
          <a:ext cx="29845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44" name="Equation" r:id="rId10" imgW="2984400" imgH="431640" progId="Equation.DSMT4">
                  <p:embed/>
                </p:oleObj>
              </mc:Choice>
              <mc:Fallback>
                <p:oleObj name="Equation" r:id="rId10" imgW="2984400" imgH="431640" progId="Equation.DSMT4">
                  <p:embed/>
                  <p:pic>
                    <p:nvPicPr>
                      <p:cNvPr id="9" name="对象 8">
                        <a:extLst>
                          <a:ext uri="{FF2B5EF4-FFF2-40B4-BE49-F238E27FC236}">
                            <a16:creationId xmlns:a16="http://schemas.microsoft.com/office/drawing/2014/main" id="{46F09B00-F379-4561-AFC1-DFFFEE0A616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671887" y="5444172"/>
                        <a:ext cx="2984500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文本框 9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/>
              <a:t>二维傅里叶变换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3117724"/>
            <a:ext cx="2815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/>
              <a:t>若为二维可分离函数：</a:t>
            </a:r>
          </a:p>
        </p:txBody>
      </p:sp>
    </p:spTree>
    <p:extLst>
      <p:ext uri="{BB962C8B-B14F-4D97-AF65-F5344CB8AC3E}">
        <p14:creationId xmlns:p14="http://schemas.microsoft.com/office/powerpoint/2010/main" val="11534628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562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8. Two Dimensional Functions, Convolution, and Fourier Transforms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45AE3EB9-549B-4220-B023-FCE9E37E818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7276531"/>
              </p:ext>
            </p:extLst>
          </p:nvPr>
        </p:nvGraphicFramePr>
        <p:xfrm>
          <a:off x="1539204" y="2026036"/>
          <a:ext cx="57277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66" name="Equation" r:id="rId4" imgW="5727600" imgH="863280" progId="Equation.DSMT4">
                  <p:embed/>
                </p:oleObj>
              </mc:Choice>
              <mc:Fallback>
                <p:oleObj name="Equation" r:id="rId4" imgW="5727600" imgH="863280" progId="Equation.DSMT4">
                  <p:embed/>
                  <p:pic>
                    <p:nvPicPr>
                      <p:cNvPr id="5" name="对象 4">
                        <a:extLst>
                          <a:ext uri="{FF2B5EF4-FFF2-40B4-BE49-F238E27FC236}">
                            <a16:creationId xmlns:a16="http://schemas.microsoft.com/office/drawing/2014/main" id="{45AE3EB9-549B-4220-B023-FCE9E37E818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39204" y="2026036"/>
                        <a:ext cx="5727700" cy="863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4CA74FDB-29F2-498D-9038-AAAD2A03203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3383034"/>
              </p:ext>
            </p:extLst>
          </p:nvPr>
        </p:nvGraphicFramePr>
        <p:xfrm>
          <a:off x="3635420" y="2918516"/>
          <a:ext cx="29337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67" name="Equation" r:id="rId6" imgW="2933640" imgH="431640" progId="Equation.DSMT4">
                  <p:embed/>
                </p:oleObj>
              </mc:Choice>
              <mc:Fallback>
                <p:oleObj name="Equation" r:id="rId6" imgW="2933640" imgH="431640" progId="Equation.DSMT4">
                  <p:embed/>
                  <p:pic>
                    <p:nvPicPr>
                      <p:cNvPr id="6" name="对象 5">
                        <a:extLst>
                          <a:ext uri="{FF2B5EF4-FFF2-40B4-BE49-F238E27FC236}">
                            <a16:creationId xmlns:a16="http://schemas.microsoft.com/office/drawing/2014/main" id="{4CA74FDB-29F2-498D-9038-AAAD2A03203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635420" y="2918516"/>
                        <a:ext cx="2933700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BBBFF539-3C7A-4E49-B3E3-9275AF26CB4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8833088"/>
              </p:ext>
            </p:extLst>
          </p:nvPr>
        </p:nvGraphicFramePr>
        <p:xfrm>
          <a:off x="3629428" y="3415608"/>
          <a:ext cx="23114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68" name="Equation" r:id="rId8" imgW="2311200" imgH="431640" progId="Equation.DSMT4">
                  <p:embed/>
                </p:oleObj>
              </mc:Choice>
              <mc:Fallback>
                <p:oleObj name="Equation" r:id="rId8" imgW="2311200" imgH="431640" progId="Equation.DSMT4">
                  <p:embed/>
                  <p:pic>
                    <p:nvPicPr>
                      <p:cNvPr id="7" name="对象 6">
                        <a:extLst>
                          <a:ext uri="{FF2B5EF4-FFF2-40B4-BE49-F238E27FC236}">
                            <a16:creationId xmlns:a16="http://schemas.microsoft.com/office/drawing/2014/main" id="{BBBFF539-3C7A-4E49-B3E3-9275AF26CB4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629428" y="3415608"/>
                        <a:ext cx="2311400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文本框 9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/>
              <a:t>三组重要的二维傅里叶变换对</a:t>
            </a:r>
          </a:p>
        </p:txBody>
      </p:sp>
      <p:graphicFrame>
        <p:nvGraphicFramePr>
          <p:cNvPr id="14" name="对象 13">
            <a:extLst>
              <a:ext uri="{FF2B5EF4-FFF2-40B4-BE49-F238E27FC236}">
                <a16:creationId xmlns:a16="http://schemas.microsoft.com/office/drawing/2014/main" id="{A32F1330-4963-4383-8EF1-ADD5C312EC9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6899242"/>
              </p:ext>
            </p:extLst>
          </p:nvPr>
        </p:nvGraphicFramePr>
        <p:xfrm>
          <a:off x="3292520" y="3917550"/>
          <a:ext cx="29337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69" name="Equation" r:id="rId10" imgW="2933640" imgH="431640" progId="Equation.DSMT4">
                  <p:embed/>
                </p:oleObj>
              </mc:Choice>
              <mc:Fallback>
                <p:oleObj name="Equation" r:id="rId10" imgW="2933640" imgH="431640" progId="Equation.DSMT4">
                  <p:embed/>
                  <p:pic>
                    <p:nvPicPr>
                      <p:cNvPr id="14" name="对象 13">
                        <a:extLst>
                          <a:ext uri="{FF2B5EF4-FFF2-40B4-BE49-F238E27FC236}">
                            <a16:creationId xmlns:a16="http://schemas.microsoft.com/office/drawing/2014/main" id="{A32F1330-4963-4383-8EF1-ADD5C312EC9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292520" y="3917550"/>
                        <a:ext cx="2933700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图片 14">
            <a:extLst>
              <a:ext uri="{FF2B5EF4-FFF2-40B4-BE49-F238E27FC236}">
                <a16:creationId xmlns:a16="http://schemas.microsoft.com/office/drawing/2014/main" id="{A8FEDF2D-F215-4924-8699-05DE7446C65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90720" y="4414642"/>
            <a:ext cx="3040122" cy="2050552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59370" y="4559121"/>
            <a:ext cx="3677516" cy="1906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7269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562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8. Two Dimensional Functions, Convolution, and Fourier Transforms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8" name="对象 7">
            <a:extLst>
              <a:ext uri="{FF2B5EF4-FFF2-40B4-BE49-F238E27FC236}">
                <a16:creationId xmlns:a16="http://schemas.microsoft.com/office/drawing/2014/main" id="{6A9538A4-2A9A-40AA-BF40-74A15CD3BEE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93580154"/>
              </p:ext>
            </p:extLst>
          </p:nvPr>
        </p:nvGraphicFramePr>
        <p:xfrm>
          <a:off x="1590720" y="2057777"/>
          <a:ext cx="52451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9" name="Equation" r:id="rId4" imgW="5244840" imgH="863280" progId="Equation.DSMT4">
                  <p:embed/>
                </p:oleObj>
              </mc:Choice>
              <mc:Fallback>
                <p:oleObj name="Equation" r:id="rId4" imgW="5244840" imgH="863280" progId="Equation.DSMT4">
                  <p:embed/>
                  <p:pic>
                    <p:nvPicPr>
                      <p:cNvPr id="8" name="对象 7">
                        <a:extLst>
                          <a:ext uri="{FF2B5EF4-FFF2-40B4-BE49-F238E27FC236}">
                            <a16:creationId xmlns:a16="http://schemas.microsoft.com/office/drawing/2014/main" id="{6A9538A4-2A9A-40AA-BF40-74A15CD3BEE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0720" y="2057777"/>
                        <a:ext cx="5245100" cy="863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>
            <a:extLst>
              <a:ext uri="{FF2B5EF4-FFF2-40B4-BE49-F238E27FC236}">
                <a16:creationId xmlns:a16="http://schemas.microsoft.com/office/drawing/2014/main" id="{04685054-D61A-47BB-AD7A-2296B62D76C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4878148"/>
              </p:ext>
            </p:extLst>
          </p:nvPr>
        </p:nvGraphicFramePr>
        <p:xfrm>
          <a:off x="3801773" y="2856982"/>
          <a:ext cx="23749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0" name="Equation" r:id="rId6" imgW="2374560" imgH="431640" progId="Equation.DSMT4">
                  <p:embed/>
                </p:oleObj>
              </mc:Choice>
              <mc:Fallback>
                <p:oleObj name="Equation" r:id="rId6" imgW="2374560" imgH="431640" progId="Equation.DSMT4">
                  <p:embed/>
                  <p:pic>
                    <p:nvPicPr>
                      <p:cNvPr id="9" name="对象 8">
                        <a:extLst>
                          <a:ext uri="{FF2B5EF4-FFF2-40B4-BE49-F238E27FC236}">
                            <a16:creationId xmlns:a16="http://schemas.microsoft.com/office/drawing/2014/main" id="{04685054-D61A-47BB-AD7A-2296B62D76C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801773" y="2856982"/>
                        <a:ext cx="2374900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文本框 9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/>
              <a:t>三组重要的二维傅里叶变换对</a:t>
            </a:r>
          </a:p>
        </p:txBody>
      </p:sp>
      <p:graphicFrame>
        <p:nvGraphicFramePr>
          <p:cNvPr id="12" name="对象 11">
            <a:extLst>
              <a:ext uri="{FF2B5EF4-FFF2-40B4-BE49-F238E27FC236}">
                <a16:creationId xmlns:a16="http://schemas.microsoft.com/office/drawing/2014/main" id="{584BC2C0-E873-4F7D-84A1-BFC6E652842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4600057"/>
              </p:ext>
            </p:extLst>
          </p:nvPr>
        </p:nvGraphicFramePr>
        <p:xfrm>
          <a:off x="3016250" y="3504682"/>
          <a:ext cx="31115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1" name="Equation" r:id="rId8" imgW="3111480" imgH="431640" progId="Equation.DSMT4">
                  <p:embed/>
                </p:oleObj>
              </mc:Choice>
              <mc:Fallback>
                <p:oleObj name="Equation" r:id="rId8" imgW="3111480" imgH="431640" progId="Equation.DSMT4">
                  <p:embed/>
                  <p:pic>
                    <p:nvPicPr>
                      <p:cNvPr id="12" name="对象 11">
                        <a:extLst>
                          <a:ext uri="{FF2B5EF4-FFF2-40B4-BE49-F238E27FC236}">
                            <a16:creationId xmlns:a16="http://schemas.microsoft.com/office/drawing/2014/main" id="{584BC2C0-E873-4F7D-84A1-BFC6E652842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016250" y="3504682"/>
                        <a:ext cx="3111500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10"/>
          <a:srcRect b="16394"/>
          <a:stretch/>
        </p:blipFill>
        <p:spPr>
          <a:xfrm>
            <a:off x="2730913" y="3936482"/>
            <a:ext cx="3445760" cy="2541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9917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562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8. Two Dimensional Functions, Convolution, and Fourier Transforms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/>
              <a:t>三组重要的二维傅里叶变换对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54541A7C-6356-45D9-B513-39A6BEC1EC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785" y="3210125"/>
            <a:ext cx="3781306" cy="2675581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3FF19E84-E284-4749-83EB-15A1A97BB4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2646" y="3089240"/>
            <a:ext cx="3516448" cy="2917350"/>
          </a:xfrm>
          <a:prstGeom prst="rect">
            <a:avLst/>
          </a:prstGeom>
        </p:spPr>
      </p:pic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EA0B9B70-3E9B-4C47-8E95-24706807806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6954045"/>
              </p:ext>
            </p:extLst>
          </p:nvPr>
        </p:nvGraphicFramePr>
        <p:xfrm>
          <a:off x="3289300" y="2124075"/>
          <a:ext cx="25654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7" name="Equation" r:id="rId6" imgW="2565360" imgH="723600" progId="Equation.DSMT4">
                  <p:embed/>
                </p:oleObj>
              </mc:Choice>
              <mc:Fallback>
                <p:oleObj name="Equation" r:id="rId6" imgW="2565360" imgH="723600" progId="Equation.DSMT4">
                  <p:embed/>
                  <p:pic>
                    <p:nvPicPr>
                      <p:cNvPr id="3" name="对象 2">
                        <a:extLst>
                          <a:ext uri="{FF2B5EF4-FFF2-40B4-BE49-F238E27FC236}">
                            <a16:creationId xmlns:a16="http://schemas.microsoft.com/office/drawing/2014/main" id="{EA0B9B70-3E9B-4C47-8E95-24706807806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289300" y="2124075"/>
                        <a:ext cx="2565400" cy="723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423214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21943D8B-3F1E-491A-B984-4CABA43B993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1945"/>
          <a:stretch/>
        </p:blipFill>
        <p:spPr>
          <a:xfrm>
            <a:off x="3781202" y="2047572"/>
            <a:ext cx="5285525" cy="4039777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562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8. Two Dimensional Functions, Convolution, and Fourier Transforms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4" name="对象 3">
            <a:extLst>
              <a:ext uri="{FF2B5EF4-FFF2-40B4-BE49-F238E27FC236}">
                <a16:creationId xmlns:a16="http://schemas.microsoft.com/office/drawing/2014/main" id="{77F6A3AB-DE03-447B-8A2E-BE08881CDAB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5319407"/>
              </p:ext>
            </p:extLst>
          </p:nvPr>
        </p:nvGraphicFramePr>
        <p:xfrm>
          <a:off x="921090" y="2489773"/>
          <a:ext cx="18034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50" name="Equation" r:id="rId5" imgW="1803240" imgH="342720" progId="Equation.DSMT4">
                  <p:embed/>
                </p:oleObj>
              </mc:Choice>
              <mc:Fallback>
                <p:oleObj name="Equation" r:id="rId5" imgW="1803240" imgH="342720" progId="Equation.DSMT4">
                  <p:embed/>
                  <p:pic>
                    <p:nvPicPr>
                      <p:cNvPr id="4" name="对象 3">
                        <a:extLst>
                          <a:ext uri="{FF2B5EF4-FFF2-40B4-BE49-F238E27FC236}">
                            <a16:creationId xmlns:a16="http://schemas.microsoft.com/office/drawing/2014/main" id="{77F6A3AB-DE03-447B-8A2E-BE08881CDAB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21090" y="2489773"/>
                        <a:ext cx="18034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784668D3-069C-4D5F-87D7-8C38BFE0D1D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7128412"/>
              </p:ext>
            </p:extLst>
          </p:nvPr>
        </p:nvGraphicFramePr>
        <p:xfrm>
          <a:off x="1858350" y="2949672"/>
          <a:ext cx="15748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51" name="Equation" r:id="rId7" imgW="1574640" imgH="380880" progId="Equation.DSMT4">
                  <p:embed/>
                </p:oleObj>
              </mc:Choice>
              <mc:Fallback>
                <p:oleObj name="Equation" r:id="rId7" imgW="1574640" imgH="380880" progId="Equation.DSMT4">
                  <p:embed/>
                  <p:pic>
                    <p:nvPicPr>
                      <p:cNvPr id="5" name="对象 4">
                        <a:extLst>
                          <a:ext uri="{FF2B5EF4-FFF2-40B4-BE49-F238E27FC236}">
                            <a16:creationId xmlns:a16="http://schemas.microsoft.com/office/drawing/2014/main" id="{784668D3-069C-4D5F-87D7-8C38BFE0D1D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858350" y="2949672"/>
                        <a:ext cx="1574800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AE06234D-ADF0-47F7-B265-BB2EE4A693F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7840209"/>
              </p:ext>
            </p:extLst>
          </p:nvPr>
        </p:nvGraphicFramePr>
        <p:xfrm>
          <a:off x="1175090" y="3684876"/>
          <a:ext cx="15494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52" name="Equation" r:id="rId9" imgW="1549080" imgH="380880" progId="Equation.DSMT4">
                  <p:embed/>
                </p:oleObj>
              </mc:Choice>
              <mc:Fallback>
                <p:oleObj name="Equation" r:id="rId9" imgW="1549080" imgH="380880" progId="Equation.DSMT4">
                  <p:embed/>
                  <p:pic>
                    <p:nvPicPr>
                      <p:cNvPr id="6" name="对象 5">
                        <a:extLst>
                          <a:ext uri="{FF2B5EF4-FFF2-40B4-BE49-F238E27FC236}">
                            <a16:creationId xmlns:a16="http://schemas.microsoft.com/office/drawing/2014/main" id="{AE06234D-ADF0-47F7-B265-BB2EE4A693F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175090" y="3684876"/>
                        <a:ext cx="1549400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BCC5FB5B-B4A3-4273-A2FE-0D9898DE3C5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9611915"/>
              </p:ext>
            </p:extLst>
          </p:nvPr>
        </p:nvGraphicFramePr>
        <p:xfrm>
          <a:off x="1175090" y="4182875"/>
          <a:ext cx="11049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53" name="Equation" r:id="rId11" imgW="1104840" imgH="380880" progId="Equation.DSMT4">
                  <p:embed/>
                </p:oleObj>
              </mc:Choice>
              <mc:Fallback>
                <p:oleObj name="Equation" r:id="rId11" imgW="1104840" imgH="380880" progId="Equation.DSMT4">
                  <p:embed/>
                  <p:pic>
                    <p:nvPicPr>
                      <p:cNvPr id="7" name="对象 6">
                        <a:extLst>
                          <a:ext uri="{FF2B5EF4-FFF2-40B4-BE49-F238E27FC236}">
                            <a16:creationId xmlns:a16="http://schemas.microsoft.com/office/drawing/2014/main" id="{BCC5FB5B-B4A3-4273-A2FE-0D9898DE3C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175090" y="4182875"/>
                        <a:ext cx="1104900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>
            <a:extLst>
              <a:ext uri="{FF2B5EF4-FFF2-40B4-BE49-F238E27FC236}">
                <a16:creationId xmlns:a16="http://schemas.microsoft.com/office/drawing/2014/main" id="{BA8A0020-DA9F-4D0F-8B6F-085DDD5B281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9124538"/>
              </p:ext>
            </p:extLst>
          </p:nvPr>
        </p:nvGraphicFramePr>
        <p:xfrm>
          <a:off x="730273" y="4891693"/>
          <a:ext cx="33655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54" name="Equation" r:id="rId13" imgW="3365280" imgH="431640" progId="Equation.DSMT4">
                  <p:embed/>
                </p:oleObj>
              </mc:Choice>
              <mc:Fallback>
                <p:oleObj name="Equation" r:id="rId13" imgW="3365280" imgH="431640" progId="Equation.DSMT4">
                  <p:embed/>
                  <p:pic>
                    <p:nvPicPr>
                      <p:cNvPr id="8" name="对象 7">
                        <a:extLst>
                          <a:ext uri="{FF2B5EF4-FFF2-40B4-BE49-F238E27FC236}">
                            <a16:creationId xmlns:a16="http://schemas.microsoft.com/office/drawing/2014/main" id="{BA8A0020-DA9F-4D0F-8B6F-085DDD5B28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730273" y="4891693"/>
                        <a:ext cx="3365500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4A23D28F-1E59-4193-BC46-17CFF89D12BE}"/>
                  </a:ext>
                </a:extLst>
              </p:cNvPr>
              <p:cNvSpPr txBox="1"/>
              <p:nvPr/>
            </p:nvSpPr>
            <p:spPr>
              <a:xfrm>
                <a:off x="2608580" y="6027865"/>
                <a:ext cx="671508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altLang="zh-CN" sz="1800" b="1" i="0" u="none" strike="noStrike" baseline="0" dirty="0">
                    <a:latin typeface="CMBX9"/>
                  </a:rPr>
                  <a:t>Figure 7. </a:t>
                </a:r>
                <a:r>
                  <a:rPr lang="en-US" altLang="zh-CN" sz="1800" b="0" i="0" u="none" strike="noStrike" baseline="0" dirty="0">
                    <a:latin typeface="CMR9"/>
                  </a:rPr>
                  <a:t>This two dimensional function </a:t>
                </a:r>
                <a:r>
                  <a:rPr lang="en-US" altLang="zh-CN" sz="1800" b="0" i="1" u="none" strike="noStrike" baseline="0" dirty="0">
                    <a:latin typeface="CMMI9"/>
                  </a:rPr>
                  <a:t>f</a:t>
                </a:r>
                <a:r>
                  <a:rPr lang="en-US" altLang="zh-CN" sz="1800" b="0" i="0" u="none" strike="noStrike" baseline="0" dirty="0">
                    <a:latin typeface="CMR9"/>
                  </a:rPr>
                  <a:t>(</a:t>
                </a:r>
                <a:r>
                  <a:rPr lang="en-US" altLang="zh-CN" sz="1800" b="0" i="1" u="none" strike="noStrike" baseline="0" dirty="0" err="1">
                    <a:latin typeface="CMMI9"/>
                  </a:rPr>
                  <a:t>x,y</a:t>
                </a:r>
                <a:r>
                  <a:rPr lang="en-US" altLang="zh-CN" sz="1800" b="0" i="0" u="none" strike="noStrike" baseline="0" dirty="0">
                    <a:latin typeface="CMR9"/>
                  </a:rPr>
                  <a:t>) is actually only a function of </a:t>
                </a:r>
                <a:r>
                  <a:rPr lang="en-US" altLang="zh-CN" sz="1800" b="0" i="1" u="none" strike="noStrike" baseline="0" dirty="0">
                    <a:latin typeface="CMMI9"/>
                  </a:rPr>
                  <a:t>x</a:t>
                </a:r>
                <a:r>
                  <a:rPr lang="en-US" altLang="zh-CN" sz="1800" b="0" i="0" u="none" strike="noStrike" baseline="0" dirty="0">
                    <a:latin typeface="CMR9"/>
                  </a:rPr>
                  <a:t>, since </a:t>
                </a:r>
                <a:r>
                  <a:rPr lang="en-US" altLang="zh-CN" sz="1800" b="0" i="1" u="none" strike="noStrike" baseline="0" dirty="0">
                    <a:latin typeface="CMMI9"/>
                  </a:rPr>
                  <a:t>f</a:t>
                </a:r>
                <a:r>
                  <a:rPr lang="en-US" altLang="zh-CN" sz="1800" b="0" i="0" u="none" strike="noStrike" baseline="0" dirty="0">
                    <a:latin typeface="CMR9"/>
                  </a:rPr>
                  <a:t>(</a:t>
                </a:r>
                <a:r>
                  <a:rPr lang="en-US" altLang="zh-CN" sz="1800" b="0" i="1" u="none" strike="noStrike" baseline="0" dirty="0" err="1">
                    <a:latin typeface="CMMI9"/>
                  </a:rPr>
                  <a:t>x,y</a:t>
                </a:r>
                <a:r>
                  <a:rPr lang="en-US" altLang="zh-CN" sz="1800" b="0" i="0" u="none" strike="noStrike" baseline="0" dirty="0">
                    <a:latin typeface="CMR9"/>
                  </a:rPr>
                  <a:t>) = cos(</a:t>
                </a:r>
                <a14:m>
                  <m:oMath xmlns:m="http://schemas.openxmlformats.org/officeDocument/2006/math">
                    <m:r>
                      <a:rPr lang="zh-CN" altLang="el-GR" sz="1800" b="0" i="1" u="none" strike="noStrike" baseline="0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altLang="zh-CN" sz="1800" b="0" i="1" u="none" strike="noStrike" baseline="0" dirty="0">
                    <a:latin typeface="CMMI9"/>
                  </a:rPr>
                  <a:t>x</a:t>
                </a:r>
                <a:r>
                  <a:rPr lang="en-US" altLang="zh-CN" sz="1800" b="0" i="0" u="none" strike="noStrike" baseline="0" dirty="0">
                    <a:latin typeface="CMR9"/>
                  </a:rPr>
                  <a:t>). </a:t>
                </a:r>
                <a:endParaRPr lang="zh-CN" altLang="en-US" sz="2800" dirty="0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4A23D28F-1E59-4193-BC46-17CFF89D12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8580" y="6027865"/>
                <a:ext cx="6715081" cy="646331"/>
              </a:xfrm>
              <a:prstGeom prst="rect">
                <a:avLst/>
              </a:prstGeom>
              <a:blipFill>
                <a:blip r:embed="rId15"/>
                <a:stretch>
                  <a:fillRect l="-817" t="-5660" b="-113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文本框 10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/>
              <a:t>一元二维函数的傅里叶变换</a:t>
            </a:r>
          </a:p>
        </p:txBody>
      </p:sp>
    </p:spTree>
    <p:extLst>
      <p:ext uri="{BB962C8B-B14F-4D97-AF65-F5344CB8AC3E}">
        <p14:creationId xmlns:p14="http://schemas.microsoft.com/office/powerpoint/2010/main" val="40520897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562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8. Two Dimensional Functions, Convolution, and Fourier Transforms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04134AFC-8D0D-4DE4-B0DD-021DE3151ED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2182337"/>
              </p:ext>
            </p:extLst>
          </p:nvPr>
        </p:nvGraphicFramePr>
        <p:xfrm>
          <a:off x="1507130" y="2299189"/>
          <a:ext cx="24511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74" name="Equation" r:id="rId4" imgW="2450880" imgH="342720" progId="Equation.DSMT4">
                  <p:embed/>
                </p:oleObj>
              </mc:Choice>
              <mc:Fallback>
                <p:oleObj name="Equation" r:id="rId4" imgW="2450880" imgH="342720" progId="Equation.DSMT4">
                  <p:embed/>
                  <p:pic>
                    <p:nvPicPr>
                      <p:cNvPr id="7" name="对象 6">
                        <a:extLst>
                          <a:ext uri="{FF2B5EF4-FFF2-40B4-BE49-F238E27FC236}">
                            <a16:creationId xmlns:a16="http://schemas.microsoft.com/office/drawing/2014/main" id="{04134AFC-8D0D-4DE4-B0DD-021DE3151ED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07130" y="2299189"/>
                        <a:ext cx="24511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>
            <a:extLst>
              <a:ext uri="{FF2B5EF4-FFF2-40B4-BE49-F238E27FC236}">
                <a16:creationId xmlns:a16="http://schemas.microsoft.com/office/drawing/2014/main" id="{B69CF57B-03F3-4A22-9A26-12095C20959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0870682"/>
              </p:ext>
            </p:extLst>
          </p:nvPr>
        </p:nvGraphicFramePr>
        <p:xfrm>
          <a:off x="1479510" y="2882921"/>
          <a:ext cx="66548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75" name="Equation" r:id="rId6" imgW="6654600" imgH="990360" progId="Equation.DSMT4">
                  <p:embed/>
                </p:oleObj>
              </mc:Choice>
              <mc:Fallback>
                <p:oleObj name="Equation" r:id="rId6" imgW="6654600" imgH="990360" progId="Equation.DSMT4">
                  <p:embed/>
                  <p:pic>
                    <p:nvPicPr>
                      <p:cNvPr id="8" name="对象 7">
                        <a:extLst>
                          <a:ext uri="{FF2B5EF4-FFF2-40B4-BE49-F238E27FC236}">
                            <a16:creationId xmlns:a16="http://schemas.microsoft.com/office/drawing/2014/main" id="{B69CF57B-03F3-4A22-9A26-12095C20959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479510" y="2882921"/>
                        <a:ext cx="6654800" cy="990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>
            <a:extLst>
              <a:ext uri="{FF2B5EF4-FFF2-40B4-BE49-F238E27FC236}">
                <a16:creationId xmlns:a16="http://schemas.microsoft.com/office/drawing/2014/main" id="{F5E25889-CA00-46C1-A2F9-D1D8F0B22B4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3185383"/>
              </p:ext>
            </p:extLst>
          </p:nvPr>
        </p:nvGraphicFramePr>
        <p:xfrm>
          <a:off x="1491892" y="4158402"/>
          <a:ext cx="46101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76" name="Equation" r:id="rId8" imgW="4609800" imgH="723600" progId="Equation.DSMT4">
                  <p:embed/>
                </p:oleObj>
              </mc:Choice>
              <mc:Fallback>
                <p:oleObj name="Equation" r:id="rId8" imgW="4609800" imgH="723600" progId="Equation.DSMT4">
                  <p:embed/>
                  <p:pic>
                    <p:nvPicPr>
                      <p:cNvPr id="9" name="对象 8">
                        <a:extLst>
                          <a:ext uri="{FF2B5EF4-FFF2-40B4-BE49-F238E27FC236}">
                            <a16:creationId xmlns:a16="http://schemas.microsoft.com/office/drawing/2014/main" id="{F5E25889-CA00-46C1-A2F9-D1D8F0B22B4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491892" y="4158402"/>
                        <a:ext cx="4610100" cy="723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对象 10">
            <a:extLst>
              <a:ext uri="{FF2B5EF4-FFF2-40B4-BE49-F238E27FC236}">
                <a16:creationId xmlns:a16="http://schemas.microsoft.com/office/drawing/2014/main" id="{06E83C80-4265-4F1F-9039-AD134A82F45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8095375"/>
              </p:ext>
            </p:extLst>
          </p:nvPr>
        </p:nvGraphicFramePr>
        <p:xfrm>
          <a:off x="1479510" y="5847034"/>
          <a:ext cx="2478720" cy="5806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77" name="Equation" r:id="rId10" imgW="1409400" imgH="330120" progId="Equation.DSMT4">
                  <p:embed/>
                </p:oleObj>
              </mc:Choice>
              <mc:Fallback>
                <p:oleObj name="Equation" r:id="rId10" imgW="1409400" imgH="330120" progId="Equation.DSMT4">
                  <p:embed/>
                  <p:pic>
                    <p:nvPicPr>
                      <p:cNvPr id="11" name="对象 10">
                        <a:extLst>
                          <a:ext uri="{FF2B5EF4-FFF2-40B4-BE49-F238E27FC236}">
                            <a16:creationId xmlns:a16="http://schemas.microsoft.com/office/drawing/2014/main" id="{06E83C80-4265-4F1F-9039-AD134A82F4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479510" y="5847034"/>
                        <a:ext cx="2478720" cy="5806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文本框 9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/>
              <a:t>二维傅里叶变换的卷积定理</a:t>
            </a:r>
          </a:p>
        </p:txBody>
      </p:sp>
      <p:graphicFrame>
        <p:nvGraphicFramePr>
          <p:cNvPr id="12" name="对象 11">
            <a:extLst>
              <a:ext uri="{FF2B5EF4-FFF2-40B4-BE49-F238E27FC236}">
                <a16:creationId xmlns:a16="http://schemas.microsoft.com/office/drawing/2014/main" id="{F5E25889-CA00-46C1-A2F9-D1D8F0B22B4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4912967"/>
              </p:ext>
            </p:extLst>
          </p:nvPr>
        </p:nvGraphicFramePr>
        <p:xfrm>
          <a:off x="1491892" y="5123134"/>
          <a:ext cx="48514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78" name="Equation" r:id="rId12" imgW="4851360" imgH="723600" progId="Equation.DSMT4">
                  <p:embed/>
                </p:oleObj>
              </mc:Choice>
              <mc:Fallback>
                <p:oleObj name="Equation" r:id="rId12" imgW="4851360" imgH="723600" progId="Equation.DSMT4">
                  <p:embed/>
                  <p:pic>
                    <p:nvPicPr>
                      <p:cNvPr id="12" name="对象 11">
                        <a:extLst>
                          <a:ext uri="{FF2B5EF4-FFF2-40B4-BE49-F238E27FC236}">
                            <a16:creationId xmlns:a16="http://schemas.microsoft.com/office/drawing/2014/main" id="{F5E25889-CA00-46C1-A2F9-D1D8F0B22B4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491892" y="5123134"/>
                        <a:ext cx="4851400" cy="723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113617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562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8. Two Dimensional Functions, Convolution, and Fourier Transforms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35" name="对象 34">
            <a:extLst>
              <a:ext uri="{FF2B5EF4-FFF2-40B4-BE49-F238E27FC236}">
                <a16:creationId xmlns:a16="http://schemas.microsoft.com/office/drawing/2014/main" id="{BDC244D7-D3E2-442F-B365-E545721E1AD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1265408"/>
              </p:ext>
            </p:extLst>
          </p:nvPr>
        </p:nvGraphicFramePr>
        <p:xfrm>
          <a:off x="1505836" y="4978556"/>
          <a:ext cx="25019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7" name="Equation" r:id="rId4" imgW="2501640" imgH="380880" progId="Equation.DSMT4">
                  <p:embed/>
                </p:oleObj>
              </mc:Choice>
              <mc:Fallback>
                <p:oleObj name="Equation" r:id="rId4" imgW="2501640" imgH="380880" progId="Equation.DSMT4">
                  <p:embed/>
                  <p:pic>
                    <p:nvPicPr>
                      <p:cNvPr id="35" name="对象 34">
                        <a:extLst>
                          <a:ext uri="{FF2B5EF4-FFF2-40B4-BE49-F238E27FC236}">
                            <a16:creationId xmlns:a16="http://schemas.microsoft.com/office/drawing/2014/main" id="{BDC244D7-D3E2-442F-B365-E545721E1AD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05836" y="4978556"/>
                        <a:ext cx="2501900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对象 35">
            <a:extLst>
              <a:ext uri="{FF2B5EF4-FFF2-40B4-BE49-F238E27FC236}">
                <a16:creationId xmlns:a16="http://schemas.microsoft.com/office/drawing/2014/main" id="{C414A602-B035-40E9-947C-845346EAA28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7479778"/>
              </p:ext>
            </p:extLst>
          </p:nvPr>
        </p:nvGraphicFramePr>
        <p:xfrm>
          <a:off x="5176704" y="4934087"/>
          <a:ext cx="25019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8" name="Equation" r:id="rId6" imgW="2501640" imgH="431640" progId="Equation.DSMT4">
                  <p:embed/>
                </p:oleObj>
              </mc:Choice>
              <mc:Fallback>
                <p:oleObj name="Equation" r:id="rId6" imgW="2501640" imgH="431640" progId="Equation.DSMT4">
                  <p:embed/>
                  <p:pic>
                    <p:nvPicPr>
                      <p:cNvPr id="36" name="对象 35">
                        <a:extLst>
                          <a:ext uri="{FF2B5EF4-FFF2-40B4-BE49-F238E27FC236}">
                            <a16:creationId xmlns:a16="http://schemas.microsoft.com/office/drawing/2014/main" id="{C414A602-B035-40E9-947C-845346EAA28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176704" y="4934087"/>
                        <a:ext cx="2501900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对象 38">
            <a:extLst>
              <a:ext uri="{FF2B5EF4-FFF2-40B4-BE49-F238E27FC236}">
                <a16:creationId xmlns:a16="http://schemas.microsoft.com/office/drawing/2014/main" id="{A7C961DF-C67E-4B2A-9C29-A74E6B9FA3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4116587"/>
              </p:ext>
            </p:extLst>
          </p:nvPr>
        </p:nvGraphicFramePr>
        <p:xfrm>
          <a:off x="1031305" y="2159545"/>
          <a:ext cx="13208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9" name="Equation" r:id="rId8" imgW="1320480" imgH="431640" progId="Equation.DSMT4">
                  <p:embed/>
                </p:oleObj>
              </mc:Choice>
              <mc:Fallback>
                <p:oleObj name="Equation" r:id="rId8" imgW="1320480" imgH="431640" progId="Equation.DSMT4">
                  <p:embed/>
                  <p:pic>
                    <p:nvPicPr>
                      <p:cNvPr id="39" name="对象 38">
                        <a:extLst>
                          <a:ext uri="{FF2B5EF4-FFF2-40B4-BE49-F238E27FC236}">
                            <a16:creationId xmlns:a16="http://schemas.microsoft.com/office/drawing/2014/main" id="{A7C961DF-C67E-4B2A-9C29-A74E6B9FA32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031305" y="2159545"/>
                        <a:ext cx="1320800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对象 39">
            <a:extLst>
              <a:ext uri="{FF2B5EF4-FFF2-40B4-BE49-F238E27FC236}">
                <a16:creationId xmlns:a16="http://schemas.microsoft.com/office/drawing/2014/main" id="{6AEEF857-F6F9-447D-8262-BF6226D3126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615093"/>
              </p:ext>
            </p:extLst>
          </p:nvPr>
        </p:nvGraphicFramePr>
        <p:xfrm>
          <a:off x="4652655" y="2176670"/>
          <a:ext cx="12954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0" name="Equation" r:id="rId10" imgW="1295280" imgH="431640" progId="Equation.DSMT4">
                  <p:embed/>
                </p:oleObj>
              </mc:Choice>
              <mc:Fallback>
                <p:oleObj name="Equation" r:id="rId10" imgW="1295280" imgH="431640" progId="Equation.DSMT4">
                  <p:embed/>
                  <p:pic>
                    <p:nvPicPr>
                      <p:cNvPr id="40" name="对象 39">
                        <a:extLst>
                          <a:ext uri="{FF2B5EF4-FFF2-40B4-BE49-F238E27FC236}">
                            <a16:creationId xmlns:a16="http://schemas.microsoft.com/office/drawing/2014/main" id="{6AEEF857-F6F9-447D-8262-BF6226D3126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652655" y="2176670"/>
                        <a:ext cx="1295400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文本框 10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1905081" y="2175390"/>
            <a:ext cx="2747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/>
              <a:t>笛卡尔坐标系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/>
              <a:t>二维函数的表示方法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533235" y="2191235"/>
            <a:ext cx="2747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/>
              <a:t>柱坐标系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1" y="4104205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/>
              <a:t>二维可分离函数：</a:t>
            </a:r>
            <a:r>
              <a:rPr lang="zh-CN" altLang="en-US" sz="2000" b="1" dirty="0"/>
              <a:t>二维函数分解为一维函数相乘</a:t>
            </a:r>
          </a:p>
        </p:txBody>
      </p:sp>
    </p:spTree>
    <p:extLst>
      <p:ext uri="{BB962C8B-B14F-4D97-AF65-F5344CB8AC3E}">
        <p14:creationId xmlns:p14="http://schemas.microsoft.com/office/powerpoint/2010/main" val="7466377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552963" y="3086842"/>
            <a:ext cx="80380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谢谢！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05535"/>
            <a:ext cx="9144000" cy="665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2333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562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8. Two Dimensional Functions, Convolution, and Fourier Transforms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A32F1330-4963-4383-8EF1-ADD5C312EC9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612721"/>
              </p:ext>
            </p:extLst>
          </p:nvPr>
        </p:nvGraphicFramePr>
        <p:xfrm>
          <a:off x="1428304" y="2306141"/>
          <a:ext cx="6007101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Equation" r:id="rId4" imgW="6006960" imgH="812520" progId="Equation.DSMT4">
                  <p:embed/>
                </p:oleObj>
              </mc:Choice>
              <mc:Fallback>
                <p:oleObj name="Equation" r:id="rId4" imgW="6006960" imgH="812520" progId="Equation.DSMT4">
                  <p:embed/>
                  <p:pic>
                    <p:nvPicPr>
                      <p:cNvPr id="5" name="对象 4">
                        <a:extLst>
                          <a:ext uri="{FF2B5EF4-FFF2-40B4-BE49-F238E27FC236}">
                            <a16:creationId xmlns:a16="http://schemas.microsoft.com/office/drawing/2014/main" id="{A32F1330-4963-4383-8EF1-ADD5C312EC9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28304" y="2306141"/>
                        <a:ext cx="6007101" cy="812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文本框 6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/>
              <a:t>直角坐标系中的常见二维函数</a:t>
            </a:r>
            <a:endParaRPr lang="en-US" altLang="zh-CN" sz="2800" b="1" dirty="0"/>
          </a:p>
          <a:p>
            <a:pPr algn="ctr"/>
            <a:r>
              <a:rPr lang="zh-CN" altLang="en-US" sz="2800" b="1" dirty="0"/>
              <a:t>二维门函数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A8FEDF2D-F215-4924-8699-05DE7446C6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21248" y="3242110"/>
            <a:ext cx="4301503" cy="2901349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F3674984-D632-435F-8F0F-1263C543B63B}"/>
              </a:ext>
            </a:extLst>
          </p:cNvPr>
          <p:cNvSpPr txBox="1"/>
          <p:nvPr/>
        </p:nvSpPr>
        <p:spPr>
          <a:xfrm>
            <a:off x="2241006" y="6143460"/>
            <a:ext cx="5485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b="1" i="0" u="none" strike="noStrike" baseline="0" dirty="0"/>
              <a:t>Figure 1. </a:t>
            </a:r>
            <a:r>
              <a:rPr lang="en-US" altLang="zh-CN" sz="1800" b="0" i="0" u="none" strike="noStrike" baseline="0" dirty="0"/>
              <a:t>Plot of the two-dimensional </a:t>
            </a:r>
            <a:r>
              <a:rPr lang="en-US" altLang="zh-CN" sz="1800" b="0" i="0" u="none" strike="noStrike" baseline="0" dirty="0" err="1"/>
              <a:t>rect</a:t>
            </a:r>
            <a:r>
              <a:rPr lang="en-US" altLang="zh-CN" sz="1800" b="0" i="0" u="none" strike="noStrike" baseline="0" dirty="0"/>
              <a:t> function.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5626093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562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8. Two Dimensional Functions, Convolution, and Fourier Transforms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8" name="对象 7">
            <a:extLst>
              <a:ext uri="{FF2B5EF4-FFF2-40B4-BE49-F238E27FC236}">
                <a16:creationId xmlns:a16="http://schemas.microsoft.com/office/drawing/2014/main" id="{64D49B36-D142-4BB7-8244-AEE8ABAB70C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8492402"/>
              </p:ext>
            </p:extLst>
          </p:nvPr>
        </p:nvGraphicFramePr>
        <p:xfrm>
          <a:off x="1428304" y="1762887"/>
          <a:ext cx="6134101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name="Equation" r:id="rId4" imgW="6134040" imgH="812520" progId="Equation.DSMT4">
                  <p:embed/>
                </p:oleObj>
              </mc:Choice>
              <mc:Fallback>
                <p:oleObj name="Equation" r:id="rId4" imgW="6134040" imgH="812520" progId="Equation.DSMT4">
                  <p:embed/>
                  <p:pic>
                    <p:nvPicPr>
                      <p:cNvPr id="8" name="对象 7">
                        <a:extLst>
                          <a:ext uri="{FF2B5EF4-FFF2-40B4-BE49-F238E27FC236}">
                            <a16:creationId xmlns:a16="http://schemas.microsoft.com/office/drawing/2014/main" id="{64D49B36-D142-4BB7-8244-AEE8ABAB70C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28304" y="1762887"/>
                        <a:ext cx="6134101" cy="812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文本框 6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/>
              <a:t>二维</a:t>
            </a:r>
            <a:r>
              <a:rPr lang="en-US" altLang="zh-CN" sz="2800" b="1" dirty="0" err="1"/>
              <a:t>sinc</a:t>
            </a:r>
            <a:r>
              <a:rPr lang="zh-CN" altLang="en-US" sz="2800" b="1" dirty="0"/>
              <a:t>函数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C8455BB7-D21C-4794-9F88-D2CA43DDD5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09729" y="2713613"/>
            <a:ext cx="5124542" cy="3390866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A82F4A29-74D3-4579-A2C6-C560A46D76B8}"/>
              </a:ext>
            </a:extLst>
          </p:cNvPr>
          <p:cNvSpPr txBox="1"/>
          <p:nvPr/>
        </p:nvSpPr>
        <p:spPr>
          <a:xfrm>
            <a:off x="1270605" y="6185692"/>
            <a:ext cx="7873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b="1" i="0" u="none" strike="noStrike" baseline="0" dirty="0"/>
              <a:t>Figure 2. </a:t>
            </a:r>
            <a:r>
              <a:rPr lang="en-US" altLang="zh-CN" sz="1800" b="0" i="0" u="none" strike="noStrike" baseline="0" dirty="0"/>
              <a:t>Two-dimensional </a:t>
            </a:r>
            <a:r>
              <a:rPr lang="en-US" altLang="zh-CN" sz="1800" b="0" i="0" u="none" strike="noStrike" baseline="0" dirty="0" err="1"/>
              <a:t>sinc</a:t>
            </a:r>
            <a:r>
              <a:rPr lang="en-US" altLang="zh-CN" sz="1800" b="0" i="0" u="none" strike="noStrike" baseline="0" dirty="0"/>
              <a:t> function at </a:t>
            </a:r>
            <a:r>
              <a:rPr lang="en-US" altLang="zh-CN" sz="1800" b="0" i="1" u="none" strike="noStrike" baseline="0" dirty="0"/>
              <a:t>x</a:t>
            </a:r>
            <a:r>
              <a:rPr lang="en-US" altLang="zh-CN" sz="1800" b="0" i="0" u="none" strike="noStrike" baseline="0" dirty="0"/>
              <a:t>0 = 1, </a:t>
            </a:r>
            <a:r>
              <a:rPr lang="en-US" altLang="zh-CN" sz="1800" b="0" i="1" u="none" strike="noStrike" baseline="0" dirty="0"/>
              <a:t>b </a:t>
            </a:r>
            <a:r>
              <a:rPr lang="en-US" altLang="zh-CN" sz="1800" b="0" i="0" u="none" strike="noStrike" baseline="0" dirty="0"/>
              <a:t>= 1, </a:t>
            </a:r>
            <a:r>
              <a:rPr lang="en-US" altLang="zh-CN" sz="1800" b="0" i="1" u="none" strike="noStrike" baseline="0" dirty="0"/>
              <a:t>y</a:t>
            </a:r>
            <a:r>
              <a:rPr lang="en-US" altLang="zh-CN" sz="1800" b="0" i="0" u="none" strike="noStrike" baseline="0" dirty="0"/>
              <a:t>0 = 0, and </a:t>
            </a:r>
            <a:r>
              <a:rPr lang="en-US" altLang="zh-CN" sz="1800" b="0" i="1" u="none" strike="noStrike" baseline="0" dirty="0"/>
              <a:t>d </a:t>
            </a:r>
            <a:r>
              <a:rPr lang="en-US" altLang="zh-CN" sz="1800" b="0" i="0" u="none" strike="noStrike" baseline="0" dirty="0"/>
              <a:t>= 0</a:t>
            </a:r>
            <a:r>
              <a:rPr lang="en-US" altLang="zh-CN" sz="1800" b="0" i="1" u="none" strike="noStrike" baseline="0" dirty="0"/>
              <a:t>.</a:t>
            </a:r>
            <a:r>
              <a:rPr lang="en-US" altLang="zh-CN" sz="1800" b="0" i="0" u="none" strike="noStrike" baseline="0" dirty="0"/>
              <a:t>5.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8753357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562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8. Two Dimensional Functions, Convolution, and Fourier Transforms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11" name="对象 10">
            <a:extLst>
              <a:ext uri="{FF2B5EF4-FFF2-40B4-BE49-F238E27FC236}">
                <a16:creationId xmlns:a16="http://schemas.microsoft.com/office/drawing/2014/main" id="{01EC2D7A-7677-4567-82D2-7E069316279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4181471"/>
              </p:ext>
            </p:extLst>
          </p:nvPr>
        </p:nvGraphicFramePr>
        <p:xfrm>
          <a:off x="1403349" y="1762887"/>
          <a:ext cx="63373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0" name="Equation" r:id="rId4" imgW="6337080" imgH="812520" progId="Equation.DSMT4">
                  <p:embed/>
                </p:oleObj>
              </mc:Choice>
              <mc:Fallback>
                <p:oleObj name="Equation" r:id="rId4" imgW="6337080" imgH="812520" progId="Equation.DSMT4">
                  <p:embed/>
                  <p:pic>
                    <p:nvPicPr>
                      <p:cNvPr id="11" name="对象 10">
                        <a:extLst>
                          <a:ext uri="{FF2B5EF4-FFF2-40B4-BE49-F238E27FC236}">
                            <a16:creationId xmlns:a16="http://schemas.microsoft.com/office/drawing/2014/main" id="{01EC2D7A-7677-4567-82D2-7E069316279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03349" y="1762887"/>
                        <a:ext cx="6337300" cy="812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文本框 6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/>
              <a:t>二维高斯函数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15A2F72B-4D26-4B38-BDC6-E9C28B0B9E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9065" y="2665927"/>
            <a:ext cx="4637498" cy="3344426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A82F4A29-74D3-4579-A2C6-C560A46D76B8}"/>
              </a:ext>
            </a:extLst>
          </p:cNvPr>
          <p:cNvSpPr txBox="1"/>
          <p:nvPr/>
        </p:nvSpPr>
        <p:spPr>
          <a:xfrm>
            <a:off x="584632" y="6185692"/>
            <a:ext cx="8504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b="1" i="0" u="none" strike="noStrike" baseline="0" dirty="0"/>
              <a:t>Figure 3. </a:t>
            </a:r>
            <a:r>
              <a:rPr lang="en-US" altLang="zh-CN" sz="1800" b="0" i="0" u="none" strike="noStrike" baseline="0" dirty="0"/>
              <a:t>Two-dimensional </a:t>
            </a:r>
            <a:r>
              <a:rPr lang="en-US" altLang="zh-CN" dirty="0"/>
              <a:t>Gaussian </a:t>
            </a:r>
            <a:r>
              <a:rPr lang="en-US" altLang="zh-CN" sz="1800" b="0" i="0" u="none" strike="noStrike" baseline="0" dirty="0"/>
              <a:t>function with </a:t>
            </a:r>
            <a:r>
              <a:rPr lang="en-US" altLang="zh-CN" sz="1800" b="0" i="1" u="none" strike="noStrike" baseline="0" dirty="0"/>
              <a:t>x</a:t>
            </a:r>
            <a:r>
              <a:rPr lang="en-US" altLang="zh-CN" sz="1800" b="0" i="0" u="none" strike="noStrike" baseline="0" dirty="0"/>
              <a:t>0 = -0.5, </a:t>
            </a:r>
            <a:r>
              <a:rPr lang="en-US" altLang="zh-CN" sz="1800" b="0" i="1" u="none" strike="noStrike" baseline="0" dirty="0"/>
              <a:t>b </a:t>
            </a:r>
            <a:r>
              <a:rPr lang="en-US" altLang="zh-CN" sz="1800" b="0" i="0" u="none" strike="noStrike" baseline="0" dirty="0"/>
              <a:t>= 2, </a:t>
            </a:r>
            <a:r>
              <a:rPr lang="en-US" altLang="zh-CN" sz="1800" b="0" i="1" u="none" strike="noStrike" baseline="0" dirty="0"/>
              <a:t>y</a:t>
            </a:r>
            <a:r>
              <a:rPr lang="en-US" altLang="zh-CN" sz="1800" b="0" i="0" u="none" strike="noStrike" baseline="0" dirty="0"/>
              <a:t>0 = 1, and </a:t>
            </a:r>
            <a:r>
              <a:rPr lang="en-US" altLang="zh-CN" sz="1800" b="0" i="1" u="none" strike="noStrike" baseline="0" dirty="0"/>
              <a:t>d </a:t>
            </a:r>
            <a:r>
              <a:rPr lang="en-US" altLang="zh-CN" sz="1800" b="0" i="0" u="none" strike="noStrike" baseline="0" dirty="0"/>
              <a:t>= 0</a:t>
            </a:r>
            <a:r>
              <a:rPr lang="en-US" altLang="zh-CN" sz="1800" b="0" i="1" u="none" strike="noStrike" baseline="0" dirty="0"/>
              <a:t>.</a:t>
            </a:r>
            <a:r>
              <a:rPr lang="en-US" altLang="zh-CN" sz="1800" b="0" i="0" u="none" strike="noStrike" baseline="0" dirty="0"/>
              <a:t>5.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5014972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图片 30">
            <a:extLst>
              <a:ext uri="{FF2B5EF4-FFF2-40B4-BE49-F238E27FC236}">
                <a16:creationId xmlns:a16="http://schemas.microsoft.com/office/drawing/2014/main" id="{CF658CA4-3874-4A82-879C-F4CE2FCB8C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5022" y="2644559"/>
            <a:ext cx="4503810" cy="3871295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562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8. Two Dimensional Functions, Convolution, and Fourier Transforms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3" name="对象 2">
            <a:extLst>
              <a:ext uri="{FF2B5EF4-FFF2-40B4-BE49-F238E27FC236}">
                <a16:creationId xmlns:a16="http://schemas.microsoft.com/office/drawing/2014/main" id="{4535A297-BAE3-4D50-A052-2E87C31289B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0647726"/>
              </p:ext>
            </p:extLst>
          </p:nvPr>
        </p:nvGraphicFramePr>
        <p:xfrm>
          <a:off x="645478" y="2296119"/>
          <a:ext cx="23114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3" name="Equation" r:id="rId5" imgW="2311200" imgH="342720" progId="Equation.DSMT4">
                  <p:embed/>
                </p:oleObj>
              </mc:Choice>
              <mc:Fallback>
                <p:oleObj name="Equation" r:id="rId5" imgW="2311200" imgH="342720" progId="Equation.DSMT4">
                  <p:embed/>
                  <p:pic>
                    <p:nvPicPr>
                      <p:cNvPr id="3" name="对象 2">
                        <a:extLst>
                          <a:ext uri="{FF2B5EF4-FFF2-40B4-BE49-F238E27FC236}">
                            <a16:creationId xmlns:a16="http://schemas.microsoft.com/office/drawing/2014/main" id="{4535A297-BAE3-4D50-A052-2E87C31289B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45478" y="2296119"/>
                        <a:ext cx="23114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1B820203-C5C3-4884-B826-49C006B5913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3695503"/>
              </p:ext>
            </p:extLst>
          </p:nvPr>
        </p:nvGraphicFramePr>
        <p:xfrm>
          <a:off x="645478" y="3037772"/>
          <a:ext cx="42291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4" name="Equation" r:id="rId7" imgW="4228920" imgH="507960" progId="Equation.DSMT4">
                  <p:embed/>
                </p:oleObj>
              </mc:Choice>
              <mc:Fallback>
                <p:oleObj name="Equation" r:id="rId7" imgW="4228920" imgH="507960" progId="Equation.DSMT4">
                  <p:embed/>
                  <p:pic>
                    <p:nvPicPr>
                      <p:cNvPr id="5" name="对象 4">
                        <a:extLst>
                          <a:ext uri="{FF2B5EF4-FFF2-40B4-BE49-F238E27FC236}">
                            <a16:creationId xmlns:a16="http://schemas.microsoft.com/office/drawing/2014/main" id="{1B820203-C5C3-4884-B826-49C006B5913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45478" y="3037772"/>
                        <a:ext cx="4229100" cy="50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E56ACE1C-B8DC-4BBA-8A64-27C20C2E00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5501452"/>
              </p:ext>
            </p:extLst>
          </p:nvPr>
        </p:nvGraphicFramePr>
        <p:xfrm>
          <a:off x="645478" y="3858804"/>
          <a:ext cx="49784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5" name="Equation" r:id="rId9" imgW="4978080" imgH="723600" progId="Equation.DSMT4">
                  <p:embed/>
                </p:oleObj>
              </mc:Choice>
              <mc:Fallback>
                <p:oleObj name="Equation" r:id="rId9" imgW="4978080" imgH="723600" progId="Equation.DSMT4">
                  <p:embed/>
                  <p:pic>
                    <p:nvPicPr>
                      <p:cNvPr id="6" name="对象 5">
                        <a:extLst>
                          <a:ext uri="{FF2B5EF4-FFF2-40B4-BE49-F238E27FC236}">
                            <a16:creationId xmlns:a16="http://schemas.microsoft.com/office/drawing/2014/main" id="{E56ACE1C-B8DC-4BBA-8A64-27C20C2E000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45478" y="3858804"/>
                        <a:ext cx="4978400" cy="723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E3A189B7-A95D-486C-A1A3-A70108B3605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9902191"/>
              </p:ext>
            </p:extLst>
          </p:nvPr>
        </p:nvGraphicFramePr>
        <p:xfrm>
          <a:off x="1834751" y="4580207"/>
          <a:ext cx="13589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6" name="Equation" r:id="rId11" imgW="1358640" imgH="380880" progId="Equation.DSMT4">
                  <p:embed/>
                </p:oleObj>
              </mc:Choice>
              <mc:Fallback>
                <p:oleObj name="Equation" r:id="rId11" imgW="1358640" imgH="380880" progId="Equation.DSMT4">
                  <p:embed/>
                  <p:pic>
                    <p:nvPicPr>
                      <p:cNvPr id="7" name="对象 6">
                        <a:extLst>
                          <a:ext uri="{FF2B5EF4-FFF2-40B4-BE49-F238E27FC236}">
                            <a16:creationId xmlns:a16="http://schemas.microsoft.com/office/drawing/2014/main" id="{E3A189B7-A95D-486C-A1A3-A70108B360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834751" y="4580207"/>
                        <a:ext cx="1358900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文本框 8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/>
              <a:t>二维梳状函数</a:t>
            </a:r>
          </a:p>
        </p:txBody>
      </p:sp>
    </p:spTree>
    <p:extLst>
      <p:ext uri="{BB962C8B-B14F-4D97-AF65-F5344CB8AC3E}">
        <p14:creationId xmlns:p14="http://schemas.microsoft.com/office/powerpoint/2010/main" val="25429920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9A041C8E-DA48-4F11-94E2-968E1D80F0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1394" y="3312120"/>
            <a:ext cx="3821645" cy="3179797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562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8. Two Dimensional Functions, Convolution, and Fourier Transforms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3" name="对象 2">
            <a:extLst>
              <a:ext uri="{FF2B5EF4-FFF2-40B4-BE49-F238E27FC236}">
                <a16:creationId xmlns:a16="http://schemas.microsoft.com/office/drawing/2014/main" id="{4D55CF21-8E20-4E04-A321-5B5A2617489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4342183"/>
              </p:ext>
            </p:extLst>
          </p:nvPr>
        </p:nvGraphicFramePr>
        <p:xfrm>
          <a:off x="584632" y="3287384"/>
          <a:ext cx="52324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4" name="Equation" r:id="rId5" imgW="5232240" imgH="838080" progId="Equation.DSMT4">
                  <p:embed/>
                </p:oleObj>
              </mc:Choice>
              <mc:Fallback>
                <p:oleObj name="Equation" r:id="rId5" imgW="5232240" imgH="838080" progId="Equation.DSMT4">
                  <p:embed/>
                  <p:pic>
                    <p:nvPicPr>
                      <p:cNvPr id="3" name="对象 2">
                        <a:extLst>
                          <a:ext uri="{FF2B5EF4-FFF2-40B4-BE49-F238E27FC236}">
                            <a16:creationId xmlns:a16="http://schemas.microsoft.com/office/drawing/2014/main" id="{4D55CF21-8E20-4E04-A321-5B5A2617489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84632" y="3287384"/>
                        <a:ext cx="5232400" cy="838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>
            <a:extLst>
              <a:ext uri="{FF2B5EF4-FFF2-40B4-BE49-F238E27FC236}">
                <a16:creationId xmlns:a16="http://schemas.microsoft.com/office/drawing/2014/main" id="{F91876FE-9A71-4924-9A46-E3E8E4EED7F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7225278"/>
              </p:ext>
            </p:extLst>
          </p:nvPr>
        </p:nvGraphicFramePr>
        <p:xfrm>
          <a:off x="2126000" y="4410699"/>
          <a:ext cx="34544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5" name="Equation" r:id="rId7" imgW="3454200" imgH="647640" progId="Equation.DSMT4">
                  <p:embed/>
                </p:oleObj>
              </mc:Choice>
              <mc:Fallback>
                <p:oleObj name="Equation" r:id="rId7" imgW="3454200" imgH="647640" progId="Equation.DSMT4">
                  <p:embed/>
                  <p:pic>
                    <p:nvPicPr>
                      <p:cNvPr id="4" name="对象 3">
                        <a:extLst>
                          <a:ext uri="{FF2B5EF4-FFF2-40B4-BE49-F238E27FC236}">
                            <a16:creationId xmlns:a16="http://schemas.microsoft.com/office/drawing/2014/main" id="{F91876FE-9A71-4924-9A46-E3E8E4EED7F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126000" y="4410699"/>
                        <a:ext cx="3454400" cy="647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文本框 5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/>
              <a:t>二维梳状函数</a:t>
            </a:r>
          </a:p>
        </p:txBody>
      </p:sp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933CE07A-72F8-4BDD-B029-A2633DBCCF5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0548699"/>
              </p:ext>
            </p:extLst>
          </p:nvPr>
        </p:nvGraphicFramePr>
        <p:xfrm>
          <a:off x="584632" y="2338893"/>
          <a:ext cx="39751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6" name="Equation" r:id="rId9" imgW="3974760" imgH="736560" progId="Equation.DSMT4">
                  <p:embed/>
                </p:oleObj>
              </mc:Choice>
              <mc:Fallback>
                <p:oleObj name="Equation" r:id="rId9" imgW="3974760" imgH="736560" progId="Equation.DSMT4">
                  <p:embed/>
                  <p:pic>
                    <p:nvPicPr>
                      <p:cNvPr id="7" name="对象 6">
                        <a:extLst>
                          <a:ext uri="{FF2B5EF4-FFF2-40B4-BE49-F238E27FC236}">
                            <a16:creationId xmlns:a16="http://schemas.microsoft.com/office/drawing/2014/main" id="{933CE07A-72F8-4BDD-B029-A2633DBCCF5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84632" y="2338893"/>
                        <a:ext cx="3975100" cy="736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831981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31">
            <a:extLst>
              <a:ext uri="{FF2B5EF4-FFF2-40B4-BE49-F238E27FC236}">
                <a16:creationId xmlns:a16="http://schemas.microsoft.com/office/drawing/2014/main" id="{9461A85F-6262-49E8-B94A-1E15F2F58B0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220" r="30802"/>
          <a:stretch/>
        </p:blipFill>
        <p:spPr>
          <a:xfrm>
            <a:off x="5864406" y="1858141"/>
            <a:ext cx="2871989" cy="2979678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562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8. Two Dimensional Functions, Convolution, and Fourier Transforms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4" name="对象 3">
            <a:extLst>
              <a:ext uri="{FF2B5EF4-FFF2-40B4-BE49-F238E27FC236}">
                <a16:creationId xmlns:a16="http://schemas.microsoft.com/office/drawing/2014/main" id="{74AFECD7-8EA5-4EC5-8009-0A9CD5E5B2C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9313971"/>
              </p:ext>
            </p:extLst>
          </p:nvPr>
        </p:nvGraphicFramePr>
        <p:xfrm>
          <a:off x="1724978" y="2186507"/>
          <a:ext cx="15748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7" name="Equation" r:id="rId5" imgW="1574640" imgH="495000" progId="Equation.DSMT4">
                  <p:embed/>
                </p:oleObj>
              </mc:Choice>
              <mc:Fallback>
                <p:oleObj name="Equation" r:id="rId5" imgW="1574640" imgH="495000" progId="Equation.DSMT4">
                  <p:embed/>
                  <p:pic>
                    <p:nvPicPr>
                      <p:cNvPr id="4" name="对象 3">
                        <a:extLst>
                          <a:ext uri="{FF2B5EF4-FFF2-40B4-BE49-F238E27FC236}">
                            <a16:creationId xmlns:a16="http://schemas.microsoft.com/office/drawing/2014/main" id="{74AFECD7-8EA5-4EC5-8009-0A9CD5E5B2C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724978" y="2186507"/>
                        <a:ext cx="1574800" cy="495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325B6853-7EF9-4BA9-9CC2-8A0E5E3D61F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910617"/>
              </p:ext>
            </p:extLst>
          </p:nvPr>
        </p:nvGraphicFramePr>
        <p:xfrm>
          <a:off x="1680210" y="2634153"/>
          <a:ext cx="16764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8" name="Equation" r:id="rId7" imgW="1676160" imgH="812520" progId="Equation.DSMT4">
                  <p:embed/>
                </p:oleObj>
              </mc:Choice>
              <mc:Fallback>
                <p:oleObj name="Equation" r:id="rId7" imgW="1676160" imgH="812520" progId="Equation.DSMT4">
                  <p:embed/>
                  <p:pic>
                    <p:nvPicPr>
                      <p:cNvPr id="5" name="对象 4">
                        <a:extLst>
                          <a:ext uri="{FF2B5EF4-FFF2-40B4-BE49-F238E27FC236}">
                            <a16:creationId xmlns:a16="http://schemas.microsoft.com/office/drawing/2014/main" id="{325B6853-7EF9-4BA9-9CC2-8A0E5E3D61F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680210" y="2634153"/>
                        <a:ext cx="1676400" cy="812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592CBF74-9F91-4514-BC3F-EB07A2DF6C4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150636"/>
              </p:ext>
            </p:extLst>
          </p:nvPr>
        </p:nvGraphicFramePr>
        <p:xfrm>
          <a:off x="1786890" y="3446953"/>
          <a:ext cx="12827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9" name="Equation" r:id="rId9" imgW="1282680" imgH="279360" progId="Equation.DSMT4">
                  <p:embed/>
                </p:oleObj>
              </mc:Choice>
              <mc:Fallback>
                <p:oleObj name="Equation" r:id="rId9" imgW="1282680" imgH="279360" progId="Equation.DSMT4">
                  <p:embed/>
                  <p:pic>
                    <p:nvPicPr>
                      <p:cNvPr id="6" name="对象 5">
                        <a:extLst>
                          <a:ext uri="{FF2B5EF4-FFF2-40B4-BE49-F238E27FC236}">
                            <a16:creationId xmlns:a16="http://schemas.microsoft.com/office/drawing/2014/main" id="{592CBF74-9F91-4514-BC3F-EB07A2DF6C4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786890" y="3446953"/>
                        <a:ext cx="1282700" cy="279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A735CD77-6869-40CB-B5BB-908FA61297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8606356"/>
              </p:ext>
            </p:extLst>
          </p:nvPr>
        </p:nvGraphicFramePr>
        <p:xfrm>
          <a:off x="1786890" y="3849686"/>
          <a:ext cx="12573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50" name="Equation" r:id="rId11" imgW="1257120" imgH="342720" progId="Equation.DSMT4">
                  <p:embed/>
                </p:oleObj>
              </mc:Choice>
              <mc:Fallback>
                <p:oleObj name="Equation" r:id="rId11" imgW="1257120" imgH="342720" progId="Equation.DSMT4">
                  <p:embed/>
                  <p:pic>
                    <p:nvPicPr>
                      <p:cNvPr id="7" name="对象 6">
                        <a:extLst>
                          <a:ext uri="{FF2B5EF4-FFF2-40B4-BE49-F238E27FC236}">
                            <a16:creationId xmlns:a16="http://schemas.microsoft.com/office/drawing/2014/main" id="{A735CD77-6869-40CB-B5BB-908FA612970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786890" y="3849686"/>
                        <a:ext cx="12573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对象 9">
            <a:extLst>
              <a:ext uri="{FF2B5EF4-FFF2-40B4-BE49-F238E27FC236}">
                <a16:creationId xmlns:a16="http://schemas.microsoft.com/office/drawing/2014/main" id="{D0E70DD2-D3D3-4CCD-91D5-E28BB077916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6909876"/>
              </p:ext>
            </p:extLst>
          </p:nvPr>
        </p:nvGraphicFramePr>
        <p:xfrm>
          <a:off x="1005704" y="5171731"/>
          <a:ext cx="35687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51" name="Equation" r:id="rId13" imgW="3568680" imgH="342720" progId="Equation.DSMT4">
                  <p:embed/>
                </p:oleObj>
              </mc:Choice>
              <mc:Fallback>
                <p:oleObj name="Equation" r:id="rId13" imgW="3568680" imgH="342720" progId="Equation.DSMT4">
                  <p:embed/>
                  <p:pic>
                    <p:nvPicPr>
                      <p:cNvPr id="10" name="对象 9">
                        <a:extLst>
                          <a:ext uri="{FF2B5EF4-FFF2-40B4-BE49-F238E27FC236}">
                            <a16:creationId xmlns:a16="http://schemas.microsoft.com/office/drawing/2014/main" id="{D0E70DD2-D3D3-4CCD-91D5-E28BB077916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005704" y="5171731"/>
                        <a:ext cx="35687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对象 10">
            <a:extLst>
              <a:ext uri="{FF2B5EF4-FFF2-40B4-BE49-F238E27FC236}">
                <a16:creationId xmlns:a16="http://schemas.microsoft.com/office/drawing/2014/main" id="{007C08EF-7B97-4C2F-AFCB-5AFB29CB13D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3829941"/>
              </p:ext>
            </p:extLst>
          </p:nvPr>
        </p:nvGraphicFramePr>
        <p:xfrm>
          <a:off x="2308406" y="5687944"/>
          <a:ext cx="35560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52" name="Equation" r:id="rId15" imgW="3555720" imgH="457200" progId="Equation.DSMT4">
                  <p:embed/>
                </p:oleObj>
              </mc:Choice>
              <mc:Fallback>
                <p:oleObj name="Equation" r:id="rId15" imgW="3555720" imgH="457200" progId="Equation.DSMT4">
                  <p:embed/>
                  <p:pic>
                    <p:nvPicPr>
                      <p:cNvPr id="11" name="对象 10">
                        <a:extLst>
                          <a:ext uri="{FF2B5EF4-FFF2-40B4-BE49-F238E27FC236}">
                            <a16:creationId xmlns:a16="http://schemas.microsoft.com/office/drawing/2014/main" id="{007C08EF-7B97-4C2F-AFCB-5AFB29CB13D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2308406" y="5687944"/>
                        <a:ext cx="3556000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文本框 13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/>
              <a:t>直角坐标系与柱坐标系的转化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826713" y="4426098"/>
            <a:ext cx="5758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/>
              <a:t>为什么要用柱坐标系？</a:t>
            </a:r>
            <a:r>
              <a:rPr lang="zh-CN" altLang="en-US" b="1" dirty="0"/>
              <a:t>轴对称光学系统</a:t>
            </a:r>
            <a:endParaRPr lang="zh-CN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7663494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562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8. Two Dimensional Functions, Convolution, and Fourier Transforms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3" name="对象 2">
            <a:extLst>
              <a:ext uri="{FF2B5EF4-FFF2-40B4-BE49-F238E27FC236}">
                <a16:creationId xmlns:a16="http://schemas.microsoft.com/office/drawing/2014/main" id="{584BC2C0-E873-4F7D-84A1-BFC6E652842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4599026"/>
              </p:ext>
            </p:extLst>
          </p:nvPr>
        </p:nvGraphicFramePr>
        <p:xfrm>
          <a:off x="945396" y="2980993"/>
          <a:ext cx="2603500" cy="243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6" name="Equation" r:id="rId4" imgW="2603160" imgH="2438280" progId="Equation.DSMT4">
                  <p:embed/>
                </p:oleObj>
              </mc:Choice>
              <mc:Fallback>
                <p:oleObj name="Equation" r:id="rId4" imgW="2603160" imgH="2438280" progId="Equation.DSMT4">
                  <p:embed/>
                  <p:pic>
                    <p:nvPicPr>
                      <p:cNvPr id="3" name="对象 2">
                        <a:extLst>
                          <a:ext uri="{FF2B5EF4-FFF2-40B4-BE49-F238E27FC236}">
                            <a16:creationId xmlns:a16="http://schemas.microsoft.com/office/drawing/2014/main" id="{584BC2C0-E873-4F7D-84A1-BFC6E652842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5396" y="2980993"/>
                        <a:ext cx="2603500" cy="2438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图片 3">
            <a:extLst>
              <a:ext uri="{FF2B5EF4-FFF2-40B4-BE49-F238E27FC236}">
                <a16:creationId xmlns:a16="http://schemas.microsoft.com/office/drawing/2014/main" id="{54541A7C-6356-45D9-B513-39A6BEC1EC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63662" y="2581975"/>
            <a:ext cx="4998538" cy="3536872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2405699F-5D40-4A5C-8315-17DFDCD94ED0}"/>
              </a:ext>
            </a:extLst>
          </p:cNvPr>
          <p:cNvSpPr txBox="1"/>
          <p:nvPr/>
        </p:nvSpPr>
        <p:spPr>
          <a:xfrm>
            <a:off x="649182" y="6172721"/>
            <a:ext cx="8906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800" b="1" i="0" u="none" strike="noStrike" baseline="0" dirty="0">
                <a:latin typeface="CMBX9"/>
              </a:rPr>
              <a:t>Figure 4. </a:t>
            </a:r>
            <a:r>
              <a:rPr lang="en-US" altLang="zh-CN" sz="1800" b="0" i="0" u="none" strike="noStrike" baseline="0" dirty="0">
                <a:latin typeface="CMR9"/>
              </a:rPr>
              <a:t>The cylinder function according to the definition of Gaskill</a:t>
            </a:r>
            <a:r>
              <a:rPr lang="en-US" altLang="zh-CN" sz="1800" b="0" i="0" u="none" strike="noStrike" baseline="0" dirty="0"/>
              <a:t>.</a:t>
            </a:r>
            <a:endParaRPr lang="zh-CN" altLang="en-US" sz="2800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/>
              <a:t>柱坐标系中的常见二维函数</a:t>
            </a:r>
            <a:endParaRPr lang="en-US" altLang="zh-CN" sz="2800" b="1" dirty="0"/>
          </a:p>
          <a:p>
            <a:pPr algn="ctr"/>
            <a:r>
              <a:rPr lang="zh-CN" altLang="en-US" sz="2800" b="1" dirty="0"/>
              <a:t>二维圆柱函数</a:t>
            </a:r>
          </a:p>
        </p:txBody>
      </p:sp>
    </p:spTree>
    <p:extLst>
      <p:ext uri="{BB962C8B-B14F-4D97-AF65-F5344CB8AC3E}">
        <p14:creationId xmlns:p14="http://schemas.microsoft.com/office/powerpoint/2010/main" val="36835776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​​">
      <a:dk1>
        <a:sysClr val="windowText" lastClr="000000"/>
      </a:dk1>
      <a:lt1>
        <a:sysClr val="window" lastClr="CAEACE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AEACE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9560</TotalTime>
  <Words>573</Words>
  <Application>Microsoft Office PowerPoint</Application>
  <PresentationFormat>全屏显示(4:3)</PresentationFormat>
  <Paragraphs>63</Paragraphs>
  <Slides>20</Slides>
  <Notes>20</Notes>
  <HiddenSlides>0</HiddenSlides>
  <MMClips>0</MMClips>
  <ScaleCrop>false</ScaleCrop>
  <HeadingPairs>
    <vt:vector size="8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6" baseType="lpstr">
      <vt:lpstr>CMBX9</vt:lpstr>
      <vt:lpstr>CMMI9</vt:lpstr>
      <vt:lpstr>CMR9</vt:lpstr>
      <vt:lpstr>DejaVu Sans</vt:lpstr>
      <vt:lpstr>等线</vt:lpstr>
      <vt:lpstr>等线 Light</vt:lpstr>
      <vt:lpstr>黑体</vt:lpstr>
      <vt:lpstr>宋体</vt:lpstr>
      <vt:lpstr>微软雅黑</vt:lpstr>
      <vt:lpstr>Arial</vt:lpstr>
      <vt:lpstr>Calibri</vt:lpstr>
      <vt:lpstr>Calibri Light</vt:lpstr>
      <vt:lpstr>Cambria Math</vt:lpstr>
      <vt:lpstr>Gill Sans MT</vt:lpstr>
      <vt:lpstr>Office 主题</vt:lpstr>
      <vt:lpstr>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China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Jiasong Sun</dc:creator>
  <cp:lastModifiedBy>孙 佳嵩</cp:lastModifiedBy>
  <cp:revision>3035</cp:revision>
  <dcterms:created xsi:type="dcterms:W3CDTF">2015-07-07T08:23:44Z</dcterms:created>
  <dcterms:modified xsi:type="dcterms:W3CDTF">2020-12-07T01:00:56Z</dcterms:modified>
</cp:coreProperties>
</file>