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342" r:id="rId2"/>
    <p:sldId id="325" r:id="rId3"/>
    <p:sldId id="326" r:id="rId4"/>
    <p:sldId id="344" r:id="rId5"/>
    <p:sldId id="328" r:id="rId6"/>
    <p:sldId id="330" r:id="rId7"/>
    <p:sldId id="331" r:id="rId8"/>
    <p:sldId id="333" r:id="rId9"/>
    <p:sldId id="329" r:id="rId10"/>
    <p:sldId id="346" r:id="rId11"/>
    <p:sldId id="347" r:id="rId12"/>
    <p:sldId id="334" r:id="rId13"/>
    <p:sldId id="345" r:id="rId14"/>
    <p:sldId id="336" r:id="rId15"/>
    <p:sldId id="343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28" autoAdjust="0"/>
    <p:restoredTop sz="76679" autoAdjust="0"/>
  </p:normalViewPr>
  <p:slideViewPr>
    <p:cSldViewPr snapToGrid="0">
      <p:cViewPr varScale="1">
        <p:scale>
          <a:sx n="78" d="100"/>
          <a:sy n="78" d="100"/>
        </p:scale>
        <p:origin x="1140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孙 佳嵩" userId="e67798bb1fb98b0e" providerId="LiveId" clId="{3F46554F-2FA6-5041-8F8D-FDE54B44687E}"/>
    <pc:docChg chg="addSld delSld modSld">
      <pc:chgData name="孙 佳嵩" userId="e67798bb1fb98b0e" providerId="LiveId" clId="{3F46554F-2FA6-5041-8F8D-FDE54B44687E}" dt="2020-12-04T06:15:08.109" v="79" actId="20577"/>
      <pc:docMkLst>
        <pc:docMk/>
      </pc:docMkLst>
      <pc:sldChg chg="del">
        <pc:chgData name="孙 佳嵩" userId="e67798bb1fb98b0e" providerId="LiveId" clId="{3F46554F-2FA6-5041-8F8D-FDE54B44687E}" dt="2020-12-04T06:14:17.314" v="1" actId="2696"/>
        <pc:sldMkLst>
          <pc:docMk/>
          <pc:sldMk cId="0" sldId="319"/>
        </pc:sldMkLst>
      </pc:sldChg>
      <pc:sldChg chg="modSp add mod">
        <pc:chgData name="孙 佳嵩" userId="e67798bb1fb98b0e" providerId="LiveId" clId="{3F46554F-2FA6-5041-8F8D-FDE54B44687E}" dt="2020-12-04T06:15:08.109" v="79" actId="20577"/>
        <pc:sldMkLst>
          <pc:docMk/>
          <pc:sldMk cId="2494025210" sldId="342"/>
        </pc:sldMkLst>
        <pc:spChg chg="mod">
          <ac:chgData name="孙 佳嵩" userId="e67798bb1fb98b0e" providerId="LiveId" clId="{3F46554F-2FA6-5041-8F8D-FDE54B44687E}" dt="2020-12-04T06:15:08.109" v="79" actId="20577"/>
          <ac:spMkLst>
            <pc:docMk/>
            <pc:sldMk cId="2494025210" sldId="342"/>
            <ac:spMk id="8" creationId="{1FAA166A-8181-41D7-A8D0-5D63FE7F7AC1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2" Type="http://schemas.openxmlformats.org/officeDocument/2006/relationships/image" Target="../media/image44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Relationship Id="rId9" Type="http://schemas.openxmlformats.org/officeDocument/2006/relationships/image" Target="../media/image51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740063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236103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45701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966557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191810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979912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256378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642338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20650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719438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614323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095023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30809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59746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>
            <a:fillRect/>
          </a:stretch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9.wmf"/><Relationship Id="rId10" Type="http://schemas.openxmlformats.org/officeDocument/2006/relationships/image" Target="../media/image35.png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38.wm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37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43.w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4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13" Type="http://schemas.openxmlformats.org/officeDocument/2006/relationships/oleObject" Target="../embeddings/oleObject34.bin"/><Relationship Id="rId18" Type="http://schemas.openxmlformats.org/officeDocument/2006/relationships/image" Target="../media/image49.wmf"/><Relationship Id="rId3" Type="http://schemas.openxmlformats.org/officeDocument/2006/relationships/notesSlide" Target="../notesSlides/notesSlide13.xml"/><Relationship Id="rId21" Type="http://schemas.openxmlformats.org/officeDocument/2006/relationships/oleObject" Target="../embeddings/oleObject38.bin"/><Relationship Id="rId7" Type="http://schemas.openxmlformats.org/officeDocument/2006/relationships/image" Target="../media/image44.wmf"/><Relationship Id="rId12" Type="http://schemas.openxmlformats.org/officeDocument/2006/relationships/image" Target="../media/image46.wmf"/><Relationship Id="rId17" Type="http://schemas.openxmlformats.org/officeDocument/2006/relationships/oleObject" Target="../embeddings/oleObject36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8.wmf"/><Relationship Id="rId20" Type="http://schemas.openxmlformats.org/officeDocument/2006/relationships/image" Target="../media/image50.wmf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3.bin"/><Relationship Id="rId5" Type="http://schemas.openxmlformats.org/officeDocument/2006/relationships/image" Target="../media/image39.wmf"/><Relationship Id="rId15" Type="http://schemas.openxmlformats.org/officeDocument/2006/relationships/oleObject" Target="../embeddings/oleObject35.bin"/><Relationship Id="rId10" Type="http://schemas.openxmlformats.org/officeDocument/2006/relationships/image" Target="../media/image45.wmf"/><Relationship Id="rId19" Type="http://schemas.openxmlformats.org/officeDocument/2006/relationships/oleObject" Target="../embeddings/oleObject37.bin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47.wmf"/><Relationship Id="rId22" Type="http://schemas.openxmlformats.org/officeDocument/2006/relationships/image" Target="../media/image51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image" Target="../media/image57.wmf"/><Relationship Id="rId18" Type="http://schemas.openxmlformats.org/officeDocument/2006/relationships/oleObject" Target="../embeddings/oleObject46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4.wmf"/><Relationship Id="rId12" Type="http://schemas.openxmlformats.org/officeDocument/2006/relationships/oleObject" Target="../embeddings/oleObject43.bin"/><Relationship Id="rId17" Type="http://schemas.openxmlformats.org/officeDocument/2006/relationships/image" Target="../media/image59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45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56.wmf"/><Relationship Id="rId5" Type="http://schemas.openxmlformats.org/officeDocument/2006/relationships/image" Target="../media/image53.wmf"/><Relationship Id="rId15" Type="http://schemas.openxmlformats.org/officeDocument/2006/relationships/image" Target="../media/image58.wmf"/><Relationship Id="rId10" Type="http://schemas.openxmlformats.org/officeDocument/2006/relationships/oleObject" Target="../embeddings/oleObject42.bin"/><Relationship Id="rId19" Type="http://schemas.openxmlformats.org/officeDocument/2006/relationships/image" Target="../media/image60.wmf"/><Relationship Id="rId4" Type="http://schemas.openxmlformats.org/officeDocument/2006/relationships/oleObject" Target="../embeddings/oleObject39.bin"/><Relationship Id="rId9" Type="http://schemas.openxmlformats.org/officeDocument/2006/relationships/image" Target="../media/image55.wmf"/><Relationship Id="rId14" Type="http://schemas.openxmlformats.org/officeDocument/2006/relationships/oleObject" Target="../embeddings/oleObject4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4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21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0.wmf"/><Relationship Id="rId5" Type="http://schemas.openxmlformats.org/officeDocument/2006/relationships/image" Target="../media/image17.wmf"/><Relationship Id="rId15" Type="http://schemas.openxmlformats.org/officeDocument/2006/relationships/image" Target="../media/image22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1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33.png"/><Relationship Id="rId5" Type="http://schemas.openxmlformats.org/officeDocument/2006/relationships/image" Target="../media/image29.wmf"/><Relationship Id="rId10" Type="http://schemas.openxmlformats.org/officeDocument/2006/relationships/image" Target="../media/image32.png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/>
              <a:t>10</a:t>
            </a:r>
            <a:r>
              <a:rPr lang="zh-CN" altLang="en-US" sz="2400" dirty="0"/>
              <a:t>讲、滤波器</a:t>
            </a:r>
            <a:endParaRPr lang="en-US" altLang="zh-CN" sz="2400" dirty="0"/>
          </a:p>
          <a:p>
            <a:pPr algn="ctr"/>
            <a:r>
              <a:rPr lang="en-US" altLang="zh-CN" sz="2400" dirty="0"/>
              <a:t>Lecture 10. Filters</a:t>
            </a:r>
          </a:p>
        </p:txBody>
      </p:sp>
    </p:spTree>
    <p:extLst>
      <p:ext uri="{BB962C8B-B14F-4D97-AF65-F5344CB8AC3E}">
        <p14:creationId xmlns:p14="http://schemas.microsoft.com/office/powerpoint/2010/main" val="2494025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F84AE217-8063-4962-A7A4-1B9A983F06FB}"/>
              </a:ext>
            </a:extLst>
          </p:cNvPr>
          <p:cNvSpPr/>
          <p:nvPr/>
        </p:nvSpPr>
        <p:spPr>
          <a:xfrm>
            <a:off x="0" y="288288"/>
            <a:ext cx="75624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2.1. Amplitude Filter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7BBC8A4F-2344-496C-B4DF-CBE0FFED1C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69824" y="2184022"/>
          <a:ext cx="2818633" cy="521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3" name="Equation" r:id="rId4" imgW="1371600" imgH="253800" progId="Equation.DSMT4">
                  <p:embed/>
                </p:oleObj>
              </mc:Choice>
              <mc:Fallback>
                <p:oleObj name="Equation" r:id="rId4" imgW="1371600" imgH="2538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7BBC8A4F-2344-496C-B4DF-CBE0FFED1C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69824" y="2184022"/>
                        <a:ext cx="2818633" cy="521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3A00B51A-4CE7-4566-BCB7-EF5D776CAB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72821" y="2143433"/>
          <a:ext cx="1696357" cy="603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4" name="Equation" r:id="rId6" imgW="571320" imgH="203040" progId="Equation.DSMT4">
                  <p:embed/>
                </p:oleObj>
              </mc:Choice>
              <mc:Fallback>
                <p:oleObj name="Equation" r:id="rId6" imgW="571320" imgH="20304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3A00B51A-4CE7-4566-BCB7-EF5D776CAB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72821" y="2143433"/>
                        <a:ext cx="1696357" cy="603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滤波器</a:t>
            </a:r>
            <a:endParaRPr lang="en-US" altLang="zh-CN" sz="2800" b="1" dirty="0"/>
          </a:p>
          <a:p>
            <a:pPr algn="ctr"/>
            <a:r>
              <a:rPr lang="zh-CN" altLang="en-US" sz="2000" b="1" dirty="0" smtClean="0"/>
              <a:t>纯振幅调制（幅度滤波）</a:t>
            </a:r>
            <a:endParaRPr lang="zh-CN" altLang="en-US" sz="2000" b="1" dirty="0"/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CC35C9B5-2CBD-49FD-A6C5-F1BB578BB1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5188719"/>
              </p:ext>
            </p:extLst>
          </p:nvPr>
        </p:nvGraphicFramePr>
        <p:xfrm>
          <a:off x="3769178" y="2836961"/>
          <a:ext cx="3089275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5" name="Equation" r:id="rId8" imgW="1688760" imgH="253800" progId="Equation.DSMT4">
                  <p:embed/>
                </p:oleObj>
              </mc:Choice>
              <mc:Fallback>
                <p:oleObj name="Equation" r:id="rId8" imgW="1688760" imgH="25380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CC35C9B5-2CBD-49FD-A6C5-F1BB578BB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69178" y="2836961"/>
                        <a:ext cx="3089275" cy="463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870594"/>
            <a:ext cx="3184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例二、高通与带通滤波器</a:t>
            </a:r>
            <a:endParaRPr lang="zh-CN" altLang="en-US" sz="20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5132" y="3361083"/>
            <a:ext cx="3717201" cy="2884734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2711665" y="6275624"/>
            <a:ext cx="3720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高频边缘细节检测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977880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F84AE217-8063-4962-A7A4-1B9A983F06FB}"/>
              </a:ext>
            </a:extLst>
          </p:cNvPr>
          <p:cNvSpPr/>
          <p:nvPr/>
        </p:nvSpPr>
        <p:spPr>
          <a:xfrm>
            <a:off x="0" y="288288"/>
            <a:ext cx="75624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2.1. Amplitude Filter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7BBC8A4F-2344-496C-B4DF-CBE0FFED1C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69824" y="2184022"/>
          <a:ext cx="2818633" cy="521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9" name="Equation" r:id="rId4" imgW="1371600" imgH="253800" progId="Equation.DSMT4">
                  <p:embed/>
                </p:oleObj>
              </mc:Choice>
              <mc:Fallback>
                <p:oleObj name="Equation" r:id="rId4" imgW="1371600" imgH="2538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7BBC8A4F-2344-496C-B4DF-CBE0FFED1C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69824" y="2184022"/>
                        <a:ext cx="2818633" cy="521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3A00B51A-4CE7-4566-BCB7-EF5D776CAB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72821" y="2143433"/>
          <a:ext cx="1696357" cy="603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40" name="Equation" r:id="rId6" imgW="571320" imgH="203040" progId="Equation.DSMT4">
                  <p:embed/>
                </p:oleObj>
              </mc:Choice>
              <mc:Fallback>
                <p:oleObj name="Equation" r:id="rId6" imgW="571320" imgH="20304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3A00B51A-4CE7-4566-BCB7-EF5D776CAB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72821" y="2143433"/>
                        <a:ext cx="1696357" cy="603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滤波器</a:t>
            </a:r>
            <a:endParaRPr lang="en-US" altLang="zh-CN" sz="2800" b="1" dirty="0"/>
          </a:p>
          <a:p>
            <a:pPr algn="ctr"/>
            <a:r>
              <a:rPr lang="zh-CN" altLang="en-US" sz="2000" b="1" dirty="0" smtClean="0"/>
              <a:t>纯振幅调制（幅度滤波）</a:t>
            </a:r>
            <a:endParaRPr lang="zh-CN" altLang="en-US" sz="20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870594"/>
            <a:ext cx="3184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例三、振幅衍射光栅</a:t>
            </a:r>
            <a:endParaRPr lang="zh-CN" altLang="en-US" sz="2000" b="1" dirty="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CC35C9B5-2CBD-49FD-A6C5-F1BB578BB1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2695642"/>
              </p:ext>
            </p:extLst>
          </p:nvPr>
        </p:nvGraphicFramePr>
        <p:xfrm>
          <a:off x="3340100" y="3394075"/>
          <a:ext cx="246062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41" name="Equation" r:id="rId8" imgW="1346040" imgH="393480" progId="Equation.DSMT4">
                  <p:embed/>
                </p:oleObj>
              </mc:Choice>
              <mc:Fallback>
                <p:oleObj name="Equation" r:id="rId8" imgW="1346040" imgH="39348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CC35C9B5-2CBD-49FD-A6C5-F1BB578BB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40100" y="3394075"/>
                        <a:ext cx="2460625" cy="719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6862F3BD-2A44-48F0-9B95-0775C757DB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2384196"/>
              </p:ext>
            </p:extLst>
          </p:nvPr>
        </p:nvGraphicFramePr>
        <p:xfrm>
          <a:off x="2547142" y="4215730"/>
          <a:ext cx="404971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42" name="Equation" r:id="rId10" imgW="2412720" imgH="393480" progId="Equation.DSMT4">
                  <p:embed/>
                </p:oleObj>
              </mc:Choice>
              <mc:Fallback>
                <p:oleObj name="Equation" r:id="rId10" imgW="2412720" imgH="39348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6862F3BD-2A44-48F0-9B95-0775C757DB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547142" y="4215730"/>
                        <a:ext cx="4049713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00364846-AD69-4668-B0AF-CE8F3F0674F7}"/>
              </a:ext>
            </a:extLst>
          </p:cNvPr>
          <p:cNvSpPr txBox="1"/>
          <p:nvPr/>
        </p:nvSpPr>
        <p:spPr>
          <a:xfrm>
            <a:off x="4166161" y="5015779"/>
            <a:ext cx="1101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+</a:t>
            </a:r>
            <a:r>
              <a:rPr lang="en-US" altLang="zh-CN" dirty="0" smtClean="0"/>
              <a:t>1</a:t>
            </a:r>
            <a:r>
              <a:rPr lang="zh-CN" altLang="en-US" dirty="0" smtClean="0"/>
              <a:t>级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F10DF15-8627-49F3-A87F-051143379FF6}"/>
              </a:ext>
            </a:extLst>
          </p:cNvPr>
          <p:cNvSpPr txBox="1"/>
          <p:nvPr/>
        </p:nvSpPr>
        <p:spPr>
          <a:xfrm>
            <a:off x="5524191" y="5015779"/>
            <a:ext cx="1067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-1</a:t>
            </a:r>
            <a:r>
              <a:rPr lang="zh-CN" altLang="en-US" dirty="0" smtClean="0"/>
              <a:t>级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CB0DC08-3F5A-4B4F-B3EC-C55546D90420}"/>
              </a:ext>
            </a:extLst>
          </p:cNvPr>
          <p:cNvSpPr txBox="1"/>
          <p:nvPr/>
        </p:nvSpPr>
        <p:spPr>
          <a:xfrm>
            <a:off x="1442512" y="5015779"/>
            <a:ext cx="2124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衍射级次：</a:t>
            </a:r>
            <a:endParaRPr lang="zh-CN" altLang="en-US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FDC25EB-C1D9-4B89-8EB6-195BEC383D11}"/>
              </a:ext>
            </a:extLst>
          </p:cNvPr>
          <p:cNvSpPr txBox="1"/>
          <p:nvPr/>
        </p:nvSpPr>
        <p:spPr>
          <a:xfrm>
            <a:off x="2910583" y="5015779"/>
            <a:ext cx="138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0</a:t>
            </a:r>
            <a:r>
              <a:rPr lang="zh-CN" altLang="en-US" dirty="0" smtClean="0"/>
              <a:t>级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2711665" y="6275624"/>
            <a:ext cx="3720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光栅分束器</a:t>
            </a:r>
            <a:endParaRPr lang="zh-CN" altLang="en-US" sz="2000" b="1" dirty="0"/>
          </a:p>
        </p:txBody>
      </p:sp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0D8803B1-34B3-4FCC-B83F-A97AC41441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0313639"/>
              </p:ext>
            </p:extLst>
          </p:nvPr>
        </p:nvGraphicFramePr>
        <p:xfrm>
          <a:off x="1791336" y="5599813"/>
          <a:ext cx="5561319" cy="625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43" name="Equation" r:id="rId12" imgW="3492360" imgH="393480" progId="Equation.DSMT4">
                  <p:embed/>
                </p:oleObj>
              </mc:Choice>
              <mc:Fallback>
                <p:oleObj name="Equation" r:id="rId12" imgW="3492360" imgH="39348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0D8803B1-34B3-4FCC-B83F-A97AC41441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91336" y="5599813"/>
                        <a:ext cx="5561319" cy="6255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77836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88288"/>
            <a:ext cx="3240911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2.2. Phase Filters</a:t>
            </a: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F96C810C-BBE7-4584-A985-F4394C4845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196455"/>
              </p:ext>
            </p:extLst>
          </p:nvPr>
        </p:nvGraphicFramePr>
        <p:xfrm>
          <a:off x="4302492" y="2261923"/>
          <a:ext cx="2805152" cy="577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2" name="Equation" r:id="rId4" imgW="1295280" imgH="266400" progId="Equation.DSMT4">
                  <p:embed/>
                </p:oleObj>
              </mc:Choice>
              <mc:Fallback>
                <p:oleObj name="Equation" r:id="rId4" imgW="1295280" imgH="26640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F96C810C-BBE7-4584-A985-F4394C4845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02492" y="2261923"/>
                        <a:ext cx="2805152" cy="577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DB480964-27BF-45BC-AE9A-F2B5279CA2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1116535"/>
              </p:ext>
            </p:extLst>
          </p:nvPr>
        </p:nvGraphicFramePr>
        <p:xfrm>
          <a:off x="3729754" y="3584193"/>
          <a:ext cx="1827463" cy="444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3" name="Equation" r:id="rId6" imgW="939600" imgH="228600" progId="Equation.DSMT4">
                  <p:embed/>
                </p:oleObj>
              </mc:Choice>
              <mc:Fallback>
                <p:oleObj name="Equation" r:id="rId6" imgW="939600" imgH="2286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DB480964-27BF-45BC-AE9A-F2B5279CA2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29754" y="3584193"/>
                        <a:ext cx="1827463" cy="4445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组合 12">
            <a:extLst>
              <a:ext uri="{FF2B5EF4-FFF2-40B4-BE49-F238E27FC236}">
                <a16:creationId xmlns:a16="http://schemas.microsoft.com/office/drawing/2014/main" id="{9AE395DB-9642-4187-B934-8522C43E6D80}"/>
              </a:ext>
            </a:extLst>
          </p:cNvPr>
          <p:cNvGrpSpPr/>
          <p:nvPr/>
        </p:nvGrpSpPr>
        <p:grpSpPr>
          <a:xfrm>
            <a:off x="2902356" y="4188134"/>
            <a:ext cx="3339286" cy="413585"/>
            <a:chOff x="2976283" y="4176344"/>
            <a:chExt cx="3339286" cy="413585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4E449AE8-4D84-48FD-878D-9E6F0AEB2592}"/>
                </a:ext>
              </a:extLst>
            </p:cNvPr>
            <p:cNvSpPr txBox="1"/>
            <p:nvPr/>
          </p:nvSpPr>
          <p:spPr>
            <a:xfrm>
              <a:off x="4146176" y="4220597"/>
              <a:ext cx="851647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/>
                <a:t>h(x)</a:t>
              </a:r>
              <a:endParaRPr lang="zh-CN" altLang="en-US" dirty="0"/>
            </a:p>
          </p:txBody>
        </p:sp>
        <p:cxnSp>
          <p:nvCxnSpPr>
            <p:cNvPr id="8" name="直接箭头连接符 7">
              <a:extLst>
                <a:ext uri="{FF2B5EF4-FFF2-40B4-BE49-F238E27FC236}">
                  <a16:creationId xmlns:a16="http://schemas.microsoft.com/office/drawing/2014/main" id="{85D29756-4D7B-419E-A7D3-3E5DF345C3D3}"/>
                </a:ext>
              </a:extLst>
            </p:cNvPr>
            <p:cNvCxnSpPr>
              <a:endCxn id="4" idx="1"/>
            </p:cNvCxnSpPr>
            <p:nvPr/>
          </p:nvCxnSpPr>
          <p:spPr>
            <a:xfrm>
              <a:off x="3658269" y="4405263"/>
              <a:ext cx="487907" cy="0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箭头连接符 8">
              <a:extLst>
                <a:ext uri="{FF2B5EF4-FFF2-40B4-BE49-F238E27FC236}">
                  <a16:creationId xmlns:a16="http://schemas.microsoft.com/office/drawing/2014/main" id="{DC783D18-468E-4D75-8394-B11B068D6569}"/>
                </a:ext>
              </a:extLst>
            </p:cNvPr>
            <p:cNvCxnSpPr/>
            <p:nvPr/>
          </p:nvCxnSpPr>
          <p:spPr>
            <a:xfrm>
              <a:off x="4997823" y="4405263"/>
              <a:ext cx="635760" cy="0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D0125DE0-06D9-4B88-AC9E-7088EA87A764}"/>
                </a:ext>
              </a:extLst>
            </p:cNvPr>
            <p:cNvSpPr txBox="1"/>
            <p:nvPr/>
          </p:nvSpPr>
          <p:spPr>
            <a:xfrm>
              <a:off x="2976283" y="4220597"/>
              <a:ext cx="6819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/>
                <a:t>f(x)</a:t>
              </a:r>
              <a:endParaRPr lang="zh-CN" altLang="en-US" dirty="0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F67E72CA-56B1-4097-BB08-C131563D9791}"/>
                </a:ext>
              </a:extLst>
            </p:cNvPr>
            <p:cNvSpPr txBox="1"/>
            <p:nvPr/>
          </p:nvSpPr>
          <p:spPr>
            <a:xfrm>
              <a:off x="5633583" y="4176344"/>
              <a:ext cx="6819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/>
                <a:t>g(x)</a:t>
              </a:r>
              <a:endParaRPr lang="zh-CN" altLang="en-US" dirty="0"/>
            </a:p>
          </p:txBody>
        </p:sp>
      </p:grp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8CDB41D8-6188-4A07-A89E-6F3C07B8F5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42722"/>
              </p:ext>
            </p:extLst>
          </p:nvPr>
        </p:nvGraphicFramePr>
        <p:xfrm>
          <a:off x="3213262" y="4879364"/>
          <a:ext cx="2717474" cy="504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4" name="Equation" r:id="rId8" imgW="1231560" imgH="228600" progId="Equation.DSMT4">
                  <p:embed/>
                </p:oleObj>
              </mc:Choice>
              <mc:Fallback>
                <p:oleObj name="Equation" r:id="rId8" imgW="1231560" imgH="22860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8CDB41D8-6188-4A07-A89E-6F3C07B8F5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213262" y="4879364"/>
                        <a:ext cx="2717474" cy="504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0D8803B1-34B3-4FCC-B83F-A97AC41441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161168"/>
              </p:ext>
            </p:extLst>
          </p:nvPr>
        </p:nvGraphicFramePr>
        <p:xfrm>
          <a:off x="2273347" y="5563252"/>
          <a:ext cx="47402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5" name="Equation" r:id="rId10" imgW="2336760" imgH="279360" progId="Equation.DSMT4">
                  <p:embed/>
                </p:oleObj>
              </mc:Choice>
              <mc:Fallback>
                <p:oleObj name="Equation" r:id="rId10" imgW="2336760" imgH="27936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0D8803B1-34B3-4FCC-B83F-A97AC41441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273347" y="5563252"/>
                        <a:ext cx="4740275" cy="565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滤波器</a:t>
            </a:r>
            <a:endParaRPr lang="en-US" altLang="zh-CN" sz="2800" b="1" dirty="0"/>
          </a:p>
          <a:p>
            <a:pPr algn="ctr"/>
            <a:r>
              <a:rPr lang="zh-CN" altLang="en-US" sz="2000" b="1" dirty="0" smtClean="0"/>
              <a:t>纯相位调制（相位滤波）</a:t>
            </a:r>
            <a:endParaRPr lang="zh-CN" altLang="en-US" sz="2000" b="1" dirty="0"/>
          </a:p>
        </p:txBody>
      </p: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7BBC8A4F-2344-496C-B4DF-CBE0FFED1C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2334829"/>
              </p:ext>
            </p:extLst>
          </p:nvPr>
        </p:nvGraphicFramePr>
        <p:xfrm>
          <a:off x="1766888" y="2289175"/>
          <a:ext cx="1747837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6" name="Equation" r:id="rId12" imgW="850680" imgH="253800" progId="Equation.DSMT4">
                  <p:embed/>
                </p:oleObj>
              </mc:Choice>
              <mc:Fallback>
                <p:oleObj name="Equation" r:id="rId12" imgW="850680" imgH="2538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7BBC8A4F-2344-496C-B4DF-CBE0FFED1C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66888" y="2289175"/>
                        <a:ext cx="1747837" cy="522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文本框 1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3011918"/>
            <a:ext cx="6984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例</a:t>
            </a:r>
            <a:r>
              <a:rPr lang="zh-CN" altLang="en-US" sz="2000" b="1" dirty="0"/>
              <a:t>一</a:t>
            </a:r>
            <a:r>
              <a:rPr lang="zh-CN" altLang="en-US" sz="2000" b="1" dirty="0" smtClean="0"/>
              <a:t>、线性相位滤波器：透明斜坡薄板（或反射式闪耀光栅）</a:t>
            </a:r>
            <a:endParaRPr lang="zh-CN" altLang="en-US" sz="2000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2711665" y="6275624"/>
            <a:ext cx="3720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空间平移（剪切）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24319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88288"/>
            <a:ext cx="3240911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2.2. Phase Filters</a:t>
            </a: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F96C810C-BBE7-4584-A985-F4394C4845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02492" y="2261923"/>
          <a:ext cx="2805152" cy="577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0" name="Equation" r:id="rId4" imgW="1295280" imgH="266400" progId="Equation.DSMT4">
                  <p:embed/>
                </p:oleObj>
              </mc:Choice>
              <mc:Fallback>
                <p:oleObj name="Equation" r:id="rId4" imgW="1295280" imgH="26640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F96C810C-BBE7-4584-A985-F4394C4845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02492" y="2261923"/>
                        <a:ext cx="2805152" cy="577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滤波器</a:t>
            </a:r>
            <a:endParaRPr lang="en-US" altLang="zh-CN" sz="2800" b="1" dirty="0"/>
          </a:p>
          <a:p>
            <a:pPr algn="ctr"/>
            <a:r>
              <a:rPr lang="zh-CN" altLang="en-US" sz="2000" b="1" dirty="0" smtClean="0"/>
              <a:t>纯相位调制（相位滤波）</a:t>
            </a:r>
            <a:endParaRPr lang="zh-CN" altLang="en-US" sz="2000" b="1" dirty="0"/>
          </a:p>
        </p:txBody>
      </p: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7BBC8A4F-2344-496C-B4DF-CBE0FFED1C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741488" y="2288920"/>
          <a:ext cx="180022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1" name="Equation" r:id="rId6" imgW="876240" imgH="253800" progId="Equation.DSMT4">
                  <p:embed/>
                </p:oleObj>
              </mc:Choice>
              <mc:Fallback>
                <p:oleObj name="Equation" r:id="rId6" imgW="876240" imgH="253800" progId="Equation.DSMT4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7BBC8A4F-2344-496C-B4DF-CBE0FFED1C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41488" y="2288920"/>
                        <a:ext cx="1800225" cy="522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文本框 1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3011918"/>
            <a:ext cx="6984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例</a:t>
            </a:r>
            <a:r>
              <a:rPr lang="zh-CN" altLang="en-US" sz="2000" b="1" dirty="0"/>
              <a:t>二</a:t>
            </a:r>
            <a:r>
              <a:rPr lang="zh-CN" altLang="en-US" sz="2000" b="1" dirty="0" smtClean="0"/>
              <a:t>、泽</a:t>
            </a:r>
            <a:r>
              <a:rPr lang="zh-CN" altLang="en-US" sz="2000" b="1" dirty="0"/>
              <a:t>尼克相衬</a:t>
            </a:r>
            <a:r>
              <a:rPr lang="zh-CN" altLang="en-US" sz="2000" b="1" dirty="0" smtClean="0"/>
              <a:t>显微技术</a:t>
            </a:r>
            <a:endParaRPr lang="zh-CN" altLang="en-US" sz="2000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2" y="3584492"/>
            <a:ext cx="4683532" cy="2866197"/>
          </a:xfrm>
          <a:prstGeom prst="rect">
            <a:avLst/>
          </a:prstGeom>
        </p:spPr>
      </p:pic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B3782913-D075-4639-88D6-2DB9080998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0300747"/>
              </p:ext>
            </p:extLst>
          </p:nvPr>
        </p:nvGraphicFramePr>
        <p:xfrm>
          <a:off x="5695950" y="4051300"/>
          <a:ext cx="2519363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2" name="Equation" r:id="rId9" imgW="1320480" imgH="482400" progId="Equation.DSMT4">
                  <p:embed/>
                </p:oleObj>
              </mc:Choice>
              <mc:Fallback>
                <p:oleObj name="Equation" r:id="rId9" imgW="1320480" imgH="4824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B3782913-D075-4639-88D6-2DB9080998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95950" y="4051300"/>
                        <a:ext cx="2519363" cy="920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21B69D39-61EE-461E-A2BF-DF333DDABB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380563"/>
              </p:ext>
            </p:extLst>
          </p:nvPr>
        </p:nvGraphicFramePr>
        <p:xfrm>
          <a:off x="7863492" y="3104237"/>
          <a:ext cx="1189416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3" name="Equation" r:id="rId11" imgW="660240" imgH="253800" progId="Equation.DSMT4">
                  <p:embed/>
                </p:oleObj>
              </mc:Choice>
              <mc:Fallback>
                <p:oleObj name="Equation" r:id="rId11" imgW="660240" imgH="2538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21B69D39-61EE-461E-A2BF-DF333DDABB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863492" y="3104237"/>
                        <a:ext cx="1189416" cy="455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84FC4490-CD78-457F-BDD0-F6C3122A45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126849"/>
              </p:ext>
            </p:extLst>
          </p:nvPr>
        </p:nvGraphicFramePr>
        <p:xfrm>
          <a:off x="4702685" y="3068528"/>
          <a:ext cx="293370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4" name="Equation" r:id="rId13" imgW="1536480" imgH="228600" progId="Equation.DSMT4">
                  <p:embed/>
                </p:oleObj>
              </mc:Choice>
              <mc:Fallback>
                <p:oleObj name="Equation" r:id="rId13" imgW="1536480" imgH="228600" progId="Equation.DSMT4">
                  <p:embed/>
                  <p:pic>
                    <p:nvPicPr>
                      <p:cNvPr id="22" name="对象 21">
                        <a:extLst>
                          <a:ext uri="{FF2B5EF4-FFF2-40B4-BE49-F238E27FC236}">
                            <a16:creationId xmlns:a16="http://schemas.microsoft.com/office/drawing/2014/main" id="{84FC4490-CD78-457F-BDD0-F6C3122A45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702685" y="3068528"/>
                        <a:ext cx="2933700" cy="436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对象 24">
            <a:extLst>
              <a:ext uri="{FF2B5EF4-FFF2-40B4-BE49-F238E27FC236}">
                <a16:creationId xmlns:a16="http://schemas.microsoft.com/office/drawing/2014/main" id="{FF7A0B05-7B3E-4E80-A159-5A51CD798A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244441"/>
              </p:ext>
            </p:extLst>
          </p:nvPr>
        </p:nvGraphicFramePr>
        <p:xfrm>
          <a:off x="5705068" y="3668672"/>
          <a:ext cx="24987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5" name="Equation" r:id="rId15" imgW="1307880" imgH="203040" progId="Equation.DSMT4">
                  <p:embed/>
                </p:oleObj>
              </mc:Choice>
              <mc:Fallback>
                <p:oleObj name="Equation" r:id="rId15" imgW="1307880" imgH="203040" progId="Equation.DSMT4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FF7A0B05-7B3E-4E80-A159-5A51CD798A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705068" y="3668672"/>
                        <a:ext cx="2498725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FF7A0B05-7B3E-4E80-A159-5A51CD798A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406896"/>
              </p:ext>
            </p:extLst>
          </p:nvPr>
        </p:nvGraphicFramePr>
        <p:xfrm>
          <a:off x="5645150" y="4994275"/>
          <a:ext cx="262096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6" name="Equation" r:id="rId17" imgW="1371600" imgH="203040" progId="Equation.DSMT4">
                  <p:embed/>
                </p:oleObj>
              </mc:Choice>
              <mc:Fallback>
                <p:oleObj name="Equation" r:id="rId17" imgW="1371600" imgH="203040" progId="Equation.DSMT4">
                  <p:embed/>
                  <p:pic>
                    <p:nvPicPr>
                      <p:cNvPr id="25" name="对象 24">
                        <a:extLst>
                          <a:ext uri="{FF2B5EF4-FFF2-40B4-BE49-F238E27FC236}">
                            <a16:creationId xmlns:a16="http://schemas.microsoft.com/office/drawing/2014/main" id="{FF7A0B05-7B3E-4E80-A159-5A51CD798A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645150" y="4994275"/>
                        <a:ext cx="2620963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对象 26">
            <a:extLst>
              <a:ext uri="{FF2B5EF4-FFF2-40B4-BE49-F238E27FC236}">
                <a16:creationId xmlns:a16="http://schemas.microsoft.com/office/drawing/2014/main" id="{84FC4490-CD78-457F-BDD0-F6C3122A45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416137"/>
              </p:ext>
            </p:extLst>
          </p:nvPr>
        </p:nvGraphicFramePr>
        <p:xfrm>
          <a:off x="5961063" y="5511591"/>
          <a:ext cx="19875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7" name="Equation" r:id="rId19" imgW="1041120" imgH="203040" progId="Equation.DSMT4">
                  <p:embed/>
                </p:oleObj>
              </mc:Choice>
              <mc:Fallback>
                <p:oleObj name="Equation" r:id="rId19" imgW="1041120" imgH="203040" progId="Equation.DSMT4">
                  <p:embed/>
                  <p:pic>
                    <p:nvPicPr>
                      <p:cNvPr id="24" name="对象 23">
                        <a:extLst>
                          <a:ext uri="{FF2B5EF4-FFF2-40B4-BE49-F238E27FC236}">
                            <a16:creationId xmlns:a16="http://schemas.microsoft.com/office/drawing/2014/main" id="{84FC4490-CD78-457F-BDD0-F6C3122A45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961063" y="5511591"/>
                        <a:ext cx="1987550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84FC4490-CD78-457F-BDD0-F6C3122A45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2267190"/>
              </p:ext>
            </p:extLst>
          </p:nvPr>
        </p:nvGraphicFramePr>
        <p:xfrm>
          <a:off x="5429250" y="5948363"/>
          <a:ext cx="30543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8" name="Equation" r:id="rId21" imgW="1600200" imgH="279360" progId="Equation.DSMT4">
                  <p:embed/>
                </p:oleObj>
              </mc:Choice>
              <mc:Fallback>
                <p:oleObj name="Equation" r:id="rId21" imgW="1600200" imgH="279360" progId="Equation.DSMT4">
                  <p:embed/>
                  <p:pic>
                    <p:nvPicPr>
                      <p:cNvPr id="27" name="对象 26">
                        <a:extLst>
                          <a:ext uri="{FF2B5EF4-FFF2-40B4-BE49-F238E27FC236}">
                            <a16:creationId xmlns:a16="http://schemas.microsoft.com/office/drawing/2014/main" id="{84FC4490-CD78-457F-BDD0-F6C3122A45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429250" y="5948363"/>
                        <a:ext cx="305435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4725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88288"/>
            <a:ext cx="3240911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2.2. Phase Filters</a:t>
            </a: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B3782913-D075-4639-88D6-2DB9080998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714218"/>
              </p:ext>
            </p:extLst>
          </p:nvPr>
        </p:nvGraphicFramePr>
        <p:xfrm>
          <a:off x="3684877" y="2578602"/>
          <a:ext cx="18415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83" name="Equation" r:id="rId4" imgW="965160" imgH="228600" progId="Equation.DSMT4">
                  <p:embed/>
                </p:oleObj>
              </mc:Choice>
              <mc:Fallback>
                <p:oleObj name="Equation" r:id="rId4" imgW="965160" imgH="2286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B3782913-D075-4639-88D6-2DB9080998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84877" y="2578602"/>
                        <a:ext cx="1841500" cy="436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21B69D39-61EE-461E-A2BF-DF333DDABB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9293"/>
              </p:ext>
            </p:extLst>
          </p:nvPr>
        </p:nvGraphicFramePr>
        <p:xfrm>
          <a:off x="6035890" y="2576780"/>
          <a:ext cx="1398373" cy="443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84" name="Equation" r:id="rId6" imgW="799920" imgH="253800" progId="Equation.DSMT4">
                  <p:embed/>
                </p:oleObj>
              </mc:Choice>
              <mc:Fallback>
                <p:oleObj name="Equation" r:id="rId6" imgW="799920" imgH="2538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21B69D39-61EE-461E-A2BF-DF333DDABB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35890" y="2576780"/>
                        <a:ext cx="1398373" cy="4431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84FC4490-CD78-457F-BDD0-F6C3122A45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969850"/>
              </p:ext>
            </p:extLst>
          </p:nvPr>
        </p:nvGraphicFramePr>
        <p:xfrm>
          <a:off x="2897477" y="3140178"/>
          <a:ext cx="34163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85" name="Equation" r:id="rId8" imgW="1790640" imgH="241200" progId="Equation.DSMT4">
                  <p:embed/>
                </p:oleObj>
              </mc:Choice>
              <mc:Fallback>
                <p:oleObj name="Equation" r:id="rId8" imgW="1790640" imgH="2412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84FC4490-CD78-457F-BDD0-F6C3122A45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97477" y="3140178"/>
                        <a:ext cx="3416300" cy="46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FF7A0B05-7B3E-4E80-A159-5A51CD798A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0703500"/>
              </p:ext>
            </p:extLst>
          </p:nvPr>
        </p:nvGraphicFramePr>
        <p:xfrm>
          <a:off x="3356581" y="3628538"/>
          <a:ext cx="2498093" cy="436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86" name="Equation" r:id="rId10" imgW="1307880" imgH="228600" progId="Equation.DSMT4">
                  <p:embed/>
                </p:oleObj>
              </mc:Choice>
              <mc:Fallback>
                <p:oleObj name="Equation" r:id="rId10" imgW="1307880" imgH="22860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FF7A0B05-7B3E-4E80-A159-5A51CD798A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356581" y="3628538"/>
                        <a:ext cx="2498093" cy="436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滤波器</a:t>
            </a:r>
            <a:endParaRPr lang="en-US" altLang="zh-CN" sz="2800" b="1" dirty="0"/>
          </a:p>
          <a:p>
            <a:pPr algn="ctr"/>
            <a:r>
              <a:rPr lang="zh-CN" altLang="en-US" sz="2000" b="1" dirty="0" smtClean="0"/>
              <a:t>纯相位调制（相位滤波）</a:t>
            </a:r>
            <a:endParaRPr lang="zh-CN" altLang="en-US" sz="20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233952"/>
            <a:ext cx="6984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例</a:t>
            </a:r>
            <a:r>
              <a:rPr lang="zh-CN" altLang="en-US" sz="2000" b="1" dirty="0"/>
              <a:t>三</a:t>
            </a:r>
            <a:r>
              <a:rPr lang="zh-CN" altLang="en-US" sz="2000" b="1" dirty="0" smtClean="0"/>
              <a:t>、弱相位衍射光栅</a:t>
            </a:r>
            <a:endParaRPr lang="zh-CN" altLang="en-US" sz="2000" b="1" dirty="0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511212B6-15EA-4BE4-A66B-ECB51F4462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4201355"/>
              </p:ext>
            </p:extLst>
          </p:nvPr>
        </p:nvGraphicFramePr>
        <p:xfrm>
          <a:off x="3240911" y="4081463"/>
          <a:ext cx="3973513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87" name="Equation" r:id="rId12" imgW="2298600" imgH="228600" progId="Equation.DSMT4">
                  <p:embed/>
                </p:oleObj>
              </mc:Choice>
              <mc:Fallback>
                <p:oleObj name="Equation" r:id="rId12" imgW="2298600" imgH="2286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511212B6-15EA-4BE4-A66B-ECB51F4462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40911" y="4081463"/>
                        <a:ext cx="3973513" cy="395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73388F3B-9787-4DFF-9142-75F482D47E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2679098"/>
              </p:ext>
            </p:extLst>
          </p:nvPr>
        </p:nvGraphicFramePr>
        <p:xfrm>
          <a:off x="2682875" y="4487854"/>
          <a:ext cx="384651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88" name="Equation" r:id="rId14" imgW="2273040" imgH="393480" progId="Equation.DSMT4">
                  <p:embed/>
                </p:oleObj>
              </mc:Choice>
              <mc:Fallback>
                <p:oleObj name="Equation" r:id="rId14" imgW="2273040" imgH="39348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73388F3B-9787-4DFF-9142-75F482D47E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682875" y="4487854"/>
                        <a:ext cx="3846513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6862F3BD-2A44-48F0-9B95-0775C757DB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919147"/>
              </p:ext>
            </p:extLst>
          </p:nvPr>
        </p:nvGraphicFramePr>
        <p:xfrm>
          <a:off x="2476500" y="5141904"/>
          <a:ext cx="425926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89" name="Equation" r:id="rId16" imgW="2539800" imgH="393480" progId="Equation.DSMT4">
                  <p:embed/>
                </p:oleObj>
              </mc:Choice>
              <mc:Fallback>
                <p:oleObj name="Equation" r:id="rId16" imgW="2539800" imgH="39348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6862F3BD-2A44-48F0-9B95-0775C757DB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476500" y="5141904"/>
                        <a:ext cx="4259263" cy="66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0D8803B1-34B3-4FCC-B83F-A97AC41441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189932"/>
              </p:ext>
            </p:extLst>
          </p:nvPr>
        </p:nvGraphicFramePr>
        <p:xfrm>
          <a:off x="1708150" y="5808663"/>
          <a:ext cx="572611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0" name="Equation" r:id="rId18" imgW="3593880" imgH="393480" progId="Equation.DSMT4">
                  <p:embed/>
                </p:oleObj>
              </mc:Choice>
              <mc:Fallback>
                <p:oleObj name="Equation" r:id="rId18" imgW="3593880" imgH="393480" progId="Equation.DSMT4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0D8803B1-34B3-4FCC-B83F-A97AC41441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08150" y="5808663"/>
                        <a:ext cx="5726113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1261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106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88288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FILTERS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54628E68-9FB5-4B1C-A564-F0743DCE04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0923684"/>
              </p:ext>
            </p:extLst>
          </p:nvPr>
        </p:nvGraphicFramePr>
        <p:xfrm>
          <a:off x="2904076" y="4560493"/>
          <a:ext cx="2949355" cy="528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" name="Equation" r:id="rId4" imgW="1346040" imgH="241200" progId="Equation.DSMT4">
                  <p:embed/>
                </p:oleObj>
              </mc:Choice>
              <mc:Fallback>
                <p:oleObj name="Equation" r:id="rId4" imgW="1346040" imgH="2412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54628E68-9FB5-4B1C-A564-F0743DCE04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04076" y="4560493"/>
                        <a:ext cx="2949355" cy="5286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2FE8DA99-FDA8-4652-BB4D-E9164BE42FE0}"/>
              </a:ext>
            </a:extLst>
          </p:cNvPr>
          <p:cNvCxnSpPr/>
          <p:nvPr/>
        </p:nvCxnSpPr>
        <p:spPr>
          <a:xfrm>
            <a:off x="4171949" y="5114198"/>
            <a:ext cx="0" cy="3341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1DFEF4DD-D9DB-4B24-A52D-83EC7D210B71}"/>
              </a:ext>
            </a:extLst>
          </p:cNvPr>
          <p:cNvCxnSpPr>
            <a:cxnSpLocks/>
          </p:cNvCxnSpPr>
          <p:nvPr/>
        </p:nvCxnSpPr>
        <p:spPr>
          <a:xfrm>
            <a:off x="5409629" y="4944135"/>
            <a:ext cx="443802" cy="5041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E51C489E-80D8-4682-86E8-198E3DD54779}"/>
              </a:ext>
            </a:extLst>
          </p:cNvPr>
          <p:cNvSpPr txBox="1"/>
          <p:nvPr/>
        </p:nvSpPr>
        <p:spPr>
          <a:xfrm>
            <a:off x="3643589" y="5539314"/>
            <a:ext cx="104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振幅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015161" y="5540484"/>
            <a:ext cx="176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传递函数</a:t>
            </a:r>
            <a:endParaRPr lang="zh-CN" altLang="en-US" b="1" dirty="0"/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275B1703-72FB-4ECC-968F-923304822D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788962"/>
              </p:ext>
            </p:extLst>
          </p:nvPr>
        </p:nvGraphicFramePr>
        <p:xfrm>
          <a:off x="1370013" y="2417967"/>
          <a:ext cx="6405562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" name="Equation" r:id="rId6" imgW="3555720" imgH="749160" progId="Equation.DSMT4">
                  <p:embed/>
                </p:oleObj>
              </mc:Choice>
              <mc:Fallback>
                <p:oleObj name="Equation" r:id="rId6" imgW="3555720" imgH="74916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275B1703-72FB-4ECC-968F-923304822D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70013" y="2417967"/>
                        <a:ext cx="6405562" cy="1349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600262"/>
              </p:ext>
            </p:extLst>
          </p:nvPr>
        </p:nvGraphicFramePr>
        <p:xfrm>
          <a:off x="3206750" y="1986735"/>
          <a:ext cx="2730500" cy="431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" name="Equation" r:id="rId8" imgW="1688760" imgH="266400" progId="Equation.DSMT4">
                  <p:embed/>
                </p:oleObj>
              </mc:Choice>
              <mc:Fallback>
                <p:oleObj name="Equation" r:id="rId8" imgW="1688760" imgH="2664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206750" y="1986735"/>
                        <a:ext cx="2730500" cy="431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线性位移不变系统</a:t>
            </a:r>
            <a:r>
              <a:rPr lang="zh-CN" altLang="en-US" sz="2800" b="1" dirty="0"/>
              <a:t>的频域分析</a:t>
            </a:r>
            <a:r>
              <a:rPr lang="zh-CN" altLang="en-US" sz="2800" b="1" dirty="0" smtClean="0"/>
              <a:t>方法</a:t>
            </a:r>
            <a:endParaRPr lang="zh-CN" altLang="en-US" sz="2800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437763" y="3739776"/>
            <a:ext cx="188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系统</a:t>
            </a:r>
            <a:r>
              <a:rPr lang="zh-CN" altLang="en-US" b="1" dirty="0" smtClean="0"/>
              <a:t>传递函数</a:t>
            </a:r>
            <a:endParaRPr lang="zh-CN" altLang="en-US" b="1" dirty="0"/>
          </a:p>
        </p:txBody>
      </p:sp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247672"/>
              </p:ext>
            </p:extLst>
          </p:nvPr>
        </p:nvGraphicFramePr>
        <p:xfrm>
          <a:off x="528637" y="2768591"/>
          <a:ext cx="841376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" name="Equation" r:id="rId10" imgW="520560" imgH="342720" progId="Equation.DSMT4">
                  <p:embed/>
                </p:oleObj>
              </mc:Choice>
              <mc:Fallback>
                <p:oleObj name="Equation" r:id="rId10" imgW="520560" imgH="34272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8637" y="2768591"/>
                        <a:ext cx="841376" cy="554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5750725"/>
              </p:ext>
            </p:extLst>
          </p:nvPr>
        </p:nvGraphicFramePr>
        <p:xfrm>
          <a:off x="7775575" y="2801348"/>
          <a:ext cx="7604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" name="Equation" r:id="rId12" imgW="469800" imgH="266400" progId="Equation.DSMT4">
                  <p:embed/>
                </p:oleObj>
              </mc:Choice>
              <mc:Fallback>
                <p:oleObj name="Equation" r:id="rId12" imgW="469800" imgH="26640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775575" y="2801348"/>
                        <a:ext cx="76041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1DFEF4DD-D9DB-4B24-A52D-83EC7D210B71}"/>
              </a:ext>
            </a:extLst>
          </p:cNvPr>
          <p:cNvCxnSpPr>
            <a:cxnSpLocks/>
          </p:cNvCxnSpPr>
          <p:nvPr/>
        </p:nvCxnSpPr>
        <p:spPr>
          <a:xfrm flipH="1">
            <a:off x="2934270" y="5089151"/>
            <a:ext cx="177689" cy="3591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E51C489E-80D8-4682-86E8-198E3DD54779}"/>
              </a:ext>
            </a:extLst>
          </p:cNvPr>
          <p:cNvSpPr txBox="1"/>
          <p:nvPr/>
        </p:nvSpPr>
        <p:spPr>
          <a:xfrm>
            <a:off x="5332075" y="5539314"/>
            <a:ext cx="104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相位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597746" y="5976958"/>
            <a:ext cx="5562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分析系统，建立传递函数，确定滤波器模型</a:t>
            </a:r>
            <a:endParaRPr lang="en-US" altLang="zh-CN" b="1" dirty="0" smtClean="0"/>
          </a:p>
          <a:p>
            <a:pPr algn="ctr"/>
            <a:r>
              <a:rPr lang="zh-CN" altLang="en-US" b="1" dirty="0"/>
              <a:t>构建</a:t>
            </a:r>
            <a:r>
              <a:rPr lang="zh-CN" altLang="en-US" b="1" dirty="0" smtClean="0"/>
              <a:t>系统</a:t>
            </a:r>
            <a:r>
              <a:rPr lang="zh-CN" altLang="en-US" b="1" dirty="0"/>
              <a:t>，调整传递函数，创造所需的</a:t>
            </a:r>
            <a:r>
              <a:rPr lang="zh-CN" altLang="en-US" b="1" dirty="0" smtClean="0"/>
              <a:t>滤波器</a:t>
            </a:r>
            <a:endParaRPr lang="zh-CN" alt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88288"/>
            <a:ext cx="75624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4-F IMAGING SYSTEM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A9E4576-8425-412E-848C-F1CA7316F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184" y="3558457"/>
            <a:ext cx="5447632" cy="2988569"/>
          </a:xfrm>
          <a:prstGeom prst="rect">
            <a:avLst/>
          </a:prstGeom>
        </p:spPr>
      </p:pic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7A423138-78DD-4A1B-A99B-8C9A38CECF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4096743"/>
              </p:ext>
            </p:extLst>
          </p:nvPr>
        </p:nvGraphicFramePr>
        <p:xfrm>
          <a:off x="1193800" y="2062163"/>
          <a:ext cx="6759575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" name="Equation" r:id="rId5" imgW="2831760" imgH="393480" progId="Equation.DSMT4">
                  <p:embed/>
                </p:oleObj>
              </mc:Choice>
              <mc:Fallback>
                <p:oleObj name="Equation" r:id="rId5" imgW="2831760" imgH="39348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7A423138-78DD-4A1B-A99B-8C9A38CECF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3800" y="2062163"/>
                        <a:ext cx="6759575" cy="938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透镜的傅里叶变换性质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06308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88288"/>
            <a:ext cx="75624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4-F IMAGING SYSTEM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A9E4576-8425-412E-848C-F1CA7316F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184" y="3558457"/>
            <a:ext cx="5447632" cy="2988569"/>
          </a:xfrm>
          <a:prstGeom prst="rect">
            <a:avLst/>
          </a:prstGeom>
        </p:spPr>
      </p:pic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7A423138-78DD-4A1B-A99B-8C9A38CECF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431727"/>
              </p:ext>
            </p:extLst>
          </p:nvPr>
        </p:nvGraphicFramePr>
        <p:xfrm>
          <a:off x="1662113" y="2212975"/>
          <a:ext cx="5818187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7" name="Equation" r:id="rId5" imgW="2438280" imgH="266400" progId="Equation.DSMT4">
                  <p:embed/>
                </p:oleObj>
              </mc:Choice>
              <mc:Fallback>
                <p:oleObj name="Equation" r:id="rId5" imgW="2438280" imgH="2664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7A423138-78DD-4A1B-A99B-8C9A38CECF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62113" y="2212975"/>
                        <a:ext cx="5818187" cy="63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373032D1-076F-419F-8094-1928ECCA61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733518"/>
              </p:ext>
            </p:extLst>
          </p:nvPr>
        </p:nvGraphicFramePr>
        <p:xfrm>
          <a:off x="2199392" y="2842495"/>
          <a:ext cx="1955201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8" name="Equation" r:id="rId7" imgW="1143000" imgH="419040" progId="Equation.DSMT4">
                  <p:embed/>
                </p:oleObj>
              </mc:Choice>
              <mc:Fallback>
                <p:oleObj name="Equation" r:id="rId7" imgW="1143000" imgH="4190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373032D1-076F-419F-8094-1928ECCA61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99392" y="2842495"/>
                        <a:ext cx="1955201" cy="715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透镜的傅里叶变换性质</a:t>
            </a:r>
            <a:endParaRPr lang="zh-CN" altLang="en-US" sz="2800" b="1" dirty="0"/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0F73512B-F44C-42BC-8F66-05BA5BAF6B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0693013"/>
              </p:ext>
            </p:extLst>
          </p:nvPr>
        </p:nvGraphicFramePr>
        <p:xfrm>
          <a:off x="4500606" y="2960297"/>
          <a:ext cx="2674463" cy="486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9" name="Equation" r:id="rId9" imgW="1396800" imgH="253800" progId="Equation.DSMT4">
                  <p:embed/>
                </p:oleObj>
              </mc:Choice>
              <mc:Fallback>
                <p:oleObj name="Equation" r:id="rId9" imgW="1396800" imgH="2538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0F73512B-F44C-42BC-8F66-05BA5BAF6B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00606" y="2960297"/>
                        <a:ext cx="2674463" cy="4862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2084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D1D53C3-31EA-48CE-A16A-ACBC7773B37D}"/>
              </a:ext>
            </a:extLst>
          </p:cNvPr>
          <p:cNvSpPr/>
          <p:nvPr/>
        </p:nvSpPr>
        <p:spPr>
          <a:xfrm>
            <a:off x="0" y="288288"/>
            <a:ext cx="75624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4-F IMAGING SYSTEM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03A1304-133F-4259-9C8F-7851A66EB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932" y="1932008"/>
            <a:ext cx="8268486" cy="225866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/>
              <a:t>4f</a:t>
            </a:r>
            <a:r>
              <a:rPr lang="zh-CN" altLang="en-US" sz="2800" b="1" dirty="0" smtClean="0"/>
              <a:t>成像系统</a:t>
            </a:r>
            <a:endParaRPr lang="zh-CN" altLang="en-US" sz="2800" b="1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EEF5DE4-4CEE-463C-8538-072DCAB3D7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987" t="19097" r="2927" b="5035"/>
          <a:stretch/>
        </p:blipFill>
        <p:spPr>
          <a:xfrm>
            <a:off x="774700" y="4512189"/>
            <a:ext cx="7879030" cy="194511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4244145"/>
            <a:ext cx="7974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几何光学角度思考：倒立等大的实像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797764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9DDEAFDE-1802-429A-8EF2-09023BE811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2075690"/>
              </p:ext>
            </p:extLst>
          </p:nvPr>
        </p:nvGraphicFramePr>
        <p:xfrm>
          <a:off x="2980530" y="5563394"/>
          <a:ext cx="3182937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1" name="Equation" r:id="rId4" imgW="1549080" imgH="253800" progId="Equation.DSMT4">
                  <p:embed/>
                </p:oleObj>
              </mc:Choice>
              <mc:Fallback>
                <p:oleObj name="Equation" r:id="rId4" imgW="1549080" imgH="2538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9DDEAFDE-1802-429A-8EF2-09023BE811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80530" y="5563394"/>
                        <a:ext cx="3182937" cy="522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23D52714-33F6-4C2B-BD81-1D27E430DC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756231"/>
              </p:ext>
            </p:extLst>
          </p:nvPr>
        </p:nvGraphicFramePr>
        <p:xfrm>
          <a:off x="2097880" y="6085682"/>
          <a:ext cx="49482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2" name="Equation" r:id="rId6" imgW="2793960" imgH="253800" progId="Equation.DSMT4">
                  <p:embed/>
                </p:oleObj>
              </mc:Choice>
              <mc:Fallback>
                <p:oleObj name="Equation" r:id="rId6" imgW="2793960" imgH="25380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23D52714-33F6-4C2B-BD81-1D27E430DC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97880" y="6085682"/>
                        <a:ext cx="4948238" cy="449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14">
            <a:extLst>
              <a:ext uri="{FF2B5EF4-FFF2-40B4-BE49-F238E27FC236}">
                <a16:creationId xmlns:a16="http://schemas.microsoft.com/office/drawing/2014/main" id="{9A2CAB45-F83E-4593-A41A-E631B20D2180}"/>
              </a:ext>
            </a:extLst>
          </p:cNvPr>
          <p:cNvSpPr/>
          <p:nvPr/>
        </p:nvSpPr>
        <p:spPr>
          <a:xfrm>
            <a:off x="0" y="288288"/>
            <a:ext cx="75624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THE 4-F IMAGING SYSTEM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/>
              <a:t>4f</a:t>
            </a:r>
            <a:r>
              <a:rPr lang="zh-CN" altLang="en-US" sz="2800" b="1" dirty="0" smtClean="0"/>
              <a:t>成像系统</a:t>
            </a:r>
            <a:endParaRPr lang="zh-CN" altLang="en-US" sz="2800" b="1" dirty="0"/>
          </a:p>
        </p:txBody>
      </p: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373032D1-076F-419F-8094-1928ECCA61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4487334"/>
              </p:ext>
            </p:extLst>
          </p:nvPr>
        </p:nvGraphicFramePr>
        <p:xfrm>
          <a:off x="1844675" y="2347913"/>
          <a:ext cx="2128838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3" name="Equation" r:id="rId8" imgW="1244520" imgH="419040" progId="Equation.DSMT4">
                  <p:embed/>
                </p:oleObj>
              </mc:Choice>
              <mc:Fallback>
                <p:oleObj name="Equation" r:id="rId8" imgW="1244520" imgH="4190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373032D1-076F-419F-8094-1928ECCA61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44675" y="2347913"/>
                        <a:ext cx="2128838" cy="715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0F73512B-F44C-42BC-8F66-05BA5BAF6B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1360922"/>
              </p:ext>
            </p:extLst>
          </p:nvPr>
        </p:nvGraphicFramePr>
        <p:xfrm>
          <a:off x="4232754" y="2465388"/>
          <a:ext cx="3016250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4" name="Equation" r:id="rId10" imgW="1574640" imgH="253800" progId="Equation.DSMT4">
                  <p:embed/>
                </p:oleObj>
              </mc:Choice>
              <mc:Fallback>
                <p:oleObj name="Equation" r:id="rId10" imgW="1574640" imgH="25380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0F73512B-F44C-42BC-8F66-05BA5BAF6B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232754" y="2465388"/>
                        <a:ext cx="3016250" cy="487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CC18E193-1785-4FE1-84B8-9D01B1A125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7380911"/>
              </p:ext>
            </p:extLst>
          </p:nvPr>
        </p:nvGraphicFramePr>
        <p:xfrm>
          <a:off x="5389563" y="2969254"/>
          <a:ext cx="1857375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5" name="Equation" r:id="rId12" imgW="977760" imgH="457200" progId="Equation.DSMT4">
                  <p:embed/>
                </p:oleObj>
              </mc:Choice>
              <mc:Fallback>
                <p:oleObj name="Equation" r:id="rId12" imgW="977760" imgH="4572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CC18E193-1785-4FE1-84B8-9D01B1A125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389563" y="2969254"/>
                        <a:ext cx="1857375" cy="868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0F73512B-F44C-42BC-8F66-05BA5BAF6B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903593"/>
              </p:ext>
            </p:extLst>
          </p:nvPr>
        </p:nvGraphicFramePr>
        <p:xfrm>
          <a:off x="1812925" y="3981450"/>
          <a:ext cx="5519738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" name="Equation" r:id="rId14" imgW="2882880" imgH="482400" progId="Equation.DSMT4">
                  <p:embed/>
                </p:oleObj>
              </mc:Choice>
              <mc:Fallback>
                <p:oleObj name="Equation" r:id="rId14" imgW="2882880" imgH="48240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0F73512B-F44C-42BC-8F66-05BA5BAF6B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12925" y="3981450"/>
                        <a:ext cx="5519738" cy="925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文本框 2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5035123"/>
            <a:ext cx="7974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傅里叶变换的性质</a:t>
            </a:r>
            <a:endParaRPr lang="zh-CN" altLang="en-US" sz="2000" b="1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874181"/>
            <a:ext cx="7974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傅里叶光学角度思考：光波场的中继（未考虑有限孔径限制）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605014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DBA3F39-E400-43F9-B148-BEEFC4C3C23C}"/>
              </a:ext>
            </a:extLst>
          </p:cNvPr>
          <p:cNvSpPr/>
          <p:nvPr/>
        </p:nvSpPr>
        <p:spPr>
          <a:xfrm>
            <a:off x="0" y="288288"/>
            <a:ext cx="75624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1.1. Example: The diffraction grating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D9220BF-0001-49D8-B984-B6FE0A6D5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79" t="6122" r="8557" b="2662"/>
          <a:stretch/>
        </p:blipFill>
        <p:spPr>
          <a:xfrm>
            <a:off x="358587" y="2573152"/>
            <a:ext cx="3796374" cy="297553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/>
              <a:t>4f</a:t>
            </a:r>
            <a:r>
              <a:rPr lang="zh-CN" altLang="en-US" sz="2800" b="1" dirty="0" smtClean="0"/>
              <a:t>成像系统</a:t>
            </a:r>
            <a:endParaRPr lang="en-US" altLang="zh-CN" sz="2800" b="1" dirty="0" smtClean="0"/>
          </a:p>
          <a:p>
            <a:pPr algn="ctr"/>
            <a:r>
              <a:rPr lang="zh-CN" altLang="en-US" sz="2000" b="1" dirty="0" smtClean="0"/>
              <a:t>例一：方波衍射光栅</a:t>
            </a:r>
            <a:endParaRPr lang="zh-CN" altLang="en-US" sz="2000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9055" y="2982734"/>
            <a:ext cx="4485714" cy="271428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3655" y="2382734"/>
            <a:ext cx="3971429" cy="6000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5851121"/>
            <a:ext cx="7974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在第一个透镜的后焦面形成一行光斑点，每个点对应一个衍射级次</a:t>
            </a:r>
            <a:endParaRPr lang="en-US" altLang="zh-CN" sz="2000" b="1" dirty="0" smtClean="0"/>
          </a:p>
          <a:p>
            <a:pPr algn="ctr"/>
            <a:r>
              <a:rPr lang="zh-CN" altLang="en-US" sz="2000" b="1" dirty="0" smtClean="0"/>
              <a:t>在第二个透镜的后焦面变回原始方波信号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494100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98D5CC5-3103-4DBD-83F4-5A30AD9BAC7A}"/>
              </a:ext>
            </a:extLst>
          </p:cNvPr>
          <p:cNvSpPr/>
          <p:nvPr/>
        </p:nvSpPr>
        <p:spPr>
          <a:xfrm>
            <a:off x="0" y="288288"/>
            <a:ext cx="75624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FILTERING</a:t>
            </a:r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FC78DA4E-BDDE-4F39-B4BE-B53791EACF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600593"/>
              </p:ext>
            </p:extLst>
          </p:nvPr>
        </p:nvGraphicFramePr>
        <p:xfrm>
          <a:off x="2537176" y="2717353"/>
          <a:ext cx="4069648" cy="562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2" name="Equation" r:id="rId4" imgW="1930320" imgH="266400" progId="Equation.DSMT4">
                  <p:embed/>
                </p:oleObj>
              </mc:Choice>
              <mc:Fallback>
                <p:oleObj name="Equation" r:id="rId4" imgW="1930320" imgH="2664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FC78DA4E-BDDE-4F39-B4BE-B53791EACF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37176" y="2717353"/>
                        <a:ext cx="4069648" cy="5622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0DD8389A-788F-4CF8-B944-CAF75DE344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2713358"/>
              </p:ext>
            </p:extLst>
          </p:nvPr>
        </p:nvGraphicFramePr>
        <p:xfrm>
          <a:off x="2336170" y="3664231"/>
          <a:ext cx="30607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3" name="Equation" r:id="rId6" imgW="1650960" imgH="253800" progId="Equation.DSMT4">
                  <p:embed/>
                </p:oleObj>
              </mc:Choice>
              <mc:Fallback>
                <p:oleObj name="Equation" r:id="rId6" imgW="1650960" imgH="2538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0DD8389A-788F-4CF8-B944-CAF75DE344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36170" y="3664231"/>
                        <a:ext cx="3060700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452694AA-6E5B-4C2F-AFB5-1402A8EE3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9939058"/>
              </p:ext>
            </p:extLst>
          </p:nvPr>
        </p:nvGraphicFramePr>
        <p:xfrm>
          <a:off x="3508214" y="4357001"/>
          <a:ext cx="2898695" cy="729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4" name="Equation" r:id="rId8" imgW="1815840" imgH="457200" progId="Equation.DSMT4">
                  <p:embed/>
                </p:oleObj>
              </mc:Choice>
              <mc:Fallback>
                <p:oleObj name="Equation" r:id="rId8" imgW="1815840" imgH="45720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452694AA-6E5B-4C2F-AFB5-1402A8EE32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08214" y="4357001"/>
                        <a:ext cx="2898695" cy="729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滤波器</a:t>
            </a:r>
            <a:endParaRPr lang="en-US" altLang="zh-CN" sz="2800" b="1" dirty="0" smtClean="0"/>
          </a:p>
          <a:p>
            <a:pPr algn="ctr"/>
            <a:endParaRPr lang="en-US" altLang="zh-CN" sz="2800" b="1" dirty="0"/>
          </a:p>
          <a:p>
            <a:pPr algn="ctr"/>
            <a:r>
              <a:rPr lang="zh-CN" altLang="en-US" sz="2000" b="1" dirty="0" smtClean="0"/>
              <a:t>在</a:t>
            </a:r>
            <a:r>
              <a:rPr lang="en-US" altLang="zh-CN" sz="2000" b="1" dirty="0" err="1" smtClean="0"/>
              <a:t>4f</a:t>
            </a:r>
            <a:r>
              <a:rPr lang="zh-CN" altLang="en-US" sz="2000" b="1" dirty="0" smtClean="0"/>
              <a:t>成像系统的傅里叶平面插入一片振幅相位调制</a:t>
            </a:r>
            <a:r>
              <a:rPr lang="zh-CN" altLang="en-US" sz="2000" b="1" dirty="0"/>
              <a:t>薄</a:t>
            </a:r>
            <a:r>
              <a:rPr lang="zh-CN" altLang="en-US" sz="2000" b="1" dirty="0" smtClean="0"/>
              <a:t>板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332659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F84AE217-8063-4962-A7A4-1B9A983F06FB}"/>
              </a:ext>
            </a:extLst>
          </p:cNvPr>
          <p:cNvSpPr/>
          <p:nvPr/>
        </p:nvSpPr>
        <p:spPr>
          <a:xfrm>
            <a:off x="0" y="288288"/>
            <a:ext cx="75624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2.1. Amplitude Filter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7BBC8A4F-2344-496C-B4DF-CBE0FFED1C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6277990"/>
              </p:ext>
            </p:extLst>
          </p:nvPr>
        </p:nvGraphicFramePr>
        <p:xfrm>
          <a:off x="4369824" y="2184022"/>
          <a:ext cx="2818633" cy="521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8" name="Equation" r:id="rId4" imgW="1371600" imgH="253800" progId="Equation.DSMT4">
                  <p:embed/>
                </p:oleObj>
              </mc:Choice>
              <mc:Fallback>
                <p:oleObj name="Equation" r:id="rId4" imgW="1371600" imgH="2538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7BBC8A4F-2344-496C-B4DF-CBE0FFED1C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69824" y="2184022"/>
                        <a:ext cx="2818633" cy="521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3A00B51A-4CE7-4566-BCB7-EF5D776CAB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486335"/>
              </p:ext>
            </p:extLst>
          </p:nvPr>
        </p:nvGraphicFramePr>
        <p:xfrm>
          <a:off x="2072821" y="2143433"/>
          <a:ext cx="1696357" cy="603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9" name="Equation" r:id="rId6" imgW="571320" imgH="203040" progId="Equation.DSMT4">
                  <p:embed/>
                </p:oleObj>
              </mc:Choice>
              <mc:Fallback>
                <p:oleObj name="Equation" r:id="rId6" imgW="571320" imgH="20304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3A00B51A-4CE7-4566-BCB7-EF5D776CAB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72821" y="2143433"/>
                        <a:ext cx="1696357" cy="603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滤波器</a:t>
            </a:r>
            <a:endParaRPr lang="en-US" altLang="zh-CN" sz="2800" b="1" dirty="0"/>
          </a:p>
          <a:p>
            <a:pPr algn="ctr"/>
            <a:r>
              <a:rPr lang="zh-CN" altLang="en-US" sz="2000" b="1" dirty="0" smtClean="0"/>
              <a:t>纯振幅调制（幅度滤波）</a:t>
            </a:r>
            <a:endParaRPr lang="zh-CN" altLang="en-US" sz="2000" b="1" dirty="0"/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CC35C9B5-2CBD-49FD-A6C5-F1BB578BB1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885957"/>
              </p:ext>
            </p:extLst>
          </p:nvPr>
        </p:nvGraphicFramePr>
        <p:xfrm>
          <a:off x="3800903" y="2853811"/>
          <a:ext cx="2578021" cy="464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0" name="Equation" r:id="rId8" imgW="1409400" imgH="253800" progId="Equation.DSMT4">
                  <p:embed/>
                </p:oleObj>
              </mc:Choice>
              <mc:Fallback>
                <p:oleObj name="Equation" r:id="rId8" imgW="1409400" imgH="2538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CC35C9B5-2CBD-49FD-A6C5-F1BB578BB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00903" y="2853811"/>
                        <a:ext cx="2578021" cy="4645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1113074" y="3330318"/>
            <a:ext cx="7174777" cy="2842506"/>
            <a:chOff x="1138474" y="3537245"/>
            <a:chExt cx="7174777" cy="2842506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78A88BAA-9D52-42AC-B706-7605F31E8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38474" y="3537245"/>
              <a:ext cx="3795089" cy="2842506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A0052382-6494-4B15-9871-C59BE1436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495398" y="3661564"/>
              <a:ext cx="3817853" cy="2718187"/>
            </a:xfrm>
            <a:prstGeom prst="rect">
              <a:avLst/>
            </a:prstGeom>
          </p:spPr>
        </p:pic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2711666" y="6109087"/>
            <a:ext cx="3720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孔径受限的相干成像系统</a:t>
            </a:r>
            <a:endParaRPr lang="zh-CN" altLang="en-US" sz="20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870594"/>
            <a:ext cx="3184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例一、门函数低通滤波器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15057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714</TotalTime>
  <Words>323</Words>
  <Application>Microsoft Office PowerPoint</Application>
  <PresentationFormat>全屏显示(4:3)</PresentationFormat>
  <Paragraphs>68</Paragraphs>
  <Slides>15</Slides>
  <Notes>15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2965</cp:revision>
  <dcterms:created xsi:type="dcterms:W3CDTF">2015-07-07T08:23:00Z</dcterms:created>
  <dcterms:modified xsi:type="dcterms:W3CDTF">2020-12-09T03:15:52Z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2052-11.1.0.9929</vt:lpwstr>
  </property>
</Properties>
</file>