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344" r:id="rId2"/>
    <p:sldId id="327" r:id="rId3"/>
    <p:sldId id="339" r:id="rId4"/>
    <p:sldId id="347" r:id="rId5"/>
    <p:sldId id="348" r:id="rId6"/>
    <p:sldId id="340" r:id="rId7"/>
    <p:sldId id="341" r:id="rId8"/>
    <p:sldId id="342" r:id="rId9"/>
    <p:sldId id="343" r:id="rId10"/>
    <p:sldId id="34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周 宁" initials="周" lastIdx="1" clrIdx="0"/>
  <p:cmAuthor id="2" name="zm7664" initials="z" lastIdx="1" clrIdx="1">
    <p:extLst>
      <p:ext uri="{19B8F6BF-5375-455C-9EA6-DF929625EA0E}">
        <p15:presenceInfo xmlns:p15="http://schemas.microsoft.com/office/powerpoint/2012/main" userId="zm7664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9"/>
    <a:srgbClr val="D1D7E3"/>
    <a:srgbClr val="9E9E9E"/>
    <a:srgbClr val="EFF0F3"/>
    <a:srgbClr val="FF2121"/>
    <a:srgbClr val="00FF00"/>
    <a:srgbClr val="F0F0F0"/>
    <a:srgbClr val="008000"/>
    <a:srgbClr val="FFF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76" autoAdjust="0"/>
    <p:restoredTop sz="76679" autoAdjust="0"/>
  </p:normalViewPr>
  <p:slideViewPr>
    <p:cSldViewPr snapToGrid="0">
      <p:cViewPr varScale="1">
        <p:scale>
          <a:sx n="78" d="100"/>
          <a:sy n="78" d="100"/>
        </p:scale>
        <p:origin x="1062" y="8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孙 佳嵩" userId="e67798bb1fb98b0e" providerId="LiveId" clId="{16A55A59-FC7E-0D4D-8B78-ECF7CC3ABB42}"/>
    <pc:docChg chg="addSld delSld modSld">
      <pc:chgData name="孙 佳嵩" userId="e67798bb1fb98b0e" providerId="LiveId" clId="{16A55A59-FC7E-0D4D-8B78-ECF7CC3ABB42}" dt="2020-12-04T06:16:22.122" v="21" actId="20577"/>
      <pc:docMkLst>
        <pc:docMk/>
      </pc:docMkLst>
      <pc:sldChg chg="del">
        <pc:chgData name="孙 佳嵩" userId="e67798bb1fb98b0e" providerId="LiveId" clId="{16A55A59-FC7E-0D4D-8B78-ECF7CC3ABB42}" dt="2020-12-04T06:15:39.798" v="1" actId="2696"/>
        <pc:sldMkLst>
          <pc:docMk/>
          <pc:sldMk cId="0" sldId="319"/>
        </pc:sldMkLst>
      </pc:sldChg>
      <pc:sldChg chg="modSp add mod">
        <pc:chgData name="孙 佳嵩" userId="e67798bb1fb98b0e" providerId="LiveId" clId="{16A55A59-FC7E-0D4D-8B78-ECF7CC3ABB42}" dt="2020-12-04T06:16:22.122" v="21" actId="20577"/>
        <pc:sldMkLst>
          <pc:docMk/>
          <pc:sldMk cId="3041264569" sldId="344"/>
        </pc:sldMkLst>
        <pc:spChg chg="mod">
          <ac:chgData name="孙 佳嵩" userId="e67798bb1fb98b0e" providerId="LiveId" clId="{16A55A59-FC7E-0D4D-8B78-ECF7CC3ABB42}" dt="2020-12-04T06:16:22.122" v="21" actId="20577"/>
          <ac:spMkLst>
            <pc:docMk/>
            <pc:sldMk cId="3041264569" sldId="344"/>
            <ac:spMk id="8" creationId="{1FAA166A-8181-41D7-A8D0-5D63FE7F7AC1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14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7" Type="http://schemas.openxmlformats.org/officeDocument/2006/relationships/image" Target="../media/image53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6" Type="http://schemas.openxmlformats.org/officeDocument/2006/relationships/image" Target="../media/image52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9277558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412310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96506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327825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911870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100213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01445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197682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608267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66952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>
            <a:fillRect/>
          </a:stretch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18" Type="http://schemas.openxmlformats.org/officeDocument/2006/relationships/oleObject" Target="../embeddings/oleObject8.bin"/><Relationship Id="rId26" Type="http://schemas.openxmlformats.org/officeDocument/2006/relationships/image" Target="../media/image17.emf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3.wmf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1.wmf"/><Relationship Id="rId25" Type="http://schemas.openxmlformats.org/officeDocument/2006/relationships/image" Target="../media/image16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24" Type="http://schemas.openxmlformats.org/officeDocument/2006/relationships/image" Target="../media/image15.e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23" Type="http://schemas.openxmlformats.org/officeDocument/2006/relationships/image" Target="../media/image14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23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9.wmf"/><Relationship Id="rId12" Type="http://schemas.openxmlformats.org/officeDocument/2006/relationships/image" Target="../media/image22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21.wmf"/><Relationship Id="rId5" Type="http://schemas.openxmlformats.org/officeDocument/2006/relationships/image" Target="../media/image18.wmf"/><Relationship Id="rId15" Type="http://schemas.openxmlformats.org/officeDocument/2006/relationships/image" Target="../media/image25.e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0.wmf"/><Relationship Id="rId14" Type="http://schemas.openxmlformats.org/officeDocument/2006/relationships/image" Target="../media/image2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9.wmf"/><Relationship Id="rId10" Type="http://schemas.openxmlformats.org/officeDocument/2006/relationships/image" Target="../media/image6.wmf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31.wmf"/><Relationship Id="rId18" Type="http://schemas.openxmlformats.org/officeDocument/2006/relationships/image" Target="../media/image32.wmf"/><Relationship Id="rId3" Type="http://schemas.openxmlformats.org/officeDocument/2006/relationships/notesSlide" Target="../notesSlides/notesSlide5.xml"/><Relationship Id="rId21" Type="http://schemas.openxmlformats.org/officeDocument/2006/relationships/oleObject" Target="../embeddings/oleObject2.bin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21.bin"/><Relationship Id="rId17" Type="http://schemas.openxmlformats.org/officeDocument/2006/relationships/oleObject" Target="../embeddings/oleObject22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6.emf"/><Relationship Id="rId20" Type="http://schemas.openxmlformats.org/officeDocument/2006/relationships/image" Target="../media/image33.wmf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30.wmf"/><Relationship Id="rId5" Type="http://schemas.openxmlformats.org/officeDocument/2006/relationships/image" Target="../media/image27.wmf"/><Relationship Id="rId15" Type="http://schemas.openxmlformats.org/officeDocument/2006/relationships/image" Target="../media/image35.emf"/><Relationship Id="rId10" Type="http://schemas.openxmlformats.org/officeDocument/2006/relationships/oleObject" Target="../embeddings/oleObject20.bin"/><Relationship Id="rId19" Type="http://schemas.openxmlformats.org/officeDocument/2006/relationships/oleObject" Target="../embeddings/oleObject23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9.wmf"/><Relationship Id="rId14" Type="http://schemas.openxmlformats.org/officeDocument/2006/relationships/image" Target="../media/image34.emf"/><Relationship Id="rId22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11.wmf"/><Relationship Id="rId18" Type="http://schemas.openxmlformats.org/officeDocument/2006/relationships/image" Target="../media/image39.e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8.wmf"/><Relationship Id="rId12" Type="http://schemas.openxmlformats.org/officeDocument/2006/relationships/oleObject" Target="../embeddings/oleObject27.bin"/><Relationship Id="rId17" Type="http://schemas.openxmlformats.org/officeDocument/2006/relationships/image" Target="../media/image14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0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6.wmf"/><Relationship Id="rId5" Type="http://schemas.openxmlformats.org/officeDocument/2006/relationships/image" Target="../media/image37.wmf"/><Relationship Id="rId15" Type="http://schemas.openxmlformats.org/officeDocument/2006/relationships/image" Target="../media/image12.wmf"/><Relationship Id="rId10" Type="http://schemas.openxmlformats.org/officeDocument/2006/relationships/oleObject" Target="../embeddings/oleObject26.bin"/><Relationship Id="rId19" Type="http://schemas.openxmlformats.org/officeDocument/2006/relationships/image" Target="../media/image40.emf"/><Relationship Id="rId4" Type="http://schemas.openxmlformats.org/officeDocument/2006/relationships/oleObject" Target="../embeddings/oleObject24.bin"/><Relationship Id="rId9" Type="http://schemas.openxmlformats.org/officeDocument/2006/relationships/image" Target="../media/image5.wmf"/><Relationship Id="rId14" Type="http://schemas.openxmlformats.org/officeDocument/2006/relationships/oleObject" Target="../embeddings/oleObject28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46.e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2.wmf"/><Relationship Id="rId12" Type="http://schemas.openxmlformats.org/officeDocument/2006/relationships/image" Target="../media/image4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44.wmf"/><Relationship Id="rId5" Type="http://schemas.openxmlformats.org/officeDocument/2006/relationships/image" Target="../media/image41.wmf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9.bin"/><Relationship Id="rId9" Type="http://schemas.openxmlformats.org/officeDocument/2006/relationships/image" Target="../media/image4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51.w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8.wmf"/><Relationship Id="rId12" Type="http://schemas.openxmlformats.org/officeDocument/2006/relationships/oleObject" Target="../embeddings/oleObject37.bin"/><Relationship Id="rId17" Type="http://schemas.openxmlformats.org/officeDocument/2006/relationships/image" Target="../media/image53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9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50.wmf"/><Relationship Id="rId5" Type="http://schemas.openxmlformats.org/officeDocument/2006/relationships/image" Target="../media/image47.wmf"/><Relationship Id="rId15" Type="http://schemas.openxmlformats.org/officeDocument/2006/relationships/image" Target="../media/image52.wmf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49.wmf"/><Relationship Id="rId14" Type="http://schemas.openxmlformats.org/officeDocument/2006/relationships/oleObject" Target="../embeddings/oleObject3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/>
              <a:t>第</a:t>
            </a:r>
            <a:r>
              <a:rPr lang="en-US" altLang="zh-CN" sz="2400" dirty="0"/>
              <a:t>11</a:t>
            </a:r>
            <a:r>
              <a:rPr lang="zh-CN" altLang="en-US" sz="2400" dirty="0"/>
              <a:t>讲、信号处理、噪声与匹配滤波</a:t>
            </a:r>
            <a:endParaRPr lang="en-US" altLang="zh-CN" sz="2400" dirty="0"/>
          </a:p>
          <a:p>
            <a:pPr algn="ctr"/>
            <a:r>
              <a:rPr lang="en-US" altLang="zh-CN" sz="2400" dirty="0"/>
              <a:t>Lecture 11</a:t>
            </a:r>
            <a:r>
              <a:rPr lang="en-US" altLang="zh-CN" sz="2400"/>
              <a:t>. Signal </a:t>
            </a:r>
            <a:r>
              <a:rPr lang="en-US" altLang="zh-CN" sz="2400" dirty="0"/>
              <a:t>Processing, Noise, and Matched Filtering</a:t>
            </a:r>
          </a:p>
        </p:txBody>
      </p:sp>
    </p:spTree>
    <p:extLst>
      <p:ext uri="{BB962C8B-B14F-4D97-AF65-F5344CB8AC3E}">
        <p14:creationId xmlns:p14="http://schemas.microsoft.com/office/powerpoint/2010/main" val="3041264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0805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7B87939-2B50-4BF7-ABDE-3289583B7F6B}"/>
              </a:ext>
            </a:extLst>
          </p:cNvPr>
          <p:cNvSpPr/>
          <p:nvPr/>
        </p:nvSpPr>
        <p:spPr>
          <a:xfrm>
            <a:off x="0" y="198641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EXTRACTION OF SIGNAL FROM ADDITIVE NOISE</a:t>
            </a: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DEE1B222-F28C-4C2E-B601-F22972F1840C}"/>
              </a:ext>
            </a:extLst>
          </p:cNvPr>
          <p:cNvCxnSpPr>
            <a:endCxn id="2" idx="2"/>
          </p:cNvCxnSpPr>
          <p:nvPr/>
        </p:nvCxnSpPr>
        <p:spPr>
          <a:xfrm>
            <a:off x="1691171" y="2807814"/>
            <a:ext cx="1250066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6FD81029-A985-4300-8878-AC9D2F8974A4}"/>
              </a:ext>
            </a:extLst>
          </p:cNvPr>
          <p:cNvCxnSpPr/>
          <p:nvPr/>
        </p:nvCxnSpPr>
        <p:spPr>
          <a:xfrm>
            <a:off x="3519971" y="2825174"/>
            <a:ext cx="1250066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B434B04A-5A73-417B-8C25-3401EC2B58D2}"/>
              </a:ext>
            </a:extLst>
          </p:cNvPr>
          <p:cNvCxnSpPr>
            <a:cxnSpLocks/>
          </p:cNvCxnSpPr>
          <p:nvPr/>
        </p:nvCxnSpPr>
        <p:spPr>
          <a:xfrm flipV="1">
            <a:off x="3230604" y="3097182"/>
            <a:ext cx="0" cy="6028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5571347E-BDE5-4B92-9F23-6471043DC7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564834"/>
              </p:ext>
            </p:extLst>
          </p:nvPr>
        </p:nvGraphicFramePr>
        <p:xfrm>
          <a:off x="5113987" y="3192976"/>
          <a:ext cx="863106" cy="46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" name="Equation" r:id="rId4" imgW="380880" imgH="203040" progId="Equation.DSMT4">
                  <p:embed/>
                </p:oleObj>
              </mc:Choice>
              <mc:Fallback>
                <p:oleObj name="Equation" r:id="rId4" imgW="380880" imgH="203040" progId="Equation.DSMT4">
                  <p:embed/>
                  <p:pic>
                    <p:nvPicPr>
                      <p:cNvPr id="19" name="对象 18">
                        <a:extLst>
                          <a:ext uri="{FF2B5EF4-FFF2-40B4-BE49-F238E27FC236}">
                            <a16:creationId xmlns:a16="http://schemas.microsoft.com/office/drawing/2014/main" id="{5571347E-BDE5-4B92-9F23-6471043DC7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13987" y="3192976"/>
                        <a:ext cx="863106" cy="460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68F557BE-8EB7-42A6-8A1E-26EF5D935066}"/>
              </a:ext>
            </a:extLst>
          </p:cNvPr>
          <p:cNvCxnSpPr/>
          <p:nvPr/>
        </p:nvCxnSpPr>
        <p:spPr>
          <a:xfrm>
            <a:off x="6332619" y="2824714"/>
            <a:ext cx="1250066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AE8DB024-131D-40A5-9D21-630CF5B22D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3287675"/>
              </p:ext>
            </p:extLst>
          </p:nvPr>
        </p:nvGraphicFramePr>
        <p:xfrm>
          <a:off x="7628943" y="2554249"/>
          <a:ext cx="655638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" name="Equation" r:id="rId6" imgW="355320" imgH="253800" progId="Equation.DSMT4">
                  <p:embed/>
                </p:oleObj>
              </mc:Choice>
              <mc:Fallback>
                <p:oleObj name="Equation" r:id="rId6" imgW="355320" imgH="253800" progId="Equation.DSMT4">
                  <p:embed/>
                  <p:pic>
                    <p:nvPicPr>
                      <p:cNvPr id="24" name="对象 23">
                        <a:extLst>
                          <a:ext uri="{FF2B5EF4-FFF2-40B4-BE49-F238E27FC236}">
                            <a16:creationId xmlns:a16="http://schemas.microsoft.com/office/drawing/2014/main" id="{AE8DB024-131D-40A5-9D21-630CF5B22D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628943" y="2554249"/>
                        <a:ext cx="655638" cy="471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对象 24">
            <a:extLst>
              <a:ext uri="{FF2B5EF4-FFF2-40B4-BE49-F238E27FC236}">
                <a16:creationId xmlns:a16="http://schemas.microsoft.com/office/drawing/2014/main" id="{920CDF43-340C-415E-84D9-5B31CA3F3B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1867242"/>
              </p:ext>
            </p:extLst>
          </p:nvPr>
        </p:nvGraphicFramePr>
        <p:xfrm>
          <a:off x="987425" y="2552700"/>
          <a:ext cx="708025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4" name="Equation" r:id="rId8" imgW="330120" imgH="253800" progId="Equation.DSMT4">
                  <p:embed/>
                </p:oleObj>
              </mc:Choice>
              <mc:Fallback>
                <p:oleObj name="Equation" r:id="rId8" imgW="330120" imgH="253800" progId="Equation.DSMT4">
                  <p:embed/>
                  <p:pic>
                    <p:nvPicPr>
                      <p:cNvPr id="25" name="对象 24">
                        <a:extLst>
                          <a:ext uri="{FF2B5EF4-FFF2-40B4-BE49-F238E27FC236}">
                            <a16:creationId xmlns:a16="http://schemas.microsoft.com/office/drawing/2014/main" id="{920CDF43-340C-415E-84D9-5B31CA3F3B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87425" y="2552700"/>
                        <a:ext cx="708025" cy="544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id="{20DA6E4D-C7F5-4846-925B-C5C00950AE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0622817"/>
              </p:ext>
            </p:extLst>
          </p:nvPr>
        </p:nvGraphicFramePr>
        <p:xfrm>
          <a:off x="2817145" y="3666195"/>
          <a:ext cx="826918" cy="612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5" name="Equation" r:id="rId10" imgW="342720" imgH="253800" progId="Equation.DSMT4">
                  <p:embed/>
                </p:oleObj>
              </mc:Choice>
              <mc:Fallback>
                <p:oleObj name="Equation" r:id="rId10" imgW="342720" imgH="253800" progId="Equation.DSMT4">
                  <p:embed/>
                  <p:pic>
                    <p:nvPicPr>
                      <p:cNvPr id="26" name="对象 25">
                        <a:extLst>
                          <a:ext uri="{FF2B5EF4-FFF2-40B4-BE49-F238E27FC236}">
                            <a16:creationId xmlns:a16="http://schemas.microsoft.com/office/drawing/2014/main" id="{20DA6E4D-C7F5-4846-925B-C5C00950AE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817145" y="3666195"/>
                        <a:ext cx="826918" cy="6125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28">
            <a:extLst>
              <a:ext uri="{FF2B5EF4-FFF2-40B4-BE49-F238E27FC236}">
                <a16:creationId xmlns:a16="http://schemas.microsoft.com/office/drawing/2014/main" id="{FC6A60FF-7F0D-4630-A3EF-3CB57CD548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2466156"/>
              </p:ext>
            </p:extLst>
          </p:nvPr>
        </p:nvGraphicFramePr>
        <p:xfrm>
          <a:off x="2941237" y="4851400"/>
          <a:ext cx="4849813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6" name="Equation" r:id="rId12" imgW="2412720" imgH="203040" progId="Equation.DSMT4">
                  <p:embed/>
                </p:oleObj>
              </mc:Choice>
              <mc:Fallback>
                <p:oleObj name="Equation" r:id="rId12" imgW="2412720" imgH="203040" progId="Equation.DSMT4">
                  <p:embed/>
                  <p:pic>
                    <p:nvPicPr>
                      <p:cNvPr id="29" name="对象 28">
                        <a:extLst>
                          <a:ext uri="{FF2B5EF4-FFF2-40B4-BE49-F238E27FC236}">
                            <a16:creationId xmlns:a16="http://schemas.microsoft.com/office/drawing/2014/main" id="{FC6A60FF-7F0D-4630-A3EF-3CB57CD548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941237" y="4851400"/>
                        <a:ext cx="4849813" cy="407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对象 29">
            <a:extLst>
              <a:ext uri="{FF2B5EF4-FFF2-40B4-BE49-F238E27FC236}">
                <a16:creationId xmlns:a16="http://schemas.microsoft.com/office/drawing/2014/main" id="{BB7E3AAA-E8E8-44A4-999A-E2B4C61834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4495030"/>
              </p:ext>
            </p:extLst>
          </p:nvPr>
        </p:nvGraphicFramePr>
        <p:xfrm>
          <a:off x="2941237" y="5389563"/>
          <a:ext cx="4926012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7" name="Equation" r:id="rId14" imgW="2450880" imgH="203040" progId="Equation.DSMT4">
                  <p:embed/>
                </p:oleObj>
              </mc:Choice>
              <mc:Fallback>
                <p:oleObj name="Equation" r:id="rId14" imgW="2450880" imgH="203040" progId="Equation.DSMT4">
                  <p:embed/>
                  <p:pic>
                    <p:nvPicPr>
                      <p:cNvPr id="30" name="对象 29">
                        <a:extLst>
                          <a:ext uri="{FF2B5EF4-FFF2-40B4-BE49-F238E27FC236}">
                            <a16:creationId xmlns:a16="http://schemas.microsoft.com/office/drawing/2014/main" id="{BB7E3AAA-E8E8-44A4-999A-E2B4C61834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941237" y="5389563"/>
                        <a:ext cx="4926012" cy="407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文本框 1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含有加性噪声的</a:t>
            </a:r>
            <a:r>
              <a:rPr lang="zh-CN" altLang="en-US" sz="2800" b="1" dirty="0" smtClean="0"/>
              <a:t>信号</a:t>
            </a:r>
            <a:endParaRPr lang="zh-CN" altLang="en-US" sz="2800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190181" y="4847740"/>
            <a:ext cx="191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空域分析方法：</a:t>
            </a:r>
            <a:endParaRPr lang="en-US" altLang="zh-CN" b="1" dirty="0" smtClean="0"/>
          </a:p>
          <a:p>
            <a:pPr algn="ctr"/>
            <a:endParaRPr lang="en-US" altLang="zh-CN" b="1" dirty="0"/>
          </a:p>
          <a:p>
            <a:pPr algn="ctr"/>
            <a:r>
              <a:rPr lang="zh-CN" altLang="en-US" b="1" dirty="0" smtClean="0"/>
              <a:t>频域分析方法：</a:t>
            </a:r>
            <a:endParaRPr lang="zh-CN" altLang="en-US" b="1" dirty="0"/>
          </a:p>
        </p:txBody>
      </p:sp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920CDF43-340C-415E-84D9-5B31CA3F3B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9438730"/>
              </p:ext>
            </p:extLst>
          </p:nvPr>
        </p:nvGraphicFramePr>
        <p:xfrm>
          <a:off x="5178827" y="1983883"/>
          <a:ext cx="733425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8" name="Equation" r:id="rId16" imgW="342720" imgH="253800" progId="Equation.DSMT4">
                  <p:embed/>
                </p:oleObj>
              </mc:Choice>
              <mc:Fallback>
                <p:oleObj name="Equation" r:id="rId16" imgW="342720" imgH="253800" progId="Equation.DSMT4">
                  <p:embed/>
                  <p:pic>
                    <p:nvPicPr>
                      <p:cNvPr id="25" name="对象 24">
                        <a:extLst>
                          <a:ext uri="{FF2B5EF4-FFF2-40B4-BE49-F238E27FC236}">
                            <a16:creationId xmlns:a16="http://schemas.microsoft.com/office/drawing/2014/main" id="{920CDF43-340C-415E-84D9-5B31CA3F3B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178827" y="1983883"/>
                        <a:ext cx="733425" cy="544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4770037" y="2518448"/>
            <a:ext cx="1551007" cy="637502"/>
            <a:chOff x="4770037" y="2518448"/>
            <a:chExt cx="1551007" cy="637502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150ADEC2-DEDF-4DE5-92C3-0E2EE4377CBB}"/>
                </a:ext>
              </a:extLst>
            </p:cNvPr>
            <p:cNvSpPr/>
            <p:nvPr/>
          </p:nvSpPr>
          <p:spPr>
            <a:xfrm>
              <a:off x="4770037" y="2518448"/>
              <a:ext cx="1551007" cy="612532"/>
            </a:xfrm>
            <a:prstGeom prst="rect">
              <a:avLst/>
            </a:prstGeom>
            <a:solidFill>
              <a:srgbClr val="92D050"/>
            </a:solidFill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aphicFrame>
          <p:nvGraphicFramePr>
            <p:cNvPr id="23" name="对象 22">
              <a:extLst>
                <a:ext uri="{FF2B5EF4-FFF2-40B4-BE49-F238E27FC236}">
                  <a16:creationId xmlns:a16="http://schemas.microsoft.com/office/drawing/2014/main" id="{5571347E-BDE5-4B92-9F23-6471043DC79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48027245"/>
                </p:ext>
              </p:extLst>
            </p:nvPr>
          </p:nvGraphicFramePr>
          <p:xfrm>
            <a:off x="5126038" y="2579688"/>
            <a:ext cx="776287" cy="5762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9" name="Equation" r:id="rId18" imgW="342720" imgH="253800" progId="Equation.DSMT4">
                    <p:embed/>
                  </p:oleObj>
                </mc:Choice>
                <mc:Fallback>
                  <p:oleObj name="Equation" r:id="rId18" imgW="342720" imgH="253800" progId="Equation.DSMT4">
                    <p:embed/>
                    <p:pic>
                      <p:nvPicPr>
                        <p:cNvPr id="19" name="对象 18">
                          <a:extLst>
                            <a:ext uri="{FF2B5EF4-FFF2-40B4-BE49-F238E27FC236}">
                              <a16:creationId xmlns:a16="http://schemas.microsoft.com/office/drawing/2014/main" id="{5571347E-BDE5-4B92-9F23-6471043DC79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5126038" y="2579688"/>
                          <a:ext cx="776287" cy="5762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组合 5"/>
          <p:cNvGrpSpPr/>
          <p:nvPr/>
        </p:nvGrpSpPr>
        <p:grpSpPr>
          <a:xfrm>
            <a:off x="2941237" y="2518448"/>
            <a:ext cx="578734" cy="578734"/>
            <a:chOff x="2941237" y="2518448"/>
            <a:chExt cx="578734" cy="578734"/>
          </a:xfrm>
        </p:grpSpPr>
        <p:sp>
          <p:nvSpPr>
            <p:cNvPr id="2" name="椭圆 1">
              <a:extLst>
                <a:ext uri="{FF2B5EF4-FFF2-40B4-BE49-F238E27FC236}">
                  <a16:creationId xmlns:a16="http://schemas.microsoft.com/office/drawing/2014/main" id="{E015673B-9DBE-4889-AAFA-8CCAA3FBEA34}"/>
                </a:ext>
              </a:extLst>
            </p:cNvPr>
            <p:cNvSpPr/>
            <p:nvPr/>
          </p:nvSpPr>
          <p:spPr>
            <a:xfrm>
              <a:off x="2941237" y="2518448"/>
              <a:ext cx="578734" cy="578734"/>
            </a:xfrm>
            <a:prstGeom prst="ellipse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graphicFrame>
          <p:nvGraphicFramePr>
            <p:cNvPr id="27" name="对象 26">
              <a:extLst>
                <a:ext uri="{FF2B5EF4-FFF2-40B4-BE49-F238E27FC236}">
                  <a16:creationId xmlns:a16="http://schemas.microsoft.com/office/drawing/2014/main" id="{5571347E-BDE5-4B92-9F23-6471043DC79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91330766"/>
                </p:ext>
              </p:extLst>
            </p:nvPr>
          </p:nvGraphicFramePr>
          <p:xfrm>
            <a:off x="3015342" y="2558599"/>
            <a:ext cx="481306" cy="5272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0" name="Equation" r:id="rId20" imgW="139680" imgH="152280" progId="Equation.DSMT4">
                    <p:embed/>
                  </p:oleObj>
                </mc:Choice>
                <mc:Fallback>
                  <p:oleObj name="Equation" r:id="rId20" imgW="139680" imgH="152280" progId="Equation.DSMT4">
                    <p:embed/>
                    <p:pic>
                      <p:nvPicPr>
                        <p:cNvPr id="23" name="对象 22">
                          <a:extLst>
                            <a:ext uri="{FF2B5EF4-FFF2-40B4-BE49-F238E27FC236}">
                              <a16:creationId xmlns:a16="http://schemas.microsoft.com/office/drawing/2014/main" id="{5571347E-BDE5-4B92-9F23-6471043DC79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3015342" y="2558599"/>
                          <a:ext cx="481306" cy="52725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8" name="对象 27">
            <a:extLst>
              <a:ext uri="{FF2B5EF4-FFF2-40B4-BE49-F238E27FC236}">
                <a16:creationId xmlns:a16="http://schemas.microsoft.com/office/drawing/2014/main" id="{920CDF43-340C-415E-84D9-5B31CA3F3B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381911"/>
              </p:ext>
            </p:extLst>
          </p:nvPr>
        </p:nvGraphicFramePr>
        <p:xfrm>
          <a:off x="3737336" y="2269970"/>
          <a:ext cx="789538" cy="5445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1" name="Equation" r:id="rId22" imgW="368280" imgH="253800" progId="Equation.DSMT4">
                  <p:embed/>
                </p:oleObj>
              </mc:Choice>
              <mc:Fallback>
                <p:oleObj name="Equation" r:id="rId22" imgW="368280" imgH="253800" progId="Equation.DSMT4">
                  <p:embed/>
                  <p:pic>
                    <p:nvPicPr>
                      <p:cNvPr id="25" name="对象 24">
                        <a:extLst>
                          <a:ext uri="{FF2B5EF4-FFF2-40B4-BE49-F238E27FC236}">
                            <a16:creationId xmlns:a16="http://schemas.microsoft.com/office/drawing/2014/main" id="{920CDF43-340C-415E-84D9-5B31CA3F3B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3737336" y="2269970"/>
                        <a:ext cx="789538" cy="5445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图片 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90388" y="3103795"/>
            <a:ext cx="1044308" cy="78323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834696" y="3802812"/>
            <a:ext cx="1081994" cy="81149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603081" y="2994278"/>
            <a:ext cx="1058047" cy="79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926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CC1AE71-A309-47B3-ABCD-8ACE4B83F059}"/>
              </a:ext>
            </a:extLst>
          </p:cNvPr>
          <p:cNvSpPr/>
          <p:nvPr/>
        </p:nvSpPr>
        <p:spPr>
          <a:xfrm>
            <a:off x="0" y="198641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EXTRACTION OF SIGNAL FROM ADDITIVE NOISE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C85CD331-0DB2-4945-8C6C-34A5028543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9447755"/>
              </p:ext>
            </p:extLst>
          </p:nvPr>
        </p:nvGraphicFramePr>
        <p:xfrm>
          <a:off x="986518" y="2766385"/>
          <a:ext cx="2379663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0" name="Equation" r:id="rId4" imgW="1295280" imgH="419040" progId="Equation.DSMT4">
                  <p:embed/>
                </p:oleObj>
              </mc:Choice>
              <mc:Fallback>
                <p:oleObj name="Equation" r:id="rId4" imgW="1295280" imgH="41904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C85CD331-0DB2-4945-8C6C-34A5028543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6518" y="2766385"/>
                        <a:ext cx="2379663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如何滤除信号中的加性噪声</a:t>
            </a:r>
            <a:endParaRPr lang="zh-CN" altLang="en-US" sz="2800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193404" y="2110675"/>
            <a:ext cx="6369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假如已知              和              ，就可以人为构造系统传递函数：</a:t>
            </a:r>
            <a:endParaRPr lang="zh-CN" altLang="en-US" b="1" dirty="0"/>
          </a:p>
        </p:txBody>
      </p:sp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BB7E3AAA-E8E8-44A4-999A-E2B4C61834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2893727"/>
              </p:ext>
            </p:extLst>
          </p:nvPr>
        </p:nvGraphicFramePr>
        <p:xfrm>
          <a:off x="2317660" y="2117074"/>
          <a:ext cx="663575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" name="Equation" r:id="rId6" imgW="330120" imgH="203040" progId="Equation.DSMT4">
                  <p:embed/>
                </p:oleObj>
              </mc:Choice>
              <mc:Fallback>
                <p:oleObj name="Equation" r:id="rId6" imgW="330120" imgH="203040" progId="Equation.DSMT4">
                  <p:embed/>
                  <p:pic>
                    <p:nvPicPr>
                      <p:cNvPr id="30" name="对象 29">
                        <a:extLst>
                          <a:ext uri="{FF2B5EF4-FFF2-40B4-BE49-F238E27FC236}">
                            <a16:creationId xmlns:a16="http://schemas.microsoft.com/office/drawing/2014/main" id="{BB7E3AAA-E8E8-44A4-999A-E2B4C61834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17660" y="2117074"/>
                        <a:ext cx="663575" cy="407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BB7E3AAA-E8E8-44A4-999A-E2B4C61834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3303730"/>
              </p:ext>
            </p:extLst>
          </p:nvPr>
        </p:nvGraphicFramePr>
        <p:xfrm>
          <a:off x="3215598" y="2120349"/>
          <a:ext cx="739775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" name="Equation" r:id="rId8" imgW="368280" imgH="203040" progId="Equation.DSMT4">
                  <p:embed/>
                </p:oleObj>
              </mc:Choice>
              <mc:Fallback>
                <p:oleObj name="Equation" r:id="rId8" imgW="368280" imgH="203040" progId="Equation.DSMT4">
                  <p:embed/>
                  <p:pic>
                    <p:nvPicPr>
                      <p:cNvPr id="15" name="对象 14">
                        <a:extLst>
                          <a:ext uri="{FF2B5EF4-FFF2-40B4-BE49-F238E27FC236}">
                            <a16:creationId xmlns:a16="http://schemas.microsoft.com/office/drawing/2014/main" id="{BB7E3AAA-E8E8-44A4-999A-E2B4C61834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215598" y="2120349"/>
                        <a:ext cx="739775" cy="407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BB7E3AAA-E8E8-44A4-999A-E2B4C61834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694631"/>
              </p:ext>
            </p:extLst>
          </p:nvPr>
        </p:nvGraphicFramePr>
        <p:xfrm>
          <a:off x="3877931" y="2946566"/>
          <a:ext cx="4211637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" name="Equation" r:id="rId10" imgW="2095200" imgH="203040" progId="Equation.DSMT4">
                  <p:embed/>
                </p:oleObj>
              </mc:Choice>
              <mc:Fallback>
                <p:oleObj name="Equation" r:id="rId10" imgW="2095200" imgH="203040" progId="Equation.DSMT4">
                  <p:embed/>
                  <p:pic>
                    <p:nvPicPr>
                      <p:cNvPr id="30" name="对象 29">
                        <a:extLst>
                          <a:ext uri="{FF2B5EF4-FFF2-40B4-BE49-F238E27FC236}">
                            <a16:creationId xmlns:a16="http://schemas.microsoft.com/office/drawing/2014/main" id="{BB7E3AAA-E8E8-44A4-999A-E2B4C61834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877931" y="2946566"/>
                        <a:ext cx="4211637" cy="407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94476" y="3656554"/>
            <a:ext cx="1867929" cy="140094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94475" y="5101286"/>
            <a:ext cx="1867929" cy="140094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1834" y="3544503"/>
            <a:ext cx="4154386" cy="3115789"/>
          </a:xfrm>
          <a:prstGeom prst="rect">
            <a:avLst/>
          </a:prstGeom>
        </p:spPr>
      </p:pic>
      <p:cxnSp>
        <p:nvCxnSpPr>
          <p:cNvPr id="10" name="直接连接符 9"/>
          <p:cNvCxnSpPr/>
          <p:nvPr/>
        </p:nvCxnSpPr>
        <p:spPr>
          <a:xfrm>
            <a:off x="5560541" y="5057501"/>
            <a:ext cx="22860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4847968" y="4925697"/>
            <a:ext cx="50250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4847968" y="5197544"/>
            <a:ext cx="50250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89568" y="2746972"/>
            <a:ext cx="1076235" cy="80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420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CC1AE71-A309-47B3-ABCD-8ACE4B83F059}"/>
              </a:ext>
            </a:extLst>
          </p:cNvPr>
          <p:cNvSpPr/>
          <p:nvPr/>
        </p:nvSpPr>
        <p:spPr>
          <a:xfrm>
            <a:off x="0" y="198641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EXTRACTION OF SIGNAL FROM ADDITIVE NOISE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如何滤除信号中的加性噪声</a:t>
            </a:r>
            <a:endParaRPr lang="zh-CN" altLang="en-US" sz="2800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193404" y="2110675"/>
            <a:ext cx="6369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但显然不可能已知              和              </a:t>
            </a:r>
            <a:r>
              <a:rPr lang="zh-CN" altLang="en-US" b="1" dirty="0" smtClean="0"/>
              <a:t>，</a:t>
            </a:r>
            <a:endParaRPr lang="zh-CN" altLang="en-US" b="1" dirty="0"/>
          </a:p>
        </p:txBody>
      </p:sp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BB7E3AAA-E8E8-44A4-999A-E2B4C61834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6872152"/>
              </p:ext>
            </p:extLst>
          </p:nvPr>
        </p:nvGraphicFramePr>
        <p:xfrm>
          <a:off x="3159487" y="2117074"/>
          <a:ext cx="663575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4" name="Equation" r:id="rId4" imgW="330120" imgH="203040" progId="Equation.DSMT4">
                  <p:embed/>
                </p:oleObj>
              </mc:Choice>
              <mc:Fallback>
                <p:oleObj name="Equation" r:id="rId4" imgW="330120" imgH="203040" progId="Equation.DSMT4">
                  <p:embed/>
                  <p:pic>
                    <p:nvPicPr>
                      <p:cNvPr id="15" name="对象 14">
                        <a:extLst>
                          <a:ext uri="{FF2B5EF4-FFF2-40B4-BE49-F238E27FC236}">
                            <a16:creationId xmlns:a16="http://schemas.microsoft.com/office/drawing/2014/main" id="{BB7E3AAA-E8E8-44A4-999A-E2B4C61834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59487" y="2117074"/>
                        <a:ext cx="663575" cy="407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BB7E3AAA-E8E8-44A4-999A-E2B4C61834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0406663"/>
              </p:ext>
            </p:extLst>
          </p:nvPr>
        </p:nvGraphicFramePr>
        <p:xfrm>
          <a:off x="4057425" y="2120349"/>
          <a:ext cx="739775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5" name="Equation" r:id="rId6" imgW="368280" imgH="203040" progId="Equation.DSMT4">
                  <p:embed/>
                </p:oleObj>
              </mc:Choice>
              <mc:Fallback>
                <p:oleObj name="Equation" r:id="rId6" imgW="368280" imgH="203040" progId="Equation.DSMT4">
                  <p:embed/>
                  <p:pic>
                    <p:nvPicPr>
                      <p:cNvPr id="16" name="对象 15">
                        <a:extLst>
                          <a:ext uri="{FF2B5EF4-FFF2-40B4-BE49-F238E27FC236}">
                            <a16:creationId xmlns:a16="http://schemas.microsoft.com/office/drawing/2014/main" id="{BB7E3AAA-E8E8-44A4-999A-E2B4C61834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057425" y="2120349"/>
                        <a:ext cx="739775" cy="407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96065" y="3213066"/>
            <a:ext cx="4151870" cy="31139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242811" y="2594800"/>
            <a:ext cx="6369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噪声随机变化后，传递函数不变，无法获得理想原始信号</a:t>
            </a:r>
            <a:r>
              <a:rPr lang="zh-CN" altLang="en-US" b="1" dirty="0" smtClean="0"/>
              <a:t>：</a:t>
            </a:r>
            <a:endParaRPr lang="zh-CN" altLang="en-US" b="1" dirty="0"/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AE8DB024-131D-40A5-9D21-630CF5B22D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0873457"/>
              </p:ext>
            </p:extLst>
          </p:nvPr>
        </p:nvGraphicFramePr>
        <p:xfrm>
          <a:off x="4244181" y="6203401"/>
          <a:ext cx="655638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6" name="Equation" r:id="rId9" imgW="355320" imgH="253800" progId="Equation.DSMT4">
                  <p:embed/>
                </p:oleObj>
              </mc:Choice>
              <mc:Fallback>
                <p:oleObj name="Equation" r:id="rId9" imgW="355320" imgH="253800" progId="Equation.DSMT4">
                  <p:embed/>
                  <p:pic>
                    <p:nvPicPr>
                      <p:cNvPr id="24" name="对象 23">
                        <a:extLst>
                          <a:ext uri="{FF2B5EF4-FFF2-40B4-BE49-F238E27FC236}">
                            <a16:creationId xmlns:a16="http://schemas.microsoft.com/office/drawing/2014/main" id="{AE8DB024-131D-40A5-9D21-630CF5B22D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244181" y="6203401"/>
                        <a:ext cx="655638" cy="471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63388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3929347" y="2521486"/>
            <a:ext cx="46300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对于某一频率，若信噪比 </a:t>
            </a:r>
            <a:r>
              <a:rPr lang="en-US" altLang="zh-CN" b="1" dirty="0" smtClean="0"/>
              <a:t>                           </a:t>
            </a:r>
            <a:r>
              <a:rPr lang="zh-CN" altLang="en-US" b="1" dirty="0" smtClean="0"/>
              <a:t>，</a:t>
            </a:r>
            <a:endParaRPr lang="en-US" altLang="zh-CN" b="1" dirty="0" smtClean="0"/>
          </a:p>
          <a:p>
            <a:endParaRPr lang="en-US" altLang="zh-CN" b="1" dirty="0" smtClean="0"/>
          </a:p>
          <a:p>
            <a:r>
              <a:rPr lang="zh-CN" altLang="en-US" b="1" dirty="0" smtClean="0"/>
              <a:t>则：</a:t>
            </a:r>
            <a:endParaRPr lang="en-US" altLang="zh-CN" b="1" dirty="0" smtClean="0"/>
          </a:p>
          <a:p>
            <a:endParaRPr lang="en-US" altLang="zh-CN" b="1" dirty="0"/>
          </a:p>
          <a:p>
            <a:r>
              <a:rPr lang="zh-CN" altLang="en-US" b="1" dirty="0"/>
              <a:t>若信噪比 </a:t>
            </a:r>
            <a:r>
              <a:rPr lang="en-US" altLang="zh-CN" b="1" dirty="0"/>
              <a:t>                           </a:t>
            </a:r>
            <a:r>
              <a:rPr lang="zh-CN" altLang="en-US" b="1" dirty="0"/>
              <a:t>，</a:t>
            </a:r>
            <a:endParaRPr lang="en-US" altLang="zh-CN" b="1" dirty="0"/>
          </a:p>
          <a:p>
            <a:endParaRPr lang="en-US" altLang="zh-CN" b="1" dirty="0"/>
          </a:p>
          <a:p>
            <a:r>
              <a:rPr lang="zh-CN" altLang="en-US" b="1" dirty="0"/>
              <a:t>则</a:t>
            </a:r>
            <a:r>
              <a:rPr lang="zh-CN" altLang="en-US" b="1" dirty="0" smtClean="0"/>
              <a:t>：</a:t>
            </a:r>
            <a:endParaRPr lang="en-US" altLang="zh-CN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CC1AE71-A309-47B3-ABCD-8ACE4B83F059}"/>
              </a:ext>
            </a:extLst>
          </p:cNvPr>
          <p:cNvSpPr/>
          <p:nvPr/>
        </p:nvSpPr>
        <p:spPr>
          <a:xfrm>
            <a:off x="0" y="198641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EXTRACTION OF SIGNAL FROM ADDITIVE NOISE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C85CD331-0DB2-4945-8C6C-34A5028543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7375595"/>
              </p:ext>
            </p:extLst>
          </p:nvPr>
        </p:nvGraphicFramePr>
        <p:xfrm>
          <a:off x="1193404" y="2520129"/>
          <a:ext cx="2566987" cy="158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4" name="Equation" r:id="rId4" imgW="1396800" imgH="863280" progId="Equation.DSMT4">
                  <p:embed/>
                </p:oleObj>
              </mc:Choice>
              <mc:Fallback>
                <p:oleObj name="Equation" r:id="rId4" imgW="1396800" imgH="86328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C85CD331-0DB2-4945-8C6C-34A5028543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3404" y="2520129"/>
                        <a:ext cx="2566987" cy="1582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9A739261-64F1-4DE9-A8ED-4CFB78512E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912374"/>
              </p:ext>
            </p:extLst>
          </p:nvPr>
        </p:nvGraphicFramePr>
        <p:xfrm>
          <a:off x="4452320" y="3077071"/>
          <a:ext cx="1061368" cy="442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5" name="Equation" r:id="rId6" imgW="609480" imgH="253800" progId="Equation.DSMT4">
                  <p:embed/>
                </p:oleObj>
              </mc:Choice>
              <mc:Fallback>
                <p:oleObj name="Equation" r:id="rId6" imgW="609480" imgH="25380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9A739261-64F1-4DE9-A8ED-4CFB78512E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52320" y="3077071"/>
                        <a:ext cx="1061368" cy="442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如何滤除信号中的加性噪声</a:t>
            </a:r>
            <a:endParaRPr lang="zh-CN" altLang="en-US" sz="2800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193404" y="2110675"/>
            <a:ext cx="6369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因此，可以换个角度定义系统传递函数：</a:t>
            </a:r>
            <a:endParaRPr lang="zh-CN" altLang="en-US" b="1" dirty="0"/>
          </a:p>
        </p:txBody>
      </p:sp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9A739261-64F1-4DE9-A8ED-4CFB78512E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7537983"/>
              </p:ext>
            </p:extLst>
          </p:nvPr>
        </p:nvGraphicFramePr>
        <p:xfrm>
          <a:off x="6561708" y="2512518"/>
          <a:ext cx="143827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6" name="Equation" r:id="rId8" imgW="825480" imgH="253800" progId="Equation.DSMT4">
                  <p:embed/>
                </p:oleObj>
              </mc:Choice>
              <mc:Fallback>
                <p:oleObj name="Equation" r:id="rId8" imgW="825480" imgH="253800" progId="Equation.DSMT4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9A739261-64F1-4DE9-A8ED-4CFB78512E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561708" y="2512518"/>
                        <a:ext cx="1438275" cy="442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9A739261-64F1-4DE9-A8ED-4CFB78512E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303725"/>
              </p:ext>
            </p:extLst>
          </p:nvPr>
        </p:nvGraphicFramePr>
        <p:xfrm>
          <a:off x="4983004" y="3593147"/>
          <a:ext cx="143827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7" name="Equation" r:id="rId10" imgW="825480" imgH="253800" progId="Equation.DSMT4">
                  <p:embed/>
                </p:oleObj>
              </mc:Choice>
              <mc:Fallback>
                <p:oleObj name="Equation" r:id="rId10" imgW="825480" imgH="253800" progId="Equation.DSMT4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9A739261-64F1-4DE9-A8ED-4CFB78512E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983004" y="3593147"/>
                        <a:ext cx="1438275" cy="442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9A739261-64F1-4DE9-A8ED-4CFB78512E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7787171"/>
              </p:ext>
            </p:extLst>
          </p:nvPr>
        </p:nvGraphicFramePr>
        <p:xfrm>
          <a:off x="4430713" y="4103234"/>
          <a:ext cx="11049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8" name="Equation" r:id="rId12" imgW="634680" imgH="253800" progId="Equation.DSMT4">
                  <p:embed/>
                </p:oleObj>
              </mc:Choice>
              <mc:Fallback>
                <p:oleObj name="Equation" r:id="rId12" imgW="634680" imgH="25380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9A739261-64F1-4DE9-A8ED-4CFB78512E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430713" y="4103234"/>
                        <a:ext cx="1104900" cy="441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0894" y="4544559"/>
            <a:ext cx="2385764" cy="178932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79118" y="4544558"/>
            <a:ext cx="2385764" cy="178932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96961" y="4544557"/>
            <a:ext cx="2385764" cy="1789323"/>
          </a:xfrm>
          <a:prstGeom prst="rect">
            <a:avLst/>
          </a:prstGeom>
        </p:spPr>
      </p:pic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C85CD331-0DB2-4945-8C6C-34A5028543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7797203"/>
              </p:ext>
            </p:extLst>
          </p:nvPr>
        </p:nvGraphicFramePr>
        <p:xfrm>
          <a:off x="1391873" y="6299055"/>
          <a:ext cx="1328738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9" name="Equation" r:id="rId17" imgW="723600" imgH="215640" progId="Equation.DSMT4">
                  <p:embed/>
                </p:oleObj>
              </mc:Choice>
              <mc:Fallback>
                <p:oleObj name="Equation" r:id="rId17" imgW="723600" imgH="21564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C85CD331-0DB2-4945-8C6C-34A5028543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391873" y="6299055"/>
                        <a:ext cx="1328738" cy="395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对象 21">
            <a:extLst>
              <a:ext uri="{FF2B5EF4-FFF2-40B4-BE49-F238E27FC236}">
                <a16:creationId xmlns:a16="http://schemas.microsoft.com/office/drawing/2014/main" id="{9A739261-64F1-4DE9-A8ED-4CFB78512E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4035690"/>
              </p:ext>
            </p:extLst>
          </p:nvPr>
        </p:nvGraphicFramePr>
        <p:xfrm>
          <a:off x="4218781" y="6284452"/>
          <a:ext cx="70643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0" name="Equation" r:id="rId19" imgW="406080" imgH="253800" progId="Equation.DSMT4">
                  <p:embed/>
                </p:oleObj>
              </mc:Choice>
              <mc:Fallback>
                <p:oleObj name="Equation" r:id="rId19" imgW="406080" imgH="253800" progId="Equation.DSMT4">
                  <p:embed/>
                  <p:pic>
                    <p:nvPicPr>
                      <p:cNvPr id="18" name="对象 17">
                        <a:extLst>
                          <a:ext uri="{FF2B5EF4-FFF2-40B4-BE49-F238E27FC236}">
                            <a16:creationId xmlns:a16="http://schemas.microsoft.com/office/drawing/2014/main" id="{9A739261-64F1-4DE9-A8ED-4CFB78512E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218781" y="6284452"/>
                        <a:ext cx="706438" cy="441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AE8DB024-131D-40A5-9D21-630CF5B22D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868603"/>
              </p:ext>
            </p:extLst>
          </p:nvPr>
        </p:nvGraphicFramePr>
        <p:xfrm>
          <a:off x="6762024" y="6222855"/>
          <a:ext cx="655638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1" name="Equation" r:id="rId21" imgW="355320" imgH="253800" progId="Equation.DSMT4">
                  <p:embed/>
                </p:oleObj>
              </mc:Choice>
              <mc:Fallback>
                <p:oleObj name="Equation" r:id="rId21" imgW="355320" imgH="25380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AE8DB024-131D-40A5-9D21-630CF5B22D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6762024" y="6222855"/>
                        <a:ext cx="655638" cy="471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32248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CC1AE71-A309-47B3-ABCD-8ACE4B83F059}"/>
              </a:ext>
            </a:extLst>
          </p:cNvPr>
          <p:cNvSpPr/>
          <p:nvPr/>
        </p:nvSpPr>
        <p:spPr>
          <a:xfrm>
            <a:off x="1" y="291238"/>
            <a:ext cx="34839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2.EQUALIZATION</a:t>
            </a:r>
          </a:p>
        </p:txBody>
      </p:sp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83EC9F77-B380-4D8D-9D36-062F768F4F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5822403"/>
              </p:ext>
            </p:extLst>
          </p:nvPr>
        </p:nvGraphicFramePr>
        <p:xfrm>
          <a:off x="5502744" y="2483584"/>
          <a:ext cx="2587131" cy="5334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" name="Equation" r:id="rId4" imgW="1231560" imgH="253800" progId="Equation.DSMT4">
                  <p:embed/>
                </p:oleObj>
              </mc:Choice>
              <mc:Fallback>
                <p:oleObj name="Equation" r:id="rId4" imgW="1231560" imgH="253800" progId="Equation.DSMT4">
                  <p:embed/>
                  <p:pic>
                    <p:nvPicPr>
                      <p:cNvPr id="15" name="对象 14">
                        <a:extLst>
                          <a:ext uri="{FF2B5EF4-FFF2-40B4-BE49-F238E27FC236}">
                            <a16:creationId xmlns:a16="http://schemas.microsoft.com/office/drawing/2014/main" id="{83EC9F77-B380-4D8D-9D36-062F768F4F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02744" y="2483584"/>
                        <a:ext cx="2587131" cy="5334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E890022A-C920-47B5-B1B2-C971575657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0973709"/>
              </p:ext>
            </p:extLst>
          </p:nvPr>
        </p:nvGraphicFramePr>
        <p:xfrm>
          <a:off x="5502744" y="3539245"/>
          <a:ext cx="236537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" name="Equation" r:id="rId6" imgW="1244520" imgH="253800" progId="Equation.DSMT4">
                  <p:embed/>
                </p:oleObj>
              </mc:Choice>
              <mc:Fallback>
                <p:oleObj name="Equation" r:id="rId6" imgW="1244520" imgH="253800" progId="Equation.DSMT4">
                  <p:embed/>
                  <p:pic>
                    <p:nvPicPr>
                      <p:cNvPr id="16" name="对象 15">
                        <a:extLst>
                          <a:ext uri="{FF2B5EF4-FFF2-40B4-BE49-F238E27FC236}">
                            <a16:creationId xmlns:a16="http://schemas.microsoft.com/office/drawing/2014/main" id="{E890022A-C920-47B5-B1B2-C971575657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502744" y="3539245"/>
                        <a:ext cx="2365375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频域</a:t>
            </a:r>
            <a:r>
              <a:rPr lang="zh-CN" altLang="en-US" sz="2800" b="1" dirty="0" smtClean="0"/>
              <a:t>均衡化（反卷积）</a:t>
            </a:r>
            <a:endParaRPr lang="zh-CN" altLang="en-US" sz="2800" b="1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193404" y="2110675"/>
            <a:ext cx="6369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有限带宽系统的（低通）滤波作用：</a:t>
            </a:r>
            <a:endParaRPr lang="zh-CN" altLang="en-US" b="1" dirty="0"/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6FD81029-A985-4300-8878-AC9D2F8974A4}"/>
              </a:ext>
            </a:extLst>
          </p:cNvPr>
          <p:cNvCxnSpPr/>
          <p:nvPr/>
        </p:nvCxnSpPr>
        <p:spPr>
          <a:xfrm>
            <a:off x="2411675" y="3319334"/>
            <a:ext cx="1250066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5571347E-BDE5-4B92-9F23-6471043DC7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1588675"/>
              </p:ext>
            </p:extLst>
          </p:nvPr>
        </p:nvGraphicFramePr>
        <p:xfrm>
          <a:off x="4005691" y="3687136"/>
          <a:ext cx="863106" cy="46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" name="Equation" r:id="rId8" imgW="380880" imgH="203040" progId="Equation.DSMT4">
                  <p:embed/>
                </p:oleObj>
              </mc:Choice>
              <mc:Fallback>
                <p:oleObj name="Equation" r:id="rId8" imgW="380880" imgH="203040" progId="Equation.DSMT4">
                  <p:embed/>
                  <p:pic>
                    <p:nvPicPr>
                      <p:cNvPr id="19" name="对象 18">
                        <a:extLst>
                          <a:ext uri="{FF2B5EF4-FFF2-40B4-BE49-F238E27FC236}">
                            <a16:creationId xmlns:a16="http://schemas.microsoft.com/office/drawing/2014/main" id="{5571347E-BDE5-4B92-9F23-6471043DC7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05691" y="3687136"/>
                        <a:ext cx="863106" cy="460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68F557BE-8EB7-42A6-8A1E-26EF5D935066}"/>
              </a:ext>
            </a:extLst>
          </p:cNvPr>
          <p:cNvCxnSpPr/>
          <p:nvPr/>
        </p:nvCxnSpPr>
        <p:spPr>
          <a:xfrm>
            <a:off x="5224323" y="3318874"/>
            <a:ext cx="1250066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id="{AE8DB024-131D-40A5-9D21-630CF5B22D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8674887"/>
              </p:ext>
            </p:extLst>
          </p:nvPr>
        </p:nvGraphicFramePr>
        <p:xfrm>
          <a:off x="6520647" y="3048409"/>
          <a:ext cx="655638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" name="Equation" r:id="rId10" imgW="355320" imgH="253800" progId="Equation.DSMT4">
                  <p:embed/>
                </p:oleObj>
              </mc:Choice>
              <mc:Fallback>
                <p:oleObj name="Equation" r:id="rId10" imgW="355320" imgH="253800" progId="Equation.DSMT4">
                  <p:embed/>
                  <p:pic>
                    <p:nvPicPr>
                      <p:cNvPr id="24" name="对象 23">
                        <a:extLst>
                          <a:ext uri="{FF2B5EF4-FFF2-40B4-BE49-F238E27FC236}">
                            <a16:creationId xmlns:a16="http://schemas.microsoft.com/office/drawing/2014/main" id="{AE8DB024-131D-40A5-9D21-630CF5B22D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520647" y="3048409"/>
                        <a:ext cx="655638" cy="471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28">
            <a:extLst>
              <a:ext uri="{FF2B5EF4-FFF2-40B4-BE49-F238E27FC236}">
                <a16:creationId xmlns:a16="http://schemas.microsoft.com/office/drawing/2014/main" id="{920CDF43-340C-415E-84D9-5B31CA3F3B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6303345"/>
              </p:ext>
            </p:extLst>
          </p:nvPr>
        </p:nvGraphicFramePr>
        <p:xfrm>
          <a:off x="4070531" y="2478043"/>
          <a:ext cx="733425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" name="Equation" r:id="rId12" imgW="342720" imgH="253800" progId="Equation.DSMT4">
                  <p:embed/>
                </p:oleObj>
              </mc:Choice>
              <mc:Fallback>
                <p:oleObj name="Equation" r:id="rId12" imgW="342720" imgH="253800" progId="Equation.DSMT4">
                  <p:embed/>
                  <p:pic>
                    <p:nvPicPr>
                      <p:cNvPr id="21" name="对象 20">
                        <a:extLst>
                          <a:ext uri="{FF2B5EF4-FFF2-40B4-BE49-F238E27FC236}">
                            <a16:creationId xmlns:a16="http://schemas.microsoft.com/office/drawing/2014/main" id="{920CDF43-340C-415E-84D9-5B31CA3F3B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070531" y="2478043"/>
                        <a:ext cx="733425" cy="544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" name="组合 29"/>
          <p:cNvGrpSpPr/>
          <p:nvPr/>
        </p:nvGrpSpPr>
        <p:grpSpPr>
          <a:xfrm>
            <a:off x="3661741" y="3012608"/>
            <a:ext cx="1551007" cy="637502"/>
            <a:chOff x="4770037" y="2518448"/>
            <a:chExt cx="1551007" cy="637502"/>
          </a:xfrm>
        </p:grpSpPr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150ADEC2-DEDF-4DE5-92C3-0E2EE4377CBB}"/>
                </a:ext>
              </a:extLst>
            </p:cNvPr>
            <p:cNvSpPr/>
            <p:nvPr/>
          </p:nvSpPr>
          <p:spPr>
            <a:xfrm>
              <a:off x="4770037" y="2518448"/>
              <a:ext cx="1551007" cy="612532"/>
            </a:xfrm>
            <a:prstGeom prst="rect">
              <a:avLst/>
            </a:prstGeom>
            <a:solidFill>
              <a:srgbClr val="92D050"/>
            </a:solidFill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aphicFrame>
          <p:nvGraphicFramePr>
            <p:cNvPr id="32" name="对象 31">
              <a:extLst>
                <a:ext uri="{FF2B5EF4-FFF2-40B4-BE49-F238E27FC236}">
                  <a16:creationId xmlns:a16="http://schemas.microsoft.com/office/drawing/2014/main" id="{5571347E-BDE5-4B92-9F23-6471043DC79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27619730"/>
                </p:ext>
              </p:extLst>
            </p:nvPr>
          </p:nvGraphicFramePr>
          <p:xfrm>
            <a:off x="5126038" y="2579688"/>
            <a:ext cx="776287" cy="5762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83" name="Equation" r:id="rId14" imgW="342720" imgH="253800" progId="Equation.DSMT4">
                    <p:embed/>
                  </p:oleObj>
                </mc:Choice>
                <mc:Fallback>
                  <p:oleObj name="Equation" r:id="rId14" imgW="342720" imgH="253800" progId="Equation.DSMT4">
                    <p:embed/>
                    <p:pic>
                      <p:nvPicPr>
                        <p:cNvPr id="23" name="对象 22">
                          <a:extLst>
                            <a:ext uri="{FF2B5EF4-FFF2-40B4-BE49-F238E27FC236}">
                              <a16:creationId xmlns:a16="http://schemas.microsoft.com/office/drawing/2014/main" id="{5571347E-BDE5-4B92-9F23-6471043DC79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5126038" y="2579688"/>
                          <a:ext cx="776287" cy="5762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6" name="对象 35">
            <a:extLst>
              <a:ext uri="{FF2B5EF4-FFF2-40B4-BE49-F238E27FC236}">
                <a16:creationId xmlns:a16="http://schemas.microsoft.com/office/drawing/2014/main" id="{920CDF43-340C-415E-84D9-5B31CA3F3B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3579194"/>
              </p:ext>
            </p:extLst>
          </p:nvPr>
        </p:nvGraphicFramePr>
        <p:xfrm>
          <a:off x="1564304" y="3048409"/>
          <a:ext cx="789538" cy="5445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4" name="Equation" r:id="rId16" imgW="368280" imgH="253800" progId="Equation.DSMT4">
                  <p:embed/>
                </p:oleObj>
              </mc:Choice>
              <mc:Fallback>
                <p:oleObj name="Equation" r:id="rId16" imgW="368280" imgH="253800" progId="Equation.DSMT4">
                  <p:embed/>
                  <p:pic>
                    <p:nvPicPr>
                      <p:cNvPr id="28" name="对象 27">
                        <a:extLst>
                          <a:ext uri="{FF2B5EF4-FFF2-40B4-BE49-F238E27FC236}">
                            <a16:creationId xmlns:a16="http://schemas.microsoft.com/office/drawing/2014/main" id="{920CDF43-340C-415E-84D9-5B31CA3F3B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64304" y="3048409"/>
                        <a:ext cx="789538" cy="5445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93404" y="4209457"/>
            <a:ext cx="3168926" cy="237669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94029" y="4209458"/>
            <a:ext cx="3168925" cy="237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09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CC1AE71-A309-47B3-ABCD-8ACE4B83F059}"/>
              </a:ext>
            </a:extLst>
          </p:cNvPr>
          <p:cNvSpPr/>
          <p:nvPr/>
        </p:nvSpPr>
        <p:spPr>
          <a:xfrm>
            <a:off x="31026" y="292762"/>
            <a:ext cx="34839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2.EQUALIZATION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BDB32D57-362F-46E1-A476-60759CE072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5599447"/>
              </p:ext>
            </p:extLst>
          </p:nvPr>
        </p:nvGraphicFramePr>
        <p:xfrm>
          <a:off x="3064386" y="2733563"/>
          <a:ext cx="2738982" cy="678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7" name="Equation" r:id="rId4" imgW="1333440" imgH="330120" progId="Equation.DSMT4">
                  <p:embed/>
                </p:oleObj>
              </mc:Choice>
              <mc:Fallback>
                <p:oleObj name="Equation" r:id="rId4" imgW="1333440" imgH="33012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BDB32D57-362F-46E1-A476-60759CE072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4386" y="2733563"/>
                        <a:ext cx="2738982" cy="6782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B55203FB-A5BA-4167-AD89-9DE0B7F024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2371020"/>
              </p:ext>
            </p:extLst>
          </p:nvPr>
        </p:nvGraphicFramePr>
        <p:xfrm>
          <a:off x="6226378" y="2877998"/>
          <a:ext cx="915633" cy="523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8" name="Equation" r:id="rId6" imgW="444240" imgH="253800" progId="Equation.DSMT4">
                  <p:embed/>
                </p:oleObj>
              </mc:Choice>
              <mc:Fallback>
                <p:oleObj name="Equation" r:id="rId6" imgW="444240" imgH="25380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B55203FB-A5BA-4167-AD89-9DE0B7F024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26378" y="2877998"/>
                        <a:ext cx="915633" cy="523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9388ACC1-BFA0-498F-B646-741D49361894}"/>
              </a:ext>
            </a:extLst>
          </p:cNvPr>
          <p:cNvCxnSpPr>
            <a:cxnSpLocks/>
          </p:cNvCxnSpPr>
          <p:nvPr/>
        </p:nvCxnSpPr>
        <p:spPr>
          <a:xfrm>
            <a:off x="7207301" y="3139606"/>
            <a:ext cx="633089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7031D5C1-7150-4617-8FEF-5BDA68E031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8130830"/>
              </p:ext>
            </p:extLst>
          </p:nvPr>
        </p:nvGraphicFramePr>
        <p:xfrm>
          <a:off x="7905680" y="2734493"/>
          <a:ext cx="787078" cy="810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9" name="Equation" r:id="rId8" imgW="431640" imgH="444240" progId="Equation.DSMT4">
                  <p:embed/>
                </p:oleObj>
              </mc:Choice>
              <mc:Fallback>
                <p:oleObj name="Equation" r:id="rId8" imgW="431640" imgH="4442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7031D5C1-7150-4617-8FEF-5BDA68E031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905680" y="2734493"/>
                        <a:ext cx="787078" cy="8102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频域</a:t>
            </a:r>
            <a:r>
              <a:rPr lang="zh-CN" altLang="en-US" sz="2800" b="1" dirty="0" smtClean="0"/>
              <a:t>均衡化（反卷积）</a:t>
            </a:r>
            <a:endParaRPr lang="zh-CN" altLang="en-US" sz="2800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193404" y="2110675"/>
            <a:ext cx="6369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如何从系统调制过的信号中恢复原始信号：反卷积</a:t>
            </a:r>
            <a:endParaRPr lang="zh-CN" altLang="en-US" b="1" dirty="0"/>
          </a:p>
        </p:txBody>
      </p:sp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8CE5D0C1-10CE-4301-A20B-261C9CADB8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5606329"/>
              </p:ext>
            </p:extLst>
          </p:nvPr>
        </p:nvGraphicFramePr>
        <p:xfrm>
          <a:off x="694315" y="2673761"/>
          <a:ext cx="1912254" cy="982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" name="Equation" r:id="rId10" imgW="914400" imgH="469800" progId="Equation.DSMT4">
                  <p:embed/>
                </p:oleObj>
              </mc:Choice>
              <mc:Fallback>
                <p:oleObj name="Equation" r:id="rId10" imgW="914400" imgH="469800" progId="Equation.DSMT4">
                  <p:embed/>
                  <p:pic>
                    <p:nvPicPr>
                      <p:cNvPr id="17" name="对象 16">
                        <a:extLst>
                          <a:ext uri="{FF2B5EF4-FFF2-40B4-BE49-F238E27FC236}">
                            <a16:creationId xmlns:a16="http://schemas.microsoft.com/office/drawing/2014/main" id="{8CE5D0C1-10CE-4301-A20B-261C9CADB8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94315" y="2673761"/>
                        <a:ext cx="1912254" cy="9826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193404" y="3702054"/>
            <a:ext cx="6369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但反卷积一般存在病态性：分母除以</a:t>
            </a:r>
            <a:r>
              <a:rPr lang="en-US" altLang="zh-CN" b="1" dirty="0" smtClean="0"/>
              <a:t>0</a:t>
            </a:r>
            <a:r>
              <a:rPr lang="zh-CN" altLang="en-US" b="1" dirty="0" smtClean="0"/>
              <a:t>，需要正则化</a:t>
            </a:r>
            <a:endParaRPr lang="zh-CN" altLang="en-US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51782" y="4071387"/>
            <a:ext cx="3155312" cy="236648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10629" y="4071385"/>
            <a:ext cx="3155313" cy="236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744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193404" y="2110675"/>
            <a:ext cx="63690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对于未知的输入信号</a:t>
            </a:r>
            <a:endParaRPr lang="en-US" altLang="zh-CN" b="1" dirty="0" smtClean="0"/>
          </a:p>
          <a:p>
            <a:endParaRPr lang="en-US" altLang="zh-CN" b="1" dirty="0"/>
          </a:p>
          <a:p>
            <a:r>
              <a:rPr lang="zh-CN" altLang="en-US" b="1" dirty="0" smtClean="0"/>
              <a:t>判断其中是否包含某个想要的信号</a:t>
            </a:r>
            <a:endParaRPr lang="en-US" altLang="zh-CN" b="1" dirty="0" smtClean="0"/>
          </a:p>
          <a:p>
            <a:endParaRPr lang="en-US" altLang="zh-CN" b="1" dirty="0"/>
          </a:p>
          <a:p>
            <a:r>
              <a:rPr lang="zh-CN" altLang="en-US" b="1" dirty="0" smtClean="0"/>
              <a:t>可以认为构造系统传递函数</a:t>
            </a:r>
            <a:endParaRPr lang="en-US" altLang="zh-CN" b="1" dirty="0" smtClean="0"/>
          </a:p>
          <a:p>
            <a:endParaRPr lang="en-US" altLang="zh-CN" b="1" dirty="0"/>
          </a:p>
          <a:p>
            <a:r>
              <a:rPr lang="zh-CN" altLang="en-US" b="1" dirty="0" smtClean="0"/>
              <a:t>即对应系统的冲激响应函数</a:t>
            </a:r>
            <a:endParaRPr lang="zh-CN" altLang="en-US" b="1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F7B0E29-E767-4CDA-B575-1C2101233E7E}"/>
              </a:ext>
            </a:extLst>
          </p:cNvPr>
          <p:cNvSpPr/>
          <p:nvPr/>
        </p:nvSpPr>
        <p:spPr>
          <a:xfrm>
            <a:off x="31025" y="292762"/>
            <a:ext cx="50271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3. THE MATCHED FILTER</a:t>
            </a:r>
          </a:p>
        </p:txBody>
      </p:sp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2F5014EB-7446-4F27-ACA9-7756C4A6A6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5563725"/>
              </p:ext>
            </p:extLst>
          </p:nvPr>
        </p:nvGraphicFramePr>
        <p:xfrm>
          <a:off x="3475526" y="2059510"/>
          <a:ext cx="2538413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2" name="Equation" r:id="rId4" imgW="1231560" imgH="253800" progId="Equation.DSMT4">
                  <p:embed/>
                </p:oleObj>
              </mc:Choice>
              <mc:Fallback>
                <p:oleObj name="Equation" r:id="rId4" imgW="1231560" imgH="25380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2F5014EB-7446-4F27-ACA9-7756C4A6A6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75526" y="2059510"/>
                        <a:ext cx="2538413" cy="523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6BFA1C71-AEFD-4921-B503-F54668EAFF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483345"/>
              </p:ext>
            </p:extLst>
          </p:nvPr>
        </p:nvGraphicFramePr>
        <p:xfrm>
          <a:off x="4114949" y="3709649"/>
          <a:ext cx="1962071" cy="523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3" name="Equation" r:id="rId6" imgW="952200" imgH="253800" progId="Equation.DSMT4">
                  <p:embed/>
                </p:oleObj>
              </mc:Choice>
              <mc:Fallback>
                <p:oleObj name="Equation" r:id="rId6" imgW="952200" imgH="2538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6BFA1C71-AEFD-4921-B503-F54668EAFF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14949" y="3709649"/>
                        <a:ext cx="1962071" cy="523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7B40FF30-0DD9-437D-B5DB-39870137DC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1732770"/>
              </p:ext>
            </p:extLst>
          </p:nvPr>
        </p:nvGraphicFramePr>
        <p:xfrm>
          <a:off x="4114950" y="3146517"/>
          <a:ext cx="1962071" cy="523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4" name="Equation" r:id="rId8" imgW="952200" imgH="253800" progId="Equation.DSMT4">
                  <p:embed/>
                </p:oleObj>
              </mc:Choice>
              <mc:Fallback>
                <p:oleObj name="Equation" r:id="rId8" imgW="952200" imgH="25380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7B40FF30-0DD9-437D-B5DB-39870137DC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114950" y="3146517"/>
                        <a:ext cx="1962071" cy="523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0A422ED4-C16F-4EAE-8A83-220D14FDD8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9336438"/>
              </p:ext>
            </p:extLst>
          </p:nvPr>
        </p:nvGraphicFramePr>
        <p:xfrm>
          <a:off x="1290637" y="4272781"/>
          <a:ext cx="6562725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" name="Equation" r:id="rId10" imgW="3340080" imgH="304560" progId="Equation.DSMT4">
                  <p:embed/>
                </p:oleObj>
              </mc:Choice>
              <mc:Fallback>
                <p:oleObj name="Equation" r:id="rId10" imgW="3340080" imgH="30456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0A422ED4-C16F-4EAE-8A83-220D14FDD8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290637" y="4272781"/>
                        <a:ext cx="6562725" cy="598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匹配滤波：</a:t>
            </a:r>
            <a:r>
              <a:rPr lang="zh-CN" altLang="en-US" sz="2000" b="1" dirty="0" smtClean="0"/>
              <a:t>做信号相关算相似度</a:t>
            </a:r>
            <a:endParaRPr lang="en-US" altLang="zh-CN" sz="2000" b="1" dirty="0" smtClean="0"/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2F5014EB-7446-4F27-ACA9-7756C4A6A6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0228929"/>
              </p:ext>
            </p:extLst>
          </p:nvPr>
        </p:nvGraphicFramePr>
        <p:xfrm>
          <a:off x="4744732" y="2622642"/>
          <a:ext cx="75882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" name="Equation" r:id="rId12" imgW="368280" imgH="253800" progId="Equation.DSMT4">
                  <p:embed/>
                </p:oleObj>
              </mc:Choice>
              <mc:Fallback>
                <p:oleObj name="Equation" r:id="rId12" imgW="368280" imgH="25380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2F5014EB-7446-4F27-ACA9-7756C4A6A6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744732" y="2622642"/>
                        <a:ext cx="758825" cy="523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9E9F56B5-6C59-4CAC-9360-44366BDB64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1320414"/>
              </p:ext>
            </p:extLst>
          </p:nvPr>
        </p:nvGraphicFramePr>
        <p:xfrm>
          <a:off x="1407807" y="5053105"/>
          <a:ext cx="6673850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7" name="Equation" r:id="rId14" imgW="3555720" imgH="279360" progId="Equation.DSMT4">
                  <p:embed/>
                </p:oleObj>
              </mc:Choice>
              <mc:Fallback>
                <p:oleObj name="Equation" r:id="rId14" imgW="3555720" imgH="27936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9E9F56B5-6C59-4CAC-9360-44366BDB64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407807" y="5053105"/>
                        <a:ext cx="6673850" cy="523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A862F912-1192-4673-8B0B-4E8E333297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996472"/>
              </p:ext>
            </p:extLst>
          </p:nvPr>
        </p:nvGraphicFramePr>
        <p:xfrm>
          <a:off x="3677541" y="5656411"/>
          <a:ext cx="2308550" cy="584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8" name="Equation" r:id="rId16" imgW="1002960" imgH="253800" progId="Equation.DSMT4">
                  <p:embed/>
                </p:oleObj>
              </mc:Choice>
              <mc:Fallback>
                <p:oleObj name="Equation" r:id="rId16" imgW="1002960" imgH="25380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A862F912-1192-4673-8B0B-4E8E333297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677541" y="5656411"/>
                        <a:ext cx="2308550" cy="5844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22284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953075C-DA52-40AA-8BEC-8AC64CA0A13E}"/>
              </a:ext>
            </a:extLst>
          </p:cNvPr>
          <p:cNvSpPr/>
          <p:nvPr/>
        </p:nvSpPr>
        <p:spPr>
          <a:xfrm>
            <a:off x="31025" y="292762"/>
            <a:ext cx="50271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3. THE MATCHED FILTER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匹配滤波：</a:t>
            </a:r>
            <a:r>
              <a:rPr lang="zh-CN" altLang="en-US" sz="2000" b="1" dirty="0" smtClean="0"/>
              <a:t>做信号相关</a:t>
            </a:r>
            <a:r>
              <a:rPr lang="zh-CN" altLang="en-US" sz="2000" b="1" dirty="0"/>
              <a:t>算相似度</a:t>
            </a:r>
            <a:endParaRPr lang="en-US" altLang="zh-CN" sz="2000" b="1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632" y="2516980"/>
            <a:ext cx="4030980" cy="361854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5612" y="2629340"/>
            <a:ext cx="4175733" cy="339382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387499" y="2186572"/>
            <a:ext cx="6369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例</a:t>
            </a:r>
            <a:r>
              <a:rPr lang="zh-CN" altLang="en-US" b="1" dirty="0"/>
              <a:t>一</a:t>
            </a:r>
            <a:r>
              <a:rPr lang="zh-CN" altLang="en-US" b="1" dirty="0" smtClean="0"/>
              <a:t>：光学字符识别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129737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992</TotalTime>
  <Words>262</Words>
  <Application>Microsoft Office PowerPoint</Application>
  <PresentationFormat>全屏显示(4:3)</PresentationFormat>
  <Paragraphs>46</Paragraphs>
  <Slides>10</Slides>
  <Notes>10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3" baseType="lpstr">
      <vt:lpstr>DejaVu Sans</vt:lpstr>
      <vt:lpstr>等线</vt:lpstr>
      <vt:lpstr>等线 Light</vt:lpstr>
      <vt:lpstr>黑体</vt:lpstr>
      <vt:lpstr>宋体</vt:lpstr>
      <vt:lpstr>微软雅黑</vt:lpstr>
      <vt:lpstr>Arial</vt:lpstr>
      <vt:lpstr>Calibri</vt:lpstr>
      <vt:lpstr>Calibri Light</vt:lpstr>
      <vt:lpstr>Gill Sans MT</vt:lpstr>
      <vt:lpstr>Office 主题</vt:lpstr>
      <vt:lpstr>Equation</vt:lpstr>
      <vt:lpstr>MathType 6.0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2957</cp:revision>
  <dcterms:created xsi:type="dcterms:W3CDTF">2015-07-07T08:23:00Z</dcterms:created>
  <dcterms:modified xsi:type="dcterms:W3CDTF">2020-12-09T01:15:52Z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2052-11.1.0.9929</vt:lpwstr>
  </property>
</Properties>
</file>