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339" r:id="rId2"/>
    <p:sldId id="325" r:id="rId3"/>
    <p:sldId id="329" r:id="rId4"/>
    <p:sldId id="330" r:id="rId5"/>
    <p:sldId id="331" r:id="rId6"/>
    <p:sldId id="332" r:id="rId7"/>
    <p:sldId id="341" r:id="rId8"/>
    <p:sldId id="333" r:id="rId9"/>
    <p:sldId id="338" r:id="rId10"/>
    <p:sldId id="342" r:id="rId11"/>
    <p:sldId id="34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>
    <p:extLst>
      <p:ext uri="{19B8F6BF-5375-455C-9EA6-DF929625EA0E}">
        <p15:presenceInfo xmlns:p15="http://schemas.microsoft.com/office/powerpoint/2012/main" userId="104b4b13e6d79e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42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6.wmf"/><Relationship Id="rId7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11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6.wmf"/><Relationship Id="rId7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58443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6617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45420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750873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65876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78862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54732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6233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05854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35396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wmf"/><Relationship Id="rId5" Type="http://schemas.openxmlformats.org/officeDocument/2006/relationships/image" Target="../media/image16.emf"/><Relationship Id="rId10" Type="http://schemas.openxmlformats.org/officeDocument/2006/relationships/oleObject" Target="../embeddings/oleObject9.bin"/><Relationship Id="rId4" Type="http://schemas.openxmlformats.org/officeDocument/2006/relationships/image" Target="../media/image15.emf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18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7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7.wmf"/><Relationship Id="rId5" Type="http://schemas.openxmlformats.org/officeDocument/2006/relationships/image" Target="../media/image17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20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emf"/><Relationship Id="rId5" Type="http://schemas.openxmlformats.org/officeDocument/2006/relationships/image" Target="../media/image16.emf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26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5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5.wmf"/><Relationship Id="rId5" Type="http://schemas.openxmlformats.org/officeDocument/2006/relationships/image" Target="../media/image11.wmf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29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7.xml"/><Relationship Id="rId21" Type="http://schemas.openxmlformats.org/officeDocument/2006/relationships/oleObject" Target="../embeddings/oleObject34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emf"/><Relationship Id="rId11" Type="http://schemas.openxmlformats.org/officeDocument/2006/relationships/oleObject" Target="../embeddings/oleObject29.bin"/><Relationship Id="rId5" Type="http://schemas.openxmlformats.org/officeDocument/2006/relationships/image" Target="../media/image35.emf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34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7.wmf"/><Relationship Id="rId22" Type="http://schemas.openxmlformats.org/officeDocument/2006/relationships/image" Target="../media/image3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12</a:t>
            </a:r>
            <a:r>
              <a:rPr lang="zh-CN" altLang="en-US" sz="2400" dirty="0" smtClean="0"/>
              <a:t>讲、采样与重建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</a:t>
            </a:r>
            <a:r>
              <a:rPr lang="en-US" altLang="zh-CN" sz="2400" dirty="0" smtClean="0"/>
              <a:t>12. </a:t>
            </a:r>
            <a:r>
              <a:rPr lang="en-US" altLang="zh-CN" sz="2400" dirty="0"/>
              <a:t>Sampling &amp; </a:t>
            </a:r>
            <a:r>
              <a:rPr lang="en-US" altLang="zh-CN" sz="2400" dirty="0" smtClean="0"/>
              <a:t>Reconstruction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648039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36505"/>
            <a:ext cx="3840000" cy="288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000" y="3336505"/>
            <a:ext cx="3840000" cy="2880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275421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ALIASING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A994FB1-8584-4110-9012-25D1CAF921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68232" y="2020306"/>
          <a:ext cx="94456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Equation" r:id="rId6" imgW="799920" imgH="380880" progId="Equation.DSMT4">
                  <p:embed/>
                </p:oleObj>
              </mc:Choice>
              <mc:Fallback>
                <p:oleObj name="Equation" r:id="rId6" imgW="799920" imgH="3808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A994FB1-8584-4110-9012-25D1CAF921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68232" y="2020306"/>
                        <a:ext cx="944563" cy="45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非理想采样与重建过程：</a:t>
            </a:r>
            <a:r>
              <a:rPr lang="zh-CN" altLang="en-US" sz="2400" b="1" dirty="0" smtClean="0"/>
              <a:t>频谱混叠效应</a:t>
            </a:r>
            <a:endParaRPr lang="zh-CN" altLang="en-US" sz="24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597269" y="2088031"/>
            <a:ext cx="5906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若系统不满足奈奎斯特采样定理：</a:t>
            </a:r>
            <a:endParaRPr lang="en-US" altLang="zh-CN" b="1" dirty="0"/>
          </a:p>
          <a:p>
            <a:r>
              <a:rPr lang="zh-CN" altLang="en-US" b="1" dirty="0" smtClean="0"/>
              <a:t>则会出现频谱混叠效应，</a:t>
            </a:r>
            <a:endParaRPr lang="en-US" altLang="zh-CN" b="1" dirty="0" smtClean="0"/>
          </a:p>
          <a:p>
            <a:r>
              <a:rPr lang="zh-CN" altLang="en-US" b="1" dirty="0" smtClean="0"/>
              <a:t>此时无法从离散采样信号中完美重建原始连续信号。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219520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99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IDEAL SAMPLING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AA81A1E1-2201-4406-8C7B-CF21789A7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046771"/>
              </p:ext>
            </p:extLst>
          </p:nvPr>
        </p:nvGraphicFramePr>
        <p:xfrm>
          <a:off x="2700338" y="2828925"/>
          <a:ext cx="40259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" name="Equation" r:id="rId4" imgW="4025880" imgH="1244520" progId="Equation.DSMT4">
                  <p:embed/>
                </p:oleObj>
              </mc:Choice>
              <mc:Fallback>
                <p:oleObj name="Equation" r:id="rId4" imgW="4025880" imgH="1244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00338" y="2828925"/>
                        <a:ext cx="4025900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组合 18">
            <a:extLst>
              <a:ext uri="{FF2B5EF4-FFF2-40B4-BE49-F238E27FC236}">
                <a16:creationId xmlns:a16="http://schemas.microsoft.com/office/drawing/2014/main" id="{28539AE5-9977-4D53-8F92-FBC078EDEBDA}"/>
              </a:ext>
            </a:extLst>
          </p:cNvPr>
          <p:cNvGrpSpPr/>
          <p:nvPr/>
        </p:nvGrpSpPr>
        <p:grpSpPr>
          <a:xfrm>
            <a:off x="3003053" y="4285575"/>
            <a:ext cx="3421625" cy="1999113"/>
            <a:chOff x="5415148" y="2543156"/>
            <a:chExt cx="2636322" cy="1665117"/>
          </a:xfrm>
        </p:grpSpPr>
        <p:cxnSp>
          <p:nvCxnSpPr>
            <p:cNvPr id="6" name="直接箭头连接符 5">
              <a:extLst>
                <a:ext uri="{FF2B5EF4-FFF2-40B4-BE49-F238E27FC236}">
                  <a16:creationId xmlns:a16="http://schemas.microsoft.com/office/drawing/2014/main" id="{5B089A9E-C938-4880-8820-9866D511EB17}"/>
                </a:ext>
              </a:extLst>
            </p:cNvPr>
            <p:cNvCxnSpPr/>
            <p:nvPr/>
          </p:nvCxnSpPr>
          <p:spPr>
            <a:xfrm>
              <a:off x="5415148" y="3847605"/>
              <a:ext cx="263632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0EDF6ABF-F9CD-4EE7-BAB0-232188B0A193}"/>
                </a:ext>
              </a:extLst>
            </p:cNvPr>
            <p:cNvCxnSpPr/>
            <p:nvPr/>
          </p:nvCxnSpPr>
          <p:spPr>
            <a:xfrm flipV="1">
              <a:off x="6733309" y="2543156"/>
              <a:ext cx="0" cy="16651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E5D2CD1D-7E69-45E0-9F82-2F3BC7C071FD}"/>
                </a:ext>
              </a:extLst>
            </p:cNvPr>
            <p:cNvCxnSpPr/>
            <p:nvPr/>
          </p:nvCxnSpPr>
          <p:spPr>
            <a:xfrm flipV="1">
              <a:off x="6043246" y="3024554"/>
              <a:ext cx="690063" cy="82305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8CDB7262-37AF-4AAE-916E-597A6D404A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33309" y="3024554"/>
              <a:ext cx="704983" cy="82305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BE83C98B-1FEB-49C4-9B78-775445F8B1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623592"/>
              </p:ext>
            </p:extLst>
          </p:nvPr>
        </p:nvGraphicFramePr>
        <p:xfrm>
          <a:off x="4817383" y="4446595"/>
          <a:ext cx="593390" cy="30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" name="Equation" r:id="rId6" imgW="457200" imgH="253800" progId="Equation.DSMT4">
                  <p:embed/>
                </p:oleObj>
              </mc:Choice>
              <mc:Fallback>
                <p:oleObj name="Equation" r:id="rId6" imgW="4572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17383" y="4446595"/>
                        <a:ext cx="593390" cy="304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509FC682-846A-4496-B3D6-59E037C560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527124"/>
              </p:ext>
            </p:extLst>
          </p:nvPr>
        </p:nvGraphicFramePr>
        <p:xfrm>
          <a:off x="3526180" y="5851673"/>
          <a:ext cx="461526" cy="609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" name="Equation" r:id="rId8" imgW="355320" imgH="507960" progId="Equation.DSMT4">
                  <p:embed/>
                </p:oleObj>
              </mc:Choice>
              <mc:Fallback>
                <p:oleObj name="Equation" r:id="rId8" imgW="35532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26180" y="5851673"/>
                        <a:ext cx="461526" cy="609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E04179DC-ECCB-42A6-BBE8-CD6AD115E6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487954"/>
              </p:ext>
            </p:extLst>
          </p:nvPr>
        </p:nvGraphicFramePr>
        <p:xfrm>
          <a:off x="5514289" y="5851673"/>
          <a:ext cx="280212" cy="609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" name="Equation" r:id="rId10" imgW="215640" imgH="507960" progId="Equation.DSMT4">
                  <p:embed/>
                </p:oleObj>
              </mc:Choice>
              <mc:Fallback>
                <p:oleObj name="Equation" r:id="rId10" imgW="21564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14289" y="5851673"/>
                        <a:ext cx="280212" cy="609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31239B40-60AA-481D-9D99-675151B0BE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507372"/>
              </p:ext>
            </p:extLst>
          </p:nvPr>
        </p:nvGraphicFramePr>
        <p:xfrm>
          <a:off x="6376824" y="5866922"/>
          <a:ext cx="197797" cy="289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" name="Equation" r:id="rId12" imgW="152280" imgH="241200" progId="Equation.DSMT4">
                  <p:embed/>
                </p:oleObj>
              </mc:Choice>
              <mc:Fallback>
                <p:oleObj name="Equation" r:id="rId12" imgW="1522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376824" y="5866922"/>
                        <a:ext cx="197797" cy="289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对象 33">
            <a:extLst>
              <a:ext uri="{FF2B5EF4-FFF2-40B4-BE49-F238E27FC236}">
                <a16:creationId xmlns:a16="http://schemas.microsoft.com/office/drawing/2014/main" id="{2B8E838D-2856-48E0-BDC8-21BF659820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476989"/>
              </p:ext>
            </p:extLst>
          </p:nvPr>
        </p:nvGraphicFramePr>
        <p:xfrm>
          <a:off x="5819243" y="2192428"/>
          <a:ext cx="622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" name="Equation" r:id="rId14" imgW="622080" imgH="342720" progId="Equation.DSMT4">
                  <p:embed/>
                </p:oleObj>
              </mc:Choice>
              <mc:Fallback>
                <p:oleObj name="Equation" r:id="rId14" imgW="6220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819243" y="2192428"/>
                        <a:ext cx="622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理想采样过程</a:t>
            </a:r>
            <a:endParaRPr lang="zh-CN" altLang="en-US" sz="28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19560" y="2180191"/>
            <a:ext cx="4571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实际物理系统一般只能采集带宽受限信号：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23" y="3530731"/>
            <a:ext cx="2880000" cy="216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02" y="3530731"/>
            <a:ext cx="2880000" cy="2160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IDEAL SAMPLING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7A6095FB-BD39-47F6-99A3-ADD7837CCB63}"/>
              </a:ext>
            </a:extLst>
          </p:cNvPr>
          <p:cNvCxnSpPr/>
          <p:nvPr/>
        </p:nvCxnSpPr>
        <p:spPr>
          <a:xfrm>
            <a:off x="2620350" y="2951116"/>
            <a:ext cx="84873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流程图: 汇总连接 4">
            <a:extLst>
              <a:ext uri="{FF2B5EF4-FFF2-40B4-BE49-F238E27FC236}">
                <a16:creationId xmlns:a16="http://schemas.microsoft.com/office/drawing/2014/main" id="{D7511AF5-A352-46BC-94FE-C84890CE0509}"/>
              </a:ext>
            </a:extLst>
          </p:cNvPr>
          <p:cNvSpPr/>
          <p:nvPr/>
        </p:nvSpPr>
        <p:spPr>
          <a:xfrm>
            <a:off x="3495550" y="2760614"/>
            <a:ext cx="355601" cy="355601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8E79CDD4-2AF5-4125-8E29-F76810DDF0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100199"/>
              </p:ext>
            </p:extLst>
          </p:nvPr>
        </p:nvGraphicFramePr>
        <p:xfrm>
          <a:off x="1839725" y="2766964"/>
          <a:ext cx="622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0" name="Equation" r:id="rId6" imgW="622080" imgH="342720" progId="Equation.DSMT4">
                  <p:embed/>
                </p:oleObj>
              </mc:Choice>
              <mc:Fallback>
                <p:oleObj name="Equation" r:id="rId6" imgW="6220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39725" y="2766964"/>
                        <a:ext cx="622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38CB8570-4439-4069-8B4A-74A90ED1C445}"/>
              </a:ext>
            </a:extLst>
          </p:cNvPr>
          <p:cNvCxnSpPr>
            <a:cxnSpLocks/>
          </p:cNvCxnSpPr>
          <p:nvPr/>
        </p:nvCxnSpPr>
        <p:spPr>
          <a:xfrm flipV="1">
            <a:off x="3673350" y="3114228"/>
            <a:ext cx="0" cy="7830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F5626C04-4073-4D87-AF99-68FA0059D9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683510"/>
              </p:ext>
            </p:extLst>
          </p:nvPr>
        </p:nvGraphicFramePr>
        <p:xfrm>
          <a:off x="3430602" y="4016087"/>
          <a:ext cx="21082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1" name="Equation" r:id="rId8" imgW="2108160" imgH="2514600" progId="Equation.DSMT4">
                  <p:embed/>
                </p:oleObj>
              </mc:Choice>
              <mc:Fallback>
                <p:oleObj name="Equation" r:id="rId8" imgW="2108160" imgH="2514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30602" y="4016087"/>
                        <a:ext cx="2108200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D8942DDD-FD65-45E4-A86F-4EB2A77D344C}"/>
              </a:ext>
            </a:extLst>
          </p:cNvPr>
          <p:cNvCxnSpPr/>
          <p:nvPr/>
        </p:nvCxnSpPr>
        <p:spPr>
          <a:xfrm>
            <a:off x="3886201" y="2951116"/>
            <a:ext cx="84873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82E9A903-8149-44AB-AAD7-0CB4A0E170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208207"/>
              </p:ext>
            </p:extLst>
          </p:nvPr>
        </p:nvGraphicFramePr>
        <p:xfrm>
          <a:off x="4916277" y="2735327"/>
          <a:ext cx="3517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2" name="Equation" r:id="rId10" imgW="3517560" imgH="609480" progId="Equation.DSMT4">
                  <p:embed/>
                </p:oleObj>
              </mc:Choice>
              <mc:Fallback>
                <p:oleObj name="Equation" r:id="rId10" imgW="351756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916277" y="2735327"/>
                        <a:ext cx="35179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理想采样过程</a:t>
            </a:r>
            <a:endParaRPr lang="zh-CN" altLang="en-US" sz="28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310797" y="6126300"/>
            <a:ext cx="161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：采样间隔</a:t>
            </a:r>
            <a:endParaRPr lang="zh-CN" altLang="en-US" b="1" dirty="0"/>
          </a:p>
        </p:txBody>
      </p: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82E9A903-8149-44AB-AAD7-0CB4A0E170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253476"/>
              </p:ext>
            </p:extLst>
          </p:nvPr>
        </p:nvGraphicFramePr>
        <p:xfrm>
          <a:off x="6177447" y="6114632"/>
          <a:ext cx="266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3" name="Equation" r:id="rId12" imgW="266400" imgH="380880" progId="Equation.DSMT4">
                  <p:embed/>
                </p:oleObj>
              </mc:Choice>
              <mc:Fallback>
                <p:oleObj name="Equation" r:id="rId12" imgW="266400" imgH="38088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82E9A903-8149-44AB-AAD7-0CB4A0E170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77447" y="6114632"/>
                        <a:ext cx="266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文本框 24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19560" y="2180191"/>
            <a:ext cx="4571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利用梳状函数对连续信号进行离散采样：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773382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IDEAL SAMPLING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1262D1FF-E583-4411-92F7-4EC7342FE0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295595"/>
              </p:ext>
            </p:extLst>
          </p:nvPr>
        </p:nvGraphicFramePr>
        <p:xfrm>
          <a:off x="493198" y="2499669"/>
          <a:ext cx="5397500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41" name="Equation" r:id="rId4" imgW="5397480" imgH="4012920" progId="Equation.DSMT4">
                  <p:embed/>
                </p:oleObj>
              </mc:Choice>
              <mc:Fallback>
                <p:oleObj name="Equation" r:id="rId4" imgW="5397480" imgH="4012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3198" y="2499669"/>
                        <a:ext cx="5397500" cy="401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2D75CF67-14EA-4837-B253-C2066CDFA0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363773"/>
              </p:ext>
            </p:extLst>
          </p:nvPr>
        </p:nvGraphicFramePr>
        <p:xfrm>
          <a:off x="6455724" y="4906460"/>
          <a:ext cx="876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42" name="Equation" r:id="rId6" imgW="876240" imgH="812520" progId="Equation.DSMT4">
                  <p:embed/>
                </p:oleObj>
              </mc:Choice>
              <mc:Fallback>
                <p:oleObj name="Equation" r:id="rId6" imgW="87624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55724" y="4906460"/>
                        <a:ext cx="8763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组合 48">
            <a:extLst>
              <a:ext uri="{FF2B5EF4-FFF2-40B4-BE49-F238E27FC236}">
                <a16:creationId xmlns:a16="http://schemas.microsoft.com/office/drawing/2014/main" id="{5FD646B0-7B1F-4303-9098-FDC4A8365817}"/>
              </a:ext>
            </a:extLst>
          </p:cNvPr>
          <p:cNvGrpSpPr/>
          <p:nvPr/>
        </p:nvGrpSpPr>
        <p:grpSpPr>
          <a:xfrm>
            <a:off x="5231654" y="2145728"/>
            <a:ext cx="3546670" cy="2353244"/>
            <a:chOff x="2136915" y="2401776"/>
            <a:chExt cx="3546670" cy="2353244"/>
          </a:xfrm>
        </p:grpSpPr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1F288A13-C546-42C8-8E76-2070B6B5E199}"/>
                </a:ext>
              </a:extLst>
            </p:cNvPr>
            <p:cNvGrpSpPr/>
            <p:nvPr/>
          </p:nvGrpSpPr>
          <p:grpSpPr>
            <a:xfrm>
              <a:off x="2136915" y="2401776"/>
              <a:ext cx="3421625" cy="2353244"/>
              <a:chOff x="5415148" y="2543155"/>
              <a:chExt cx="2636322" cy="1960083"/>
            </a:xfrm>
          </p:grpSpPr>
          <p:cxnSp>
            <p:nvCxnSpPr>
              <p:cNvPr id="60" name="直接箭头连接符 59">
                <a:extLst>
                  <a:ext uri="{FF2B5EF4-FFF2-40B4-BE49-F238E27FC236}">
                    <a16:creationId xmlns:a16="http://schemas.microsoft.com/office/drawing/2014/main" id="{43251838-273F-46A0-BD73-31D9F8EF0C33}"/>
                  </a:ext>
                </a:extLst>
              </p:cNvPr>
              <p:cNvCxnSpPr/>
              <p:nvPr/>
            </p:nvCxnSpPr>
            <p:spPr>
              <a:xfrm>
                <a:off x="5415148" y="3847605"/>
                <a:ext cx="263632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箭头连接符 60">
                <a:extLst>
                  <a:ext uri="{FF2B5EF4-FFF2-40B4-BE49-F238E27FC236}">
                    <a16:creationId xmlns:a16="http://schemas.microsoft.com/office/drawing/2014/main" id="{DDE57C48-09E2-4EC1-AD26-F7EDCF423AE5}"/>
                  </a:ext>
                </a:extLst>
              </p:cNvPr>
              <p:cNvCxnSpPr/>
              <p:nvPr/>
            </p:nvCxnSpPr>
            <p:spPr>
              <a:xfrm flipV="1">
                <a:off x="6733309" y="2543155"/>
                <a:ext cx="0" cy="196008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id="{6CDE7A3A-97BF-4CA4-A322-D6A8AE860C2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38323" y="3024555"/>
                <a:ext cx="294988" cy="82304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CF9EE376-A150-408E-A2A9-F8DA6F6CA2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733309" y="3024555"/>
                <a:ext cx="307745" cy="82304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1" name="对象 50">
              <a:extLst>
                <a:ext uri="{FF2B5EF4-FFF2-40B4-BE49-F238E27FC236}">
                  <a16:creationId xmlns:a16="http://schemas.microsoft.com/office/drawing/2014/main" id="{4F7E11C3-1B47-458C-8BF0-4B7FF786DF0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7834172"/>
                </p:ext>
              </p:extLst>
            </p:nvPr>
          </p:nvGraphicFramePr>
          <p:xfrm>
            <a:off x="3862942" y="2723844"/>
            <a:ext cx="593390" cy="3049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43" name="Equation" r:id="rId8" imgW="457200" imgH="253800" progId="Equation.DSMT4">
                    <p:embed/>
                  </p:oleObj>
                </mc:Choice>
                <mc:Fallback>
                  <p:oleObj name="Equation" r:id="rId8" imgW="457200" imgH="253800" progId="Equation.DSMT4">
                    <p:embed/>
                    <p:pic>
                      <p:nvPicPr>
                        <p:cNvPr id="8" name="对象 7">
                          <a:extLst>
                            <a:ext uri="{FF2B5EF4-FFF2-40B4-BE49-F238E27FC236}">
                              <a16:creationId xmlns:a16="http://schemas.microsoft.com/office/drawing/2014/main" id="{B560D79C-62AE-47A4-91F2-6AA030B812C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862942" y="2723844"/>
                          <a:ext cx="593390" cy="3049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" name="对象 51">
              <a:extLst>
                <a:ext uri="{FF2B5EF4-FFF2-40B4-BE49-F238E27FC236}">
                  <a16:creationId xmlns:a16="http://schemas.microsoft.com/office/drawing/2014/main" id="{F1777241-C621-468A-A12F-0F06F103D2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8972463"/>
                </p:ext>
              </p:extLst>
            </p:nvPr>
          </p:nvGraphicFramePr>
          <p:xfrm>
            <a:off x="3118390" y="4021557"/>
            <a:ext cx="461526" cy="6098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44" name="Equation" r:id="rId10" imgW="355320" imgH="507960" progId="Equation.DSMT4">
                    <p:embed/>
                  </p:oleObj>
                </mc:Choice>
                <mc:Fallback>
                  <p:oleObj name="Equation" r:id="rId10" imgW="355320" imgH="507960" progId="Equation.DSMT4">
                    <p:embed/>
                    <p:pic>
                      <p:nvPicPr>
                        <p:cNvPr id="9" name="对象 8">
                          <a:extLst>
                            <a:ext uri="{FF2B5EF4-FFF2-40B4-BE49-F238E27FC236}">
                              <a16:creationId xmlns:a16="http://schemas.microsoft.com/office/drawing/2014/main" id="{2CDD7489-9379-47C4-82F1-63CD26A4E19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118390" y="4021557"/>
                          <a:ext cx="461526" cy="60989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" name="对象 52">
              <a:extLst>
                <a:ext uri="{FF2B5EF4-FFF2-40B4-BE49-F238E27FC236}">
                  <a16:creationId xmlns:a16="http://schemas.microsoft.com/office/drawing/2014/main" id="{6A229FE8-512B-4EB1-A9D6-63B2965199A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95958215"/>
                </p:ext>
              </p:extLst>
            </p:nvPr>
          </p:nvGraphicFramePr>
          <p:xfrm>
            <a:off x="4127856" y="4021557"/>
            <a:ext cx="280212" cy="6098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45" name="Equation" r:id="rId12" imgW="215640" imgH="507960" progId="Equation.DSMT4">
                    <p:embed/>
                  </p:oleObj>
                </mc:Choice>
                <mc:Fallback>
                  <p:oleObj name="Equation" r:id="rId12" imgW="215640" imgH="507960" progId="Equation.DSMT4">
                    <p:embed/>
                    <p:pic>
                      <p:nvPicPr>
                        <p:cNvPr id="10" name="对象 9">
                          <a:extLst>
                            <a:ext uri="{FF2B5EF4-FFF2-40B4-BE49-F238E27FC236}">
                              <a16:creationId xmlns:a16="http://schemas.microsoft.com/office/drawing/2014/main" id="{768F2B52-52C6-490F-B9AD-B095BA94DE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4127856" y="4021557"/>
                          <a:ext cx="280212" cy="60989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" name="对象 53">
              <a:extLst>
                <a:ext uri="{FF2B5EF4-FFF2-40B4-BE49-F238E27FC236}">
                  <a16:creationId xmlns:a16="http://schemas.microsoft.com/office/drawing/2014/main" id="{DFDF8466-1EDB-42AB-A2D1-DC5541A4CB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83533258"/>
                </p:ext>
              </p:extLst>
            </p:nvPr>
          </p:nvGraphicFramePr>
          <p:xfrm>
            <a:off x="5485788" y="4036807"/>
            <a:ext cx="197797" cy="289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46" name="Equation" r:id="rId14" imgW="152280" imgH="241200" progId="Equation.DSMT4">
                    <p:embed/>
                  </p:oleObj>
                </mc:Choice>
                <mc:Fallback>
                  <p:oleObj name="Equation" r:id="rId14" imgW="152280" imgH="241200" progId="Equation.DSMT4">
                    <p:embed/>
                    <p:pic>
                      <p:nvPicPr>
                        <p:cNvPr id="11" name="对象 10">
                          <a:extLst>
                            <a:ext uri="{FF2B5EF4-FFF2-40B4-BE49-F238E27FC236}">
                              <a16:creationId xmlns:a16="http://schemas.microsoft.com/office/drawing/2014/main" id="{A60ECFC3-7071-486F-831A-9EFE2AD4374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485788" y="4036807"/>
                          <a:ext cx="197797" cy="28970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8F25F187-C1C2-445B-8F37-7C2F85E3F1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67953" y="2979737"/>
              <a:ext cx="382859" cy="98813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3846AE99-DF3C-4470-BBFC-1187264540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50808" y="2979737"/>
              <a:ext cx="399416" cy="98813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C1E836FC-798B-4F7C-8E2F-ABE74AB320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68136" y="2979737"/>
              <a:ext cx="382859" cy="98813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87EA08EC-AAC2-4B6E-BA88-31097A832C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50991" y="2979737"/>
              <a:ext cx="399416" cy="98813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9" name="对象 58">
              <a:extLst>
                <a:ext uri="{FF2B5EF4-FFF2-40B4-BE49-F238E27FC236}">
                  <a16:creationId xmlns:a16="http://schemas.microsoft.com/office/drawing/2014/main" id="{8CE9CBA9-56CC-4DC6-9ACA-26AFFE55220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5996891"/>
                </p:ext>
              </p:extLst>
            </p:nvPr>
          </p:nvGraphicFramePr>
          <p:xfrm>
            <a:off x="4709411" y="2737311"/>
            <a:ext cx="8128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47" name="Equation" r:id="rId16" imgW="812520" imgH="279360" progId="Equation.DSMT4">
                    <p:embed/>
                  </p:oleObj>
                </mc:Choice>
                <mc:Fallback>
                  <p:oleObj name="Equation" r:id="rId16" imgW="812520" imgH="279360" progId="Equation.DSMT4">
                    <p:embed/>
                    <p:pic>
                      <p:nvPicPr>
                        <p:cNvPr id="20" name="对象 19">
                          <a:extLst>
                            <a:ext uri="{FF2B5EF4-FFF2-40B4-BE49-F238E27FC236}">
                              <a16:creationId xmlns:a16="http://schemas.microsoft.com/office/drawing/2014/main" id="{EF002F63-00F4-42C2-96D9-4A072DD6F71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4709411" y="2737311"/>
                          <a:ext cx="8128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4" name="对象 63">
            <a:extLst>
              <a:ext uri="{FF2B5EF4-FFF2-40B4-BE49-F238E27FC236}">
                <a16:creationId xmlns:a16="http://schemas.microsoft.com/office/drawing/2014/main" id="{AC5F40EC-CF6B-4DFE-B602-5C7BDE789C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062524"/>
              </p:ext>
            </p:extLst>
          </p:nvPr>
        </p:nvGraphicFramePr>
        <p:xfrm>
          <a:off x="6106483" y="5875770"/>
          <a:ext cx="812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48" name="Equation" r:id="rId18" imgW="812520" imgH="380880" progId="Equation.DSMT4">
                  <p:embed/>
                </p:oleObj>
              </mc:Choice>
              <mc:Fallback>
                <p:oleObj name="Equation" r:id="rId18" imgW="81252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106483" y="5875770"/>
                        <a:ext cx="812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理想采样过程</a:t>
            </a:r>
            <a:endParaRPr lang="zh-CN" altLang="en-US" sz="2800" b="1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647080" y="5875770"/>
            <a:ext cx="269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：奈奎斯特采样定理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（频谱不混叠）</a:t>
            </a:r>
            <a:endParaRPr lang="zh-CN" altLang="en-US" b="1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19560" y="1946612"/>
            <a:ext cx="312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离散采样</a:t>
            </a:r>
            <a:r>
              <a:rPr lang="zh-CN" altLang="en-US" b="1" dirty="0"/>
              <a:t>信号</a:t>
            </a:r>
            <a:r>
              <a:rPr lang="zh-CN" altLang="en-US" b="1" dirty="0" smtClean="0"/>
              <a:t>的频域特性：</a:t>
            </a:r>
            <a:endParaRPr lang="zh-CN" altLang="en-US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240983" y="5106086"/>
            <a:ext cx="151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：采样频率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152846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613" y="3985495"/>
            <a:ext cx="3145805" cy="23593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001" y="3985495"/>
            <a:ext cx="3057560" cy="229317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613" y="1540899"/>
            <a:ext cx="2946329" cy="220974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2560" y="1514292"/>
            <a:ext cx="3000632" cy="225047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IDEAL SAMPLING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49897" y="2491488"/>
            <a:ext cx="151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采样前：</a:t>
            </a:r>
            <a:endParaRPr lang="zh-CN" altLang="en-US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49897" y="4980506"/>
            <a:ext cx="151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采样</a:t>
            </a:r>
            <a:r>
              <a:rPr lang="zh-CN" altLang="en-US" b="1" dirty="0"/>
              <a:t>后</a:t>
            </a:r>
            <a:r>
              <a:rPr lang="zh-CN" altLang="en-US" b="1" dirty="0" smtClean="0"/>
              <a:t>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210825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Reconstruction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C8E2DAC9-F83F-4E1F-9EEE-9E8B38E39C36}"/>
              </a:ext>
            </a:extLst>
          </p:cNvPr>
          <p:cNvCxnSpPr/>
          <p:nvPr/>
        </p:nvCxnSpPr>
        <p:spPr>
          <a:xfrm>
            <a:off x="1786123" y="3454095"/>
            <a:ext cx="84873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流程图: 汇总连接 3">
            <a:extLst>
              <a:ext uri="{FF2B5EF4-FFF2-40B4-BE49-F238E27FC236}">
                <a16:creationId xmlns:a16="http://schemas.microsoft.com/office/drawing/2014/main" id="{DE0CDB39-8413-4A07-9E49-D9FC33FB8CBC}"/>
              </a:ext>
            </a:extLst>
          </p:cNvPr>
          <p:cNvSpPr/>
          <p:nvPr/>
        </p:nvSpPr>
        <p:spPr>
          <a:xfrm>
            <a:off x="2661323" y="3263593"/>
            <a:ext cx="355601" cy="355601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7CCEF24-3E8D-4923-896D-24BCE649C3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498771"/>
              </p:ext>
            </p:extLst>
          </p:nvPr>
        </p:nvGraphicFramePr>
        <p:xfrm>
          <a:off x="1059425" y="3269943"/>
          <a:ext cx="622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4" name="Equation" r:id="rId4" imgW="622080" imgH="342720" progId="Equation.DSMT4">
                  <p:embed/>
                </p:oleObj>
              </mc:Choice>
              <mc:Fallback>
                <p:oleObj name="Equation" r:id="rId4" imgW="622080" imgH="3427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8E79CDD4-2AF5-4125-8E29-F76810DDF0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9425" y="3269943"/>
                        <a:ext cx="622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622AC87A-185D-48D1-95BA-3DAF3F3C5902}"/>
              </a:ext>
            </a:extLst>
          </p:cNvPr>
          <p:cNvCxnSpPr>
            <a:cxnSpLocks/>
          </p:cNvCxnSpPr>
          <p:nvPr/>
        </p:nvCxnSpPr>
        <p:spPr>
          <a:xfrm flipV="1">
            <a:off x="2839123" y="3704291"/>
            <a:ext cx="0" cy="7830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E6D7ABB-90E8-456D-AE8B-AF91B7B155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910913"/>
              </p:ext>
            </p:extLst>
          </p:nvPr>
        </p:nvGraphicFramePr>
        <p:xfrm>
          <a:off x="2136492" y="4325138"/>
          <a:ext cx="1676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5" name="Equation" r:id="rId6" imgW="1676160" imgH="914400" progId="Equation.DSMT4">
                  <p:embed/>
                </p:oleObj>
              </mc:Choice>
              <mc:Fallback>
                <p:oleObj name="Equation" r:id="rId6" imgW="1676160" imgH="9144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F5626C04-4073-4D87-AF99-68FA0059D9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36492" y="4325138"/>
                        <a:ext cx="16764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77CAC1AA-9C25-4C2E-B2AB-7CD0285C48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810919"/>
              </p:ext>
            </p:extLst>
          </p:nvPr>
        </p:nvGraphicFramePr>
        <p:xfrm>
          <a:off x="3139792" y="2882593"/>
          <a:ext cx="673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6" name="Equation" r:id="rId8" imgW="672840" imgH="380880" progId="Equation.DSMT4">
                  <p:embed/>
                </p:oleObj>
              </mc:Choice>
              <mc:Fallback>
                <p:oleObj name="Equation" r:id="rId8" imgW="672840" imgH="38088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82E9A903-8149-44AB-AAD7-0CB4A0E170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39792" y="2882593"/>
                        <a:ext cx="6731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8758861-5685-400B-B9C1-A90A5E857435}"/>
              </a:ext>
            </a:extLst>
          </p:cNvPr>
          <p:cNvCxnSpPr/>
          <p:nvPr/>
        </p:nvCxnSpPr>
        <p:spPr>
          <a:xfrm>
            <a:off x="3051974" y="3460581"/>
            <a:ext cx="84873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DE837D9C-629E-4FD3-9557-29D03E2477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525537"/>
              </p:ext>
            </p:extLst>
          </p:nvPr>
        </p:nvGraphicFramePr>
        <p:xfrm>
          <a:off x="3125396" y="3607962"/>
          <a:ext cx="711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7" name="Equation" r:id="rId10" imgW="711000" imgH="380880" progId="Equation.DSMT4">
                  <p:embed/>
                </p:oleObj>
              </mc:Choice>
              <mc:Fallback>
                <p:oleObj name="Equation" r:id="rId10" imgW="7110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25396" y="3607962"/>
                        <a:ext cx="7112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1F15386C-7588-4269-9052-C3475B656CB2}"/>
              </a:ext>
            </a:extLst>
          </p:cNvPr>
          <p:cNvSpPr/>
          <p:nvPr/>
        </p:nvSpPr>
        <p:spPr>
          <a:xfrm>
            <a:off x="3959464" y="2979822"/>
            <a:ext cx="1691149" cy="896812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53076548-BD4F-46FA-B55E-7A22E2FB7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790561"/>
              </p:ext>
            </p:extLst>
          </p:nvPr>
        </p:nvGraphicFramePr>
        <p:xfrm>
          <a:off x="4478289" y="2578329"/>
          <a:ext cx="571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8" name="Equation" r:id="rId12" imgW="571320" imgH="342720" progId="Equation.DSMT4">
                  <p:embed/>
                </p:oleObj>
              </mc:Choice>
              <mc:Fallback>
                <p:oleObj name="Equation" r:id="rId12" imgW="5713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78289" y="2578329"/>
                        <a:ext cx="571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4030B8B7-5637-4986-ACFD-7E73FABE7F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282704"/>
              </p:ext>
            </p:extLst>
          </p:nvPr>
        </p:nvGraphicFramePr>
        <p:xfrm>
          <a:off x="4410213" y="4054718"/>
          <a:ext cx="69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9" name="Equation" r:id="rId14" imgW="698400" imgH="342720" progId="Equation.DSMT4">
                  <p:embed/>
                </p:oleObj>
              </mc:Choice>
              <mc:Fallback>
                <p:oleObj name="Equation" r:id="rId14" imgW="6984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410213" y="4054718"/>
                        <a:ext cx="698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FE18016-C3D3-4947-A662-88A5220DC5A4}"/>
              </a:ext>
            </a:extLst>
          </p:cNvPr>
          <p:cNvCxnSpPr/>
          <p:nvPr/>
        </p:nvCxnSpPr>
        <p:spPr>
          <a:xfrm>
            <a:off x="5721432" y="3468637"/>
            <a:ext cx="84873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37CF922D-DF68-44FC-847C-6619DCAEE4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818381"/>
              </p:ext>
            </p:extLst>
          </p:nvPr>
        </p:nvGraphicFramePr>
        <p:xfrm>
          <a:off x="6686571" y="3279142"/>
          <a:ext cx="1498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0" name="Equation" r:id="rId16" imgW="1498320" imgH="342720" progId="Equation.DSMT4">
                  <p:embed/>
                </p:oleObj>
              </mc:Choice>
              <mc:Fallback>
                <p:oleObj name="Equation" r:id="rId16" imgW="14983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686571" y="3279142"/>
                        <a:ext cx="1498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文本框 3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理想重建过程</a:t>
            </a:r>
            <a:endParaRPr lang="zh-CN" altLang="en-US" sz="2800" b="1" dirty="0"/>
          </a:p>
        </p:txBody>
      </p:sp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4030B8B7-5637-4986-ACFD-7E73FABE7F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371068"/>
              </p:ext>
            </p:extLst>
          </p:nvPr>
        </p:nvGraphicFramePr>
        <p:xfrm>
          <a:off x="4442675" y="3253166"/>
          <a:ext cx="635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1" name="Equation" r:id="rId18" imgW="634680" imgH="431640" progId="Equation.DSMT4">
                  <p:embed/>
                </p:oleObj>
              </mc:Choice>
              <mc:Fallback>
                <p:oleObj name="Equation" r:id="rId18" imgW="634680" imgH="43164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4030B8B7-5637-4986-ACFD-7E73FABE7F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442675" y="3253166"/>
                        <a:ext cx="6350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文本框 4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78706" y="2040642"/>
            <a:ext cx="633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构建系统传递函数，将离散采样信号重建为原始连续信号：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526157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000" y="4941783"/>
            <a:ext cx="2405154" cy="18038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108" y="4941784"/>
            <a:ext cx="2399999" cy="180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0644" y="4941783"/>
            <a:ext cx="2399999" cy="1800000"/>
          </a:xfrm>
          <a:prstGeom prst="rect">
            <a:avLst/>
          </a:prstGeom>
        </p:spPr>
      </p:pic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B853D804-43F2-4332-A3AE-AEDE661B41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513234"/>
              </p:ext>
            </p:extLst>
          </p:nvPr>
        </p:nvGraphicFramePr>
        <p:xfrm>
          <a:off x="1378706" y="2788111"/>
          <a:ext cx="2702112" cy="1017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8" name="Equation" r:id="rId7" imgW="1854000" imgH="698400" progId="Equation.DSMT4">
                  <p:embed/>
                </p:oleObj>
              </mc:Choice>
              <mc:Fallback>
                <p:oleObj name="Equation" r:id="rId7" imgW="1854000" imgH="6984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B853D804-43F2-4332-A3AE-AEDE661B41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78706" y="2788111"/>
                        <a:ext cx="2702112" cy="10179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275421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Reconstruction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9CA976C-7ACE-446B-98D1-E89503368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985042"/>
              </p:ext>
            </p:extLst>
          </p:nvPr>
        </p:nvGraphicFramePr>
        <p:xfrm>
          <a:off x="1457325" y="3961327"/>
          <a:ext cx="2519363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9" name="Equation" r:id="rId9" imgW="1726920" imgH="647640" progId="Equation.DSMT4">
                  <p:embed/>
                </p:oleObj>
              </mc:Choice>
              <mc:Fallback>
                <p:oleObj name="Equation" r:id="rId9" imgW="1726920" imgH="64764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E9CA976C-7ACE-446B-98D1-E895033680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57325" y="3961327"/>
                        <a:ext cx="2519363" cy="94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理想重建过程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78706" y="2040642"/>
            <a:ext cx="633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令</a:t>
            </a:r>
            <a:r>
              <a:rPr lang="zh-CN" altLang="en-US" b="1" dirty="0" smtClean="0"/>
              <a:t>系统传递函数为门函数，滤除多余周期性频谱：</a:t>
            </a:r>
            <a:endParaRPr lang="zh-CN" altLang="en-US" b="1" dirty="0"/>
          </a:p>
        </p:txBody>
      </p:sp>
      <p:grpSp>
        <p:nvGrpSpPr>
          <p:cNvPr id="19" name="组合 18"/>
          <p:cNvGrpSpPr/>
          <p:nvPr/>
        </p:nvGrpSpPr>
        <p:grpSpPr>
          <a:xfrm>
            <a:off x="4675673" y="2584600"/>
            <a:ext cx="3546670" cy="2229679"/>
            <a:chOff x="4968606" y="3870189"/>
            <a:chExt cx="3546670" cy="2229679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DCE5CC0E-9A0F-4308-81CC-0BD4AD93107C}"/>
                </a:ext>
              </a:extLst>
            </p:cNvPr>
            <p:cNvGrpSpPr/>
            <p:nvPr/>
          </p:nvGrpSpPr>
          <p:grpSpPr>
            <a:xfrm>
              <a:off x="4968606" y="3870189"/>
              <a:ext cx="3546670" cy="2229679"/>
              <a:chOff x="2136915" y="2401775"/>
              <a:chExt cx="3546670" cy="2229679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3599ED30-07A3-4E51-B45D-3C3D28750160}"/>
                  </a:ext>
                </a:extLst>
              </p:cNvPr>
              <p:cNvGrpSpPr/>
              <p:nvPr/>
            </p:nvGrpSpPr>
            <p:grpSpPr>
              <a:xfrm>
                <a:off x="2136915" y="2401775"/>
                <a:ext cx="3421625" cy="2229677"/>
                <a:chOff x="5415148" y="2543155"/>
                <a:chExt cx="2636322" cy="1857161"/>
              </a:xfrm>
            </p:grpSpPr>
            <p:cxnSp>
              <p:nvCxnSpPr>
                <p:cNvPr id="37" name="直接箭头连接符 36">
                  <a:extLst>
                    <a:ext uri="{FF2B5EF4-FFF2-40B4-BE49-F238E27FC236}">
                      <a16:creationId xmlns:a16="http://schemas.microsoft.com/office/drawing/2014/main" id="{DFD085BB-8F66-41AF-B93D-8B77AED4C942}"/>
                    </a:ext>
                  </a:extLst>
                </p:cNvPr>
                <p:cNvCxnSpPr/>
                <p:nvPr/>
              </p:nvCxnSpPr>
              <p:spPr>
                <a:xfrm>
                  <a:off x="5415148" y="3847605"/>
                  <a:ext cx="2636322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箭头连接符 37">
                  <a:extLst>
                    <a:ext uri="{FF2B5EF4-FFF2-40B4-BE49-F238E27FC236}">
                      <a16:creationId xmlns:a16="http://schemas.microsoft.com/office/drawing/2014/main" id="{851CD85C-B1DA-4E24-B74F-8DE9145687F1}"/>
                    </a:ext>
                  </a:extLst>
                </p:cNvPr>
                <p:cNvCxnSpPr/>
                <p:nvPr/>
              </p:nvCxnSpPr>
              <p:spPr>
                <a:xfrm flipV="1">
                  <a:off x="6733309" y="2543155"/>
                  <a:ext cx="0" cy="1857161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89454FEF-41E4-4A0E-A487-81AA0CC971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38323" y="3024555"/>
                  <a:ext cx="294988" cy="823048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id="{86219639-9D2A-4540-B65F-CD02C66E0E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733309" y="3024555"/>
                  <a:ext cx="307745" cy="82304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28" name="对象 27">
                <a:extLst>
                  <a:ext uri="{FF2B5EF4-FFF2-40B4-BE49-F238E27FC236}">
                    <a16:creationId xmlns:a16="http://schemas.microsoft.com/office/drawing/2014/main" id="{3D6DD9E6-6747-4E78-942E-39E47D3D368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6447254"/>
                  </p:ext>
                </p:extLst>
              </p:nvPr>
            </p:nvGraphicFramePr>
            <p:xfrm>
              <a:off x="3933890" y="2425309"/>
              <a:ext cx="593390" cy="3049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30" name="Equation" r:id="rId11" imgW="457200" imgH="253800" progId="Equation.DSMT4">
                      <p:embed/>
                    </p:oleObj>
                  </mc:Choice>
                  <mc:Fallback>
                    <p:oleObj name="Equation" r:id="rId11" imgW="457200" imgH="253800" progId="Equation.DSMT4">
                      <p:embed/>
                      <p:pic>
                        <p:nvPicPr>
                          <p:cNvPr id="19" name="对象 18">
                            <a:extLst>
                              <a:ext uri="{FF2B5EF4-FFF2-40B4-BE49-F238E27FC236}">
                                <a16:creationId xmlns:a16="http://schemas.microsoft.com/office/drawing/2014/main" id="{3D6DD9E6-6747-4E78-942E-39E47D3D368C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2"/>
                          <a:stretch>
                            <a:fillRect/>
                          </a:stretch>
                        </p:blipFill>
                        <p:spPr>
                          <a:xfrm>
                            <a:off x="3933890" y="2425309"/>
                            <a:ext cx="593390" cy="30494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对象 28">
                <a:extLst>
                  <a:ext uri="{FF2B5EF4-FFF2-40B4-BE49-F238E27FC236}">
                    <a16:creationId xmlns:a16="http://schemas.microsoft.com/office/drawing/2014/main" id="{D8C63E0B-7F74-4ED9-8306-E5052F926C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56174557"/>
                  </p:ext>
                </p:extLst>
              </p:nvPr>
            </p:nvGraphicFramePr>
            <p:xfrm>
              <a:off x="3118390" y="4021557"/>
              <a:ext cx="461526" cy="6098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31" name="Equation" r:id="rId13" imgW="355320" imgH="507960" progId="Equation.DSMT4">
                      <p:embed/>
                    </p:oleObj>
                  </mc:Choice>
                  <mc:Fallback>
                    <p:oleObj name="Equation" r:id="rId13" imgW="355320" imgH="507960" progId="Equation.DSMT4">
                      <p:embed/>
                      <p:pic>
                        <p:nvPicPr>
                          <p:cNvPr id="20" name="对象 19">
                            <a:extLst>
                              <a:ext uri="{FF2B5EF4-FFF2-40B4-BE49-F238E27FC236}">
                                <a16:creationId xmlns:a16="http://schemas.microsoft.com/office/drawing/2014/main" id="{D8C63E0B-7F74-4ED9-8306-E5052F926C6A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3118390" y="4021557"/>
                            <a:ext cx="461526" cy="60989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对象 29">
                <a:extLst>
                  <a:ext uri="{FF2B5EF4-FFF2-40B4-BE49-F238E27FC236}">
                    <a16:creationId xmlns:a16="http://schemas.microsoft.com/office/drawing/2014/main" id="{F89B77A7-D5FF-4D94-AD48-2A229FBACDC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88926748"/>
                  </p:ext>
                </p:extLst>
              </p:nvPr>
            </p:nvGraphicFramePr>
            <p:xfrm>
              <a:off x="4127856" y="4021557"/>
              <a:ext cx="280212" cy="6098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32" name="Equation" r:id="rId15" imgW="215640" imgH="507960" progId="Equation.DSMT4">
                      <p:embed/>
                    </p:oleObj>
                  </mc:Choice>
                  <mc:Fallback>
                    <p:oleObj name="Equation" r:id="rId15" imgW="215640" imgH="507960" progId="Equation.DSMT4">
                      <p:embed/>
                      <p:pic>
                        <p:nvPicPr>
                          <p:cNvPr id="21" name="对象 20">
                            <a:extLst>
                              <a:ext uri="{FF2B5EF4-FFF2-40B4-BE49-F238E27FC236}">
                                <a16:creationId xmlns:a16="http://schemas.microsoft.com/office/drawing/2014/main" id="{F89B77A7-D5FF-4D94-AD48-2A229FBACDC5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4127856" y="4021557"/>
                            <a:ext cx="280212" cy="60989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对象 30">
                <a:extLst>
                  <a:ext uri="{FF2B5EF4-FFF2-40B4-BE49-F238E27FC236}">
                    <a16:creationId xmlns:a16="http://schemas.microsoft.com/office/drawing/2014/main" id="{C7CED3AE-DDBD-4D90-B05A-08D38E23F0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25621223"/>
                  </p:ext>
                </p:extLst>
              </p:nvPr>
            </p:nvGraphicFramePr>
            <p:xfrm>
              <a:off x="5485788" y="4036807"/>
              <a:ext cx="197797" cy="2897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33" name="Equation" r:id="rId17" imgW="152280" imgH="241200" progId="Equation.DSMT4">
                      <p:embed/>
                    </p:oleObj>
                  </mc:Choice>
                  <mc:Fallback>
                    <p:oleObj name="Equation" r:id="rId17" imgW="152280" imgH="241200" progId="Equation.DSMT4">
                      <p:embed/>
                      <p:pic>
                        <p:nvPicPr>
                          <p:cNvPr id="22" name="对象 21">
                            <a:extLst>
                              <a:ext uri="{FF2B5EF4-FFF2-40B4-BE49-F238E27FC236}">
                                <a16:creationId xmlns:a16="http://schemas.microsoft.com/office/drawing/2014/main" id="{C7CED3AE-DDBD-4D90-B05A-08D38E23F0D8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5485788" y="4036807"/>
                            <a:ext cx="197797" cy="28970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2DE37774-568E-4FBE-88BE-2A39A24F14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67953" y="2979737"/>
                <a:ext cx="382859" cy="98813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C339DA94-737B-4F4F-A13D-0AE95F5D54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50808" y="2979737"/>
                <a:ext cx="399416" cy="98813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>
                <a:extLst>
                  <a:ext uri="{FF2B5EF4-FFF2-40B4-BE49-F238E27FC236}">
                    <a16:creationId xmlns:a16="http://schemas.microsoft.com/office/drawing/2014/main" id="{58D62AB4-6118-4185-B2C5-8C19FFC64A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68136" y="2979737"/>
                <a:ext cx="382859" cy="98813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7484EE54-54AF-451E-9349-65EF396AD8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850991" y="2979737"/>
                <a:ext cx="399416" cy="98813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6" name="对象 35">
                <a:extLst>
                  <a:ext uri="{FF2B5EF4-FFF2-40B4-BE49-F238E27FC236}">
                    <a16:creationId xmlns:a16="http://schemas.microsoft.com/office/drawing/2014/main" id="{B23BCBF8-F81E-4FD5-BCE7-97823E9A6C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22971881"/>
                  </p:ext>
                </p:extLst>
              </p:nvPr>
            </p:nvGraphicFramePr>
            <p:xfrm>
              <a:off x="4595467" y="2413252"/>
              <a:ext cx="990600" cy="330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34" name="Equation" r:id="rId19" imgW="990360" imgH="330120" progId="Equation.DSMT4">
                      <p:embed/>
                    </p:oleObj>
                  </mc:Choice>
                  <mc:Fallback>
                    <p:oleObj name="Equation" r:id="rId19" imgW="990360" imgH="330120" progId="Equation.DSMT4">
                      <p:embed/>
                      <p:pic>
                        <p:nvPicPr>
                          <p:cNvPr id="27" name="对象 26">
                            <a:extLst>
                              <a:ext uri="{FF2B5EF4-FFF2-40B4-BE49-F238E27FC236}">
                                <a16:creationId xmlns:a16="http://schemas.microsoft.com/office/drawing/2014/main" id="{B23BCBF8-F81E-4FD5-BCE7-97823E9A6C2A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20"/>
                          <a:stretch>
                            <a:fillRect/>
                          </a:stretch>
                        </p:blipFill>
                        <p:spPr>
                          <a:xfrm>
                            <a:off x="4595467" y="2413252"/>
                            <a:ext cx="990600" cy="330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396FA401-7CC0-4F24-BF54-E23EECC8D6A7}"/>
                </a:ext>
              </a:extLst>
            </p:cNvPr>
            <p:cNvCxnSpPr/>
            <p:nvPr/>
          </p:nvCxnSpPr>
          <p:spPr>
            <a:xfrm>
              <a:off x="4968606" y="5427668"/>
              <a:ext cx="12122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952941B9-C2D7-4921-901C-C2983E1F69DB}"/>
                </a:ext>
              </a:extLst>
            </p:cNvPr>
            <p:cNvCxnSpPr>
              <a:cxnSpLocks/>
            </p:cNvCxnSpPr>
            <p:nvPr/>
          </p:nvCxnSpPr>
          <p:spPr>
            <a:xfrm>
              <a:off x="6180844" y="4403776"/>
              <a:ext cx="0" cy="103251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B13FDEA5-6C32-42EA-9512-9F1536919B64}"/>
                </a:ext>
              </a:extLst>
            </p:cNvPr>
            <p:cNvCxnSpPr>
              <a:cxnSpLocks/>
            </p:cNvCxnSpPr>
            <p:nvPr/>
          </p:nvCxnSpPr>
          <p:spPr>
            <a:xfrm>
              <a:off x="6180844" y="4403776"/>
              <a:ext cx="105891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394CABE4-FB4E-47BC-821E-B61CBCB265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31842" y="4403776"/>
              <a:ext cx="7917" cy="101205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60D0B836-B57C-4B8A-8127-B41A8CDE5DBC}"/>
                </a:ext>
              </a:extLst>
            </p:cNvPr>
            <p:cNvCxnSpPr>
              <a:cxnSpLocks/>
            </p:cNvCxnSpPr>
            <p:nvPr/>
          </p:nvCxnSpPr>
          <p:spPr>
            <a:xfrm>
              <a:off x="7223923" y="5421690"/>
              <a:ext cx="93618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aphicFrame>
          <p:nvGraphicFramePr>
            <p:cNvPr id="26" name="对象 25">
              <a:extLst>
                <a:ext uri="{FF2B5EF4-FFF2-40B4-BE49-F238E27FC236}">
                  <a16:creationId xmlns:a16="http://schemas.microsoft.com/office/drawing/2014/main" id="{1B76A9D6-E39E-450B-B38E-44091CEDDD3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3409433"/>
                </p:ext>
              </p:extLst>
            </p:nvPr>
          </p:nvGraphicFramePr>
          <p:xfrm>
            <a:off x="7303680" y="4211409"/>
            <a:ext cx="533400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35" name="Equation" r:id="rId21" imgW="533160" imgH="266400" progId="Equation.DSMT4">
                    <p:embed/>
                  </p:oleObj>
                </mc:Choice>
                <mc:Fallback>
                  <p:oleObj name="Equation" r:id="rId21" imgW="533160" imgH="266400" progId="Equation.DSMT4">
                    <p:embed/>
                    <p:pic>
                      <p:nvPicPr>
                        <p:cNvPr id="44" name="对象 43">
                          <a:extLst>
                            <a:ext uri="{FF2B5EF4-FFF2-40B4-BE49-F238E27FC236}">
                              <a16:creationId xmlns:a16="http://schemas.microsoft.com/office/drawing/2014/main" id="{1B76A9D6-E39E-450B-B38E-44091CEDDD3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7303680" y="4211409"/>
                          <a:ext cx="533400" cy="266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94987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093" y="3225114"/>
            <a:ext cx="3003411" cy="225255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275421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Reconstruction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9CA976C-7ACE-446B-98D1-E89503368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425801"/>
              </p:ext>
            </p:extLst>
          </p:nvPr>
        </p:nvGraphicFramePr>
        <p:xfrm>
          <a:off x="950913" y="3078163"/>
          <a:ext cx="4722812" cy="224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Equation" r:id="rId5" imgW="3733560" imgH="1777680" progId="Equation.DSMT4">
                  <p:embed/>
                </p:oleObj>
              </mc:Choice>
              <mc:Fallback>
                <p:oleObj name="Equation" r:id="rId5" imgW="3733560" imgH="1777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0913" y="3078163"/>
                        <a:ext cx="4722812" cy="2249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E9CA976C-7ACE-446B-98D1-E89503368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75831"/>
              </p:ext>
            </p:extLst>
          </p:nvPr>
        </p:nvGraphicFramePr>
        <p:xfrm>
          <a:off x="1013731" y="2687729"/>
          <a:ext cx="2237468" cy="379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name="Equation" r:id="rId7" imgW="1726920" imgH="291960" progId="Equation.DSMT4">
                  <p:embed/>
                </p:oleObj>
              </mc:Choice>
              <mc:Fallback>
                <p:oleObj name="Equation" r:id="rId7" imgW="1726920" imgH="29196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E9CA976C-7ACE-446B-98D1-E895033680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13731" y="2687729"/>
                        <a:ext cx="2237468" cy="379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理想重建过程</a:t>
            </a:r>
            <a:endParaRPr lang="zh-CN" altLang="en-US" sz="28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78706" y="2040642"/>
            <a:ext cx="633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重建过程的空域表示：</a:t>
            </a:r>
            <a:endParaRPr lang="zh-CN" altLang="en-US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78706" y="5628255"/>
            <a:ext cx="6337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原始连续信号等于</a:t>
            </a:r>
            <a:endParaRPr lang="en-US" altLang="zh-CN" b="1" dirty="0" smtClean="0"/>
          </a:p>
          <a:p>
            <a:r>
              <a:rPr lang="zh-CN" altLang="en-US" b="1" dirty="0" smtClean="0"/>
              <a:t>以离散采样信号为加权系数的一系列</a:t>
            </a:r>
            <a:r>
              <a:rPr lang="en-US" altLang="zh-CN" b="1" dirty="0" err="1" smtClean="0"/>
              <a:t>sinc</a:t>
            </a:r>
            <a:r>
              <a:rPr lang="zh-CN" altLang="en-US" b="1" dirty="0" smtClean="0"/>
              <a:t>函数的线性叠加。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085207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346" y="3336505"/>
            <a:ext cx="3840000" cy="288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46" y="3336505"/>
            <a:ext cx="3840000" cy="2880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275421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ALIASING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A994FB1-8584-4110-9012-25D1CAF921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086923"/>
              </p:ext>
            </p:extLst>
          </p:nvPr>
        </p:nvGraphicFramePr>
        <p:xfrm>
          <a:off x="5268232" y="2020306"/>
          <a:ext cx="94456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Equation" r:id="rId6" imgW="799920" imgH="380880" progId="Equation.DSMT4">
                  <p:embed/>
                </p:oleObj>
              </mc:Choice>
              <mc:Fallback>
                <p:oleObj name="Equation" r:id="rId6" imgW="79992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68232" y="2020306"/>
                        <a:ext cx="944563" cy="45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非理想采样与重建过程：</a:t>
            </a:r>
            <a:r>
              <a:rPr lang="zh-CN" altLang="en-US" sz="2400" b="1" dirty="0" smtClean="0"/>
              <a:t>频谱混叠效应</a:t>
            </a:r>
            <a:endParaRPr lang="zh-CN" altLang="en-US" sz="24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597269" y="2088031"/>
            <a:ext cx="5906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若系统不满足奈奎斯特采样定理：</a:t>
            </a:r>
            <a:endParaRPr lang="en-US" altLang="zh-CN" b="1" dirty="0"/>
          </a:p>
          <a:p>
            <a:r>
              <a:rPr lang="zh-CN" altLang="en-US" b="1" dirty="0" smtClean="0"/>
              <a:t>则会出现频谱混叠效应，</a:t>
            </a:r>
            <a:endParaRPr lang="en-US" altLang="zh-CN" b="1" dirty="0" smtClean="0"/>
          </a:p>
          <a:p>
            <a:r>
              <a:rPr lang="zh-CN" altLang="en-US" b="1" dirty="0" smtClean="0"/>
              <a:t>此时无法从离散采样信号中完美重建原始连续信号。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514562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10318</TotalTime>
  <Words>233</Words>
  <Application>Microsoft Office PowerPoint</Application>
  <PresentationFormat>全屏显示(4:3)</PresentationFormat>
  <Paragraphs>42</Paragraphs>
  <Slides>11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2968</cp:revision>
  <dcterms:created xsi:type="dcterms:W3CDTF">2015-07-07T08:23:44Z</dcterms:created>
  <dcterms:modified xsi:type="dcterms:W3CDTF">2020-12-09T04:15:25Z</dcterms:modified>
</cp:coreProperties>
</file>