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338" r:id="rId2"/>
    <p:sldId id="325" r:id="rId3"/>
    <p:sldId id="327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FFF"/>
    <a:srgbClr val="FFABC0"/>
    <a:srgbClr val="CDDE65"/>
    <a:srgbClr val="CDAF86"/>
    <a:srgbClr val="CD0000"/>
    <a:srgbClr val="FFAABF"/>
    <a:srgbClr val="5252A9"/>
    <a:srgbClr val="FF5500"/>
    <a:srgbClr val="FFFF45"/>
    <a:srgbClr val="FFFF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42" autoAdjust="0"/>
    <p:restoredTop sz="94683" autoAdjust="0"/>
  </p:normalViewPr>
  <p:slideViewPr>
    <p:cSldViewPr snapToGrid="0">
      <p:cViewPr varScale="1">
        <p:scale>
          <a:sx n="78" d="100"/>
          <a:sy n="78" d="100"/>
        </p:scale>
        <p:origin x="1140" y="84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33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3746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862153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538006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32986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2805197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757808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8556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891316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119822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848194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830791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910030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273726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33767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6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8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227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4168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/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3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5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4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2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88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6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05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65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6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/>
              <a:t>第</a:t>
            </a:r>
            <a:r>
              <a:rPr lang="en-US" altLang="zh-CN" sz="2400" dirty="0" smtClean="0"/>
              <a:t>14</a:t>
            </a:r>
            <a:r>
              <a:rPr lang="zh-CN" altLang="en-US" sz="2400" dirty="0" smtClean="0"/>
              <a:t>讲</a:t>
            </a:r>
            <a:r>
              <a:rPr lang="zh-CN" altLang="en-US" sz="2400" smtClean="0"/>
              <a:t>、离散卷积</a:t>
            </a:r>
            <a:endParaRPr lang="en-US" altLang="zh-CN" sz="2400" dirty="0"/>
          </a:p>
          <a:p>
            <a:pPr algn="ctr"/>
            <a:r>
              <a:rPr lang="en-US" altLang="zh-CN" sz="2400" dirty="0"/>
              <a:t>Lecture </a:t>
            </a:r>
            <a:r>
              <a:rPr lang="en-US" altLang="zh-CN" sz="2400" dirty="0" smtClean="0"/>
              <a:t>14</a:t>
            </a:r>
            <a:r>
              <a:rPr lang="en-US" altLang="zh-CN" sz="2400" dirty="0"/>
              <a:t>. Discrete </a:t>
            </a:r>
            <a:r>
              <a:rPr lang="en-US" altLang="zh-CN" sz="2400" dirty="0" smtClean="0"/>
              <a:t>Convolution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3817066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033D057-95C2-472E-AF9B-395DB6699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2754" y="2306141"/>
            <a:ext cx="4938491" cy="186957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63301A5-34EB-40F2-85A8-1409230E2A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2754" y="4179752"/>
            <a:ext cx="4938491" cy="184386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375859B-EACC-49CF-9FE9-FD746950877E}"/>
              </a:ext>
            </a:extLst>
          </p:cNvPr>
          <p:cNvSpPr txBox="1"/>
          <p:nvPr/>
        </p:nvSpPr>
        <p:spPr>
          <a:xfrm>
            <a:off x="338105" y="6023612"/>
            <a:ext cx="9552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0" u="none" strike="noStrike" baseline="0" dirty="0"/>
              <a:t>Figure 3. </a:t>
            </a:r>
            <a:r>
              <a:rPr lang="en-US" altLang="zh-CN" sz="2400" b="0" i="0" u="none" strike="noStrike" baseline="0" dirty="0"/>
              <a:t>Graphical circular convolution of the two functions in Fig. 1.</a:t>
            </a:r>
            <a:endParaRPr lang="zh-CN" altLang="en-US" sz="24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离散函数周期性循环卷积过程</a:t>
            </a:r>
            <a:endParaRPr lang="zh-CN" altLang="en-US" sz="2800" b="1" dirty="0"/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B0EB1555-191D-49F4-8F93-0B440D107C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6602686"/>
              </p:ext>
            </p:extLst>
          </p:nvPr>
        </p:nvGraphicFramePr>
        <p:xfrm>
          <a:off x="2984500" y="1894814"/>
          <a:ext cx="14351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Equation" r:id="rId6" imgW="1434960" imgH="279360" progId="Equation.DSMT4">
                  <p:embed/>
                </p:oleObj>
              </mc:Choice>
              <mc:Fallback>
                <p:oleObj name="Equation" r:id="rId6" imgW="1434960" imgH="27936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B0EB1555-191D-49F4-8F93-0B440D107C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84500" y="1894814"/>
                        <a:ext cx="1435100" cy="27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216162" y="1844476"/>
            <a:ext cx="1768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空域带宽受限：</a:t>
            </a:r>
            <a:endParaRPr lang="en-US" altLang="zh-CN" b="1" dirty="0" smtClean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733343" y="1844476"/>
            <a:ext cx="3806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，空域周期性复制限制频域带宽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22967266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10BAD0D-8F9A-4708-A9D5-9659A75EC108}"/>
              </a:ext>
            </a:extLst>
          </p:cNvPr>
          <p:cNvSpPr txBox="1"/>
          <p:nvPr/>
        </p:nvSpPr>
        <p:spPr>
          <a:xfrm>
            <a:off x="338105" y="5837931"/>
            <a:ext cx="9552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0" u="none" strike="noStrike" baseline="0" dirty="0"/>
              <a:t>Figure 3. </a:t>
            </a:r>
            <a:r>
              <a:rPr lang="en-US" altLang="zh-CN" sz="2400" b="0" i="0" u="none" strike="noStrike" baseline="0" dirty="0"/>
              <a:t>Graphical circular convolution of the two functions in Fig. 1.</a:t>
            </a:r>
            <a:endParaRPr lang="zh-CN" altLang="en-US" sz="24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DE7F4C2-0A74-4800-B8FF-45518D605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119" y="1997207"/>
            <a:ext cx="5123481" cy="19174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5AF89DA-FED9-4C8E-B15D-7F230CBBC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5843" y="3914658"/>
            <a:ext cx="5049496" cy="189279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离散函数周期性循环卷积过程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21104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F7E1F30-3C28-477D-A776-AB68BFE8B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347" y="2159000"/>
            <a:ext cx="4096682" cy="328663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E101DA9-72DB-49F8-99C9-0A2775C83775}"/>
              </a:ext>
            </a:extLst>
          </p:cNvPr>
          <p:cNvSpPr txBox="1"/>
          <p:nvPr/>
        </p:nvSpPr>
        <p:spPr>
          <a:xfrm>
            <a:off x="613537" y="5823389"/>
            <a:ext cx="9062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0" u="none" strike="noStrike" baseline="0" dirty="0"/>
              <a:t>Figure 4. </a:t>
            </a:r>
            <a:r>
              <a:rPr lang="en-US" altLang="zh-CN" sz="2400" b="0" i="0" u="none" strike="noStrike" baseline="0" dirty="0"/>
              <a:t>Representation of the functions </a:t>
            </a:r>
            <a:r>
              <a:rPr lang="en-US" altLang="zh-CN" sz="2400" b="0" i="1" u="none" strike="noStrike" baseline="0" dirty="0"/>
              <a:t>f</a:t>
            </a:r>
            <a:r>
              <a:rPr lang="en-US" altLang="zh-CN" sz="2400" b="0" i="0" u="none" strike="noStrike" baseline="0" dirty="0"/>
              <a:t>(</a:t>
            </a:r>
            <a:r>
              <a:rPr lang="en-US" altLang="zh-CN" sz="2400" b="0" i="1" u="none" strike="noStrike" baseline="0" dirty="0"/>
              <a:t>x</a:t>
            </a:r>
            <a:r>
              <a:rPr lang="en-US" altLang="zh-CN" sz="2400" b="0" i="0" u="none" strike="noStrike" baseline="0" dirty="0"/>
              <a:t>) and </a:t>
            </a:r>
            <a:r>
              <a:rPr lang="en-US" altLang="zh-CN" sz="2400" b="0" i="1" u="none" strike="noStrike" baseline="0" dirty="0"/>
              <a:t>h</a:t>
            </a:r>
            <a:r>
              <a:rPr lang="en-US" altLang="zh-CN" sz="2400" b="0" i="0" u="none" strike="noStrike" baseline="0" dirty="0"/>
              <a:t>(</a:t>
            </a:r>
            <a:r>
              <a:rPr lang="en-US" altLang="zh-CN" sz="2400" b="0" i="1" u="none" strike="noStrike" baseline="0" dirty="0"/>
              <a:t>x</a:t>
            </a:r>
            <a:r>
              <a:rPr lang="en-US" altLang="zh-CN" sz="2400" b="0" i="0" u="none" strike="noStrike" baseline="0" dirty="0"/>
              <a:t>) on a circle.</a:t>
            </a:r>
            <a:endParaRPr lang="zh-CN" altLang="en-US" sz="24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循环卷积（圆周卷积）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13213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581" y="1143505"/>
            <a:ext cx="3925619" cy="542275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7557" y="1143505"/>
            <a:ext cx="3917873" cy="542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23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594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FF998A91-A605-4FCE-91F7-1525213EB4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0527450"/>
              </p:ext>
            </p:extLst>
          </p:nvPr>
        </p:nvGraphicFramePr>
        <p:xfrm>
          <a:off x="2775569" y="2504557"/>
          <a:ext cx="2247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" name="Equation" r:id="rId4" imgW="2247840" imgH="342720" progId="Equation.DSMT4">
                  <p:embed/>
                </p:oleObj>
              </mc:Choice>
              <mc:Fallback>
                <p:oleObj name="Equation" r:id="rId4" imgW="224784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75569" y="2504557"/>
                        <a:ext cx="22479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E8CD4958-676F-4591-8BB4-5D31C93621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9511874"/>
              </p:ext>
            </p:extLst>
          </p:nvPr>
        </p:nvGraphicFramePr>
        <p:xfrm>
          <a:off x="3385458" y="2912706"/>
          <a:ext cx="29083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" name="Equation" r:id="rId6" imgW="2908080" imgH="596880" progId="Equation.DSMT4">
                  <p:embed/>
                </p:oleObj>
              </mc:Choice>
              <mc:Fallback>
                <p:oleObj name="Equation" r:id="rId6" imgW="2908080" imgH="596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385458" y="2912706"/>
                        <a:ext cx="29083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8E31D411-7FFD-431F-B2E5-AE6CC9308B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1018508"/>
              </p:ext>
            </p:extLst>
          </p:nvPr>
        </p:nvGraphicFramePr>
        <p:xfrm>
          <a:off x="3709308" y="3997276"/>
          <a:ext cx="1765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" name="Equation" r:id="rId8" imgW="1765080" imgH="431640" progId="Equation.DSMT4">
                  <p:embed/>
                </p:oleObj>
              </mc:Choice>
              <mc:Fallback>
                <p:oleObj name="Equation" r:id="rId8" imgW="17650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09308" y="3997276"/>
                        <a:ext cx="17653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F72394BB-E627-472C-B6B6-0E241FFAB8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5838583"/>
              </p:ext>
            </p:extLst>
          </p:nvPr>
        </p:nvGraphicFramePr>
        <p:xfrm>
          <a:off x="3696608" y="4428850"/>
          <a:ext cx="1790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" name="Equation" r:id="rId10" imgW="1790640" imgH="431640" progId="Equation.DSMT4">
                  <p:embed/>
                </p:oleObj>
              </mc:Choice>
              <mc:Fallback>
                <p:oleObj name="Equation" r:id="rId10" imgW="17906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696608" y="4428850"/>
                        <a:ext cx="17907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A5375660-DE8B-4496-BA6A-872746A44A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931404"/>
              </p:ext>
            </p:extLst>
          </p:nvPr>
        </p:nvGraphicFramePr>
        <p:xfrm>
          <a:off x="3385458" y="5475658"/>
          <a:ext cx="2413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" name="Equation" r:id="rId12" imgW="2412720" imgH="431640" progId="Equation.DSMT4">
                  <p:embed/>
                </p:oleObj>
              </mc:Choice>
              <mc:Fallback>
                <p:oleObj name="Equation" r:id="rId12" imgW="24127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385458" y="5475658"/>
                        <a:ext cx="24130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410FCBE7-86C6-41A5-B0F7-65DD23BB36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2681996"/>
              </p:ext>
            </p:extLst>
          </p:nvPr>
        </p:nvGraphicFramePr>
        <p:xfrm>
          <a:off x="3702958" y="4926967"/>
          <a:ext cx="1778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" name="Equation" r:id="rId14" imgW="1777680" imgH="431640" progId="Equation.DSMT4">
                  <p:embed/>
                </p:oleObj>
              </mc:Choice>
              <mc:Fallback>
                <p:oleObj name="Equation" r:id="rId14" imgW="17776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702958" y="4926967"/>
                        <a:ext cx="17780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连续函数的卷积</a:t>
            </a:r>
            <a:endParaRPr lang="zh-CN" altLang="en-US" sz="28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75060" y="5475658"/>
            <a:ext cx="261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傅立叶变换卷积定理：</a:t>
            </a:r>
            <a:endParaRPr lang="zh-CN" altLang="en-US" b="1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75060" y="4123300"/>
            <a:ext cx="261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若已知傅立叶变换对：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746637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24EF0D5E-F7FA-41B7-811A-F5CDAF2707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093"/>
              </p:ext>
            </p:extLst>
          </p:nvPr>
        </p:nvGraphicFramePr>
        <p:xfrm>
          <a:off x="3560082" y="2075545"/>
          <a:ext cx="16002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0" name="Equation" r:id="rId4" imgW="1600200" imgH="545760" progId="Equation.DSMT4">
                  <p:embed/>
                </p:oleObj>
              </mc:Choice>
              <mc:Fallback>
                <p:oleObj name="Equation" r:id="rId4" imgW="1600200" imgH="545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60082" y="2075545"/>
                        <a:ext cx="1600200" cy="54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7A36ECF2-83D8-4A0B-9606-CC8A4D244F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475304"/>
              </p:ext>
            </p:extLst>
          </p:nvPr>
        </p:nvGraphicFramePr>
        <p:xfrm>
          <a:off x="3020332" y="2793191"/>
          <a:ext cx="26797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1" name="Equation" r:id="rId6" imgW="2679480" imgH="749160" progId="Equation.DSMT4">
                  <p:embed/>
                </p:oleObj>
              </mc:Choice>
              <mc:Fallback>
                <p:oleObj name="Equation" r:id="rId6" imgW="2679480" imgH="749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20332" y="2793191"/>
                        <a:ext cx="2679700" cy="74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DE0277EE-68DB-4EF2-8024-8E2ABEC018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432154"/>
              </p:ext>
            </p:extLst>
          </p:nvPr>
        </p:nvGraphicFramePr>
        <p:xfrm>
          <a:off x="3664857" y="4065783"/>
          <a:ext cx="16256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2" name="Equation" r:id="rId8" imgW="1625400" imgH="545760" progId="Equation.DSMT4">
                  <p:embed/>
                </p:oleObj>
              </mc:Choice>
              <mc:Fallback>
                <p:oleObj name="Equation" r:id="rId8" imgW="1625400" imgH="545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64857" y="4065783"/>
                        <a:ext cx="1625600" cy="54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0FB1FFD5-FBCA-4B6F-B3C8-FDBB727B95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807615"/>
              </p:ext>
            </p:extLst>
          </p:nvPr>
        </p:nvGraphicFramePr>
        <p:xfrm>
          <a:off x="3693209" y="5056479"/>
          <a:ext cx="1612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3" name="Equation" r:id="rId10" imgW="1612800" imgH="533160" progId="Equation.DSMT4">
                  <p:embed/>
                </p:oleObj>
              </mc:Choice>
              <mc:Fallback>
                <p:oleObj name="Equation" r:id="rId10" imgW="1612800" imgH="533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693209" y="5056479"/>
                        <a:ext cx="16129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离散傅立叶变换对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68133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0BCC7A62-70A1-421B-A784-4626B233EC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295770"/>
              </p:ext>
            </p:extLst>
          </p:nvPr>
        </p:nvGraphicFramePr>
        <p:xfrm>
          <a:off x="1448133" y="2380646"/>
          <a:ext cx="2362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0" name="Equation" r:id="rId4" imgW="2361960" imgH="431640" progId="Equation.DSMT4">
                  <p:embed/>
                </p:oleObj>
              </mc:Choice>
              <mc:Fallback>
                <p:oleObj name="Equation" r:id="rId4" imgW="23619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48133" y="2380646"/>
                        <a:ext cx="23622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BDC2CE68-FA04-4EF3-9EE5-97E5E5AC13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6503729"/>
              </p:ext>
            </p:extLst>
          </p:nvPr>
        </p:nvGraphicFramePr>
        <p:xfrm>
          <a:off x="1448133" y="3096094"/>
          <a:ext cx="27813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1" name="Equation" r:id="rId6" imgW="2781000" imgH="787320" progId="Equation.DSMT4">
                  <p:embed/>
                </p:oleObj>
              </mc:Choice>
              <mc:Fallback>
                <p:oleObj name="Equation" r:id="rId6" imgW="2781000" imgH="78732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7A36ECF2-83D8-4A0B-9606-CC8A4D244F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48133" y="3096094"/>
                        <a:ext cx="27813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C5A44D7F-6014-4496-A477-2B0D7D16D8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0320478"/>
              </p:ext>
            </p:extLst>
          </p:nvPr>
        </p:nvGraphicFramePr>
        <p:xfrm>
          <a:off x="2074192" y="4018991"/>
          <a:ext cx="3009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2" name="Equation" r:id="rId8" imgW="3009600" imgH="787320" progId="Equation.DSMT4">
                  <p:embed/>
                </p:oleObj>
              </mc:Choice>
              <mc:Fallback>
                <p:oleObj name="Equation" r:id="rId8" imgW="3009600" imgH="787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74192" y="4018991"/>
                        <a:ext cx="30099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9D7815D1-7616-4586-9FB8-7DFD1F5B8B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813345"/>
              </p:ext>
            </p:extLst>
          </p:nvPr>
        </p:nvGraphicFramePr>
        <p:xfrm>
          <a:off x="2074192" y="4941888"/>
          <a:ext cx="6248400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3" name="Equation" r:id="rId10" imgW="6248160" imgH="1307880" progId="Equation.DSMT4">
                  <p:embed/>
                </p:oleObj>
              </mc:Choice>
              <mc:Fallback>
                <p:oleObj name="Equation" r:id="rId10" imgW="6248160" imgH="1307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074192" y="4941888"/>
                        <a:ext cx="6248400" cy="1308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离散函数的卷积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57281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C6AEF164-A1B2-41FF-B817-C939F5A448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7457754"/>
              </p:ext>
            </p:extLst>
          </p:nvPr>
        </p:nvGraphicFramePr>
        <p:xfrm>
          <a:off x="1222152" y="2306141"/>
          <a:ext cx="51181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8" name="Equation" r:id="rId4" imgW="5117760" imgH="1130040" progId="Equation.DSMT4">
                  <p:embed/>
                </p:oleObj>
              </mc:Choice>
              <mc:Fallback>
                <p:oleObj name="Equation" r:id="rId4" imgW="5117760" imgH="1130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22152" y="2306141"/>
                        <a:ext cx="5118100" cy="1130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E87D504D-6B18-4FF5-9492-0185F330BC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0467331"/>
              </p:ext>
            </p:extLst>
          </p:nvPr>
        </p:nvGraphicFramePr>
        <p:xfrm>
          <a:off x="5613400" y="3647853"/>
          <a:ext cx="3530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9" name="Equation" r:id="rId6" imgW="3530520" imgH="863280" progId="Equation.DSMT4">
                  <p:embed/>
                </p:oleObj>
              </mc:Choice>
              <mc:Fallback>
                <p:oleObj name="Equation" r:id="rId6" imgW="3530520" imgH="863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13400" y="3647853"/>
                        <a:ext cx="35306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8F392E92-8815-4D58-A859-EC63B3A0A3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580306"/>
              </p:ext>
            </p:extLst>
          </p:nvPr>
        </p:nvGraphicFramePr>
        <p:xfrm>
          <a:off x="1832789" y="3736753"/>
          <a:ext cx="31877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0" name="Equation" r:id="rId8" imgW="3187440" imgH="685800" progId="Equation.DSMT4">
                  <p:embed/>
                </p:oleObj>
              </mc:Choice>
              <mc:Fallback>
                <p:oleObj name="Equation" r:id="rId8" imgW="3187440" imgH="685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32789" y="3736753"/>
                        <a:ext cx="31877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3E4D71DC-4EE8-4E02-9AA8-BB2C0CCF22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391969"/>
              </p:ext>
            </p:extLst>
          </p:nvPr>
        </p:nvGraphicFramePr>
        <p:xfrm>
          <a:off x="1832789" y="4971033"/>
          <a:ext cx="24892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1" name="Equation" r:id="rId10" imgW="2489040" imgH="685800" progId="Equation.DSMT4">
                  <p:embed/>
                </p:oleObj>
              </mc:Choice>
              <mc:Fallback>
                <p:oleObj name="Equation" r:id="rId10" imgW="2489040" imgH="685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832789" y="4971033"/>
                        <a:ext cx="24892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离散函数的卷积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9702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492B002A-C61C-488D-9372-17E65E6251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8487234"/>
              </p:ext>
            </p:extLst>
          </p:nvPr>
        </p:nvGraphicFramePr>
        <p:xfrm>
          <a:off x="1329671" y="3953574"/>
          <a:ext cx="3162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2" name="Equation" r:id="rId4" imgW="3162240" imgH="685800" progId="Equation.DSMT4">
                  <p:embed/>
                </p:oleObj>
              </mc:Choice>
              <mc:Fallback>
                <p:oleObj name="Equation" r:id="rId4" imgW="3162240" imgH="68580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3E4D71DC-4EE8-4E02-9AA8-BB2C0CCF22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9671" y="3953574"/>
                        <a:ext cx="31623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B0EB1555-191D-49F4-8F93-0B440D107C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2621389"/>
              </p:ext>
            </p:extLst>
          </p:nvPr>
        </p:nvGraphicFramePr>
        <p:xfrm>
          <a:off x="1329671" y="2701017"/>
          <a:ext cx="26797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3" name="Equation" r:id="rId6" imgW="2679480" imgH="596880" progId="Equation.DSMT4">
                  <p:embed/>
                </p:oleObj>
              </mc:Choice>
              <mc:Fallback>
                <p:oleObj name="Equation" r:id="rId6" imgW="2679480" imgH="59688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E8CD4958-676F-4591-8BB4-5D31C93621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29671" y="2701017"/>
                        <a:ext cx="26797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连续卷积和离散卷积的区别</a:t>
            </a:r>
            <a:endParaRPr lang="zh-CN" altLang="en-US" sz="28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927529" y="2814801"/>
            <a:ext cx="3149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：连续积分，上下限无穷大</a:t>
            </a:r>
            <a:endParaRPr lang="en-US" altLang="zh-CN" b="1" dirty="0" smtClean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927529" y="4111808"/>
            <a:ext cx="3631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：有限的求和，空域频域带宽受限</a:t>
            </a:r>
            <a:endParaRPr lang="en-US" altLang="zh-CN" b="1" dirty="0" smtClean="0"/>
          </a:p>
          <a:p>
            <a:endParaRPr lang="en-US" altLang="zh-CN" b="1" dirty="0" smtClean="0"/>
          </a:p>
          <a:p>
            <a:r>
              <a:rPr lang="en-US" altLang="zh-CN" b="1" dirty="0" smtClean="0"/>
              <a:t>!!!</a:t>
            </a:r>
            <a:r>
              <a:rPr lang="zh-CN" altLang="en-US" b="1" dirty="0" smtClean="0"/>
              <a:t>周期性</a:t>
            </a:r>
            <a:r>
              <a:rPr lang="zh-CN" altLang="en-US" b="1" dirty="0" smtClean="0"/>
              <a:t>带来循环卷积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4268498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0720F55-83BA-4664-95DF-2F3679254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2099" y="2472929"/>
            <a:ext cx="4179800" cy="321430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684395C-618F-4BB8-82F4-CE7E35D3A84A}"/>
              </a:ext>
            </a:extLst>
          </p:cNvPr>
          <p:cNvSpPr txBox="1"/>
          <p:nvPr/>
        </p:nvSpPr>
        <p:spPr>
          <a:xfrm>
            <a:off x="1454408" y="5766356"/>
            <a:ext cx="62351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0" u="none" strike="noStrike" baseline="0" dirty="0"/>
              <a:t>Figure 1. </a:t>
            </a:r>
            <a:r>
              <a:rPr lang="en-US" altLang="zh-CN" sz="2400" b="0" i="0" u="none" strike="noStrike" baseline="0" dirty="0"/>
              <a:t>Two functions to be convolved together.</a:t>
            </a:r>
            <a:endParaRPr lang="zh-CN" altLang="en-US" sz="24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连续函数卷积过程</a:t>
            </a:r>
            <a:endParaRPr lang="zh-CN" altLang="en-US" sz="2800" b="1" dirty="0"/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B0EB1555-191D-49F4-8F93-0B440D107C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9777458"/>
              </p:ext>
            </p:extLst>
          </p:nvPr>
        </p:nvGraphicFramePr>
        <p:xfrm>
          <a:off x="1092200" y="2184400"/>
          <a:ext cx="3403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Equation" r:id="rId5" imgW="3403440" imgH="342720" progId="Equation.DSMT4">
                  <p:embed/>
                </p:oleObj>
              </mc:Choice>
              <mc:Fallback>
                <p:oleObj name="Equation" r:id="rId5" imgW="3403440" imgH="34272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B0EB1555-191D-49F4-8F93-0B440D107C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92200" y="2184400"/>
                        <a:ext cx="34036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B0EB1555-191D-49F4-8F93-0B440D107C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1873827"/>
              </p:ext>
            </p:extLst>
          </p:nvPr>
        </p:nvGraphicFramePr>
        <p:xfrm>
          <a:off x="5035550" y="1976438"/>
          <a:ext cx="26289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Equation" r:id="rId7" imgW="2628720" imgH="736560" progId="Equation.DSMT4">
                  <p:embed/>
                </p:oleObj>
              </mc:Choice>
              <mc:Fallback>
                <p:oleObj name="Equation" r:id="rId7" imgW="2628720" imgH="73656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B0EB1555-191D-49F4-8F93-0B440D107C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35550" y="1976438"/>
                        <a:ext cx="26289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9047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2EDCE18-3760-429D-B931-5DB6A947B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733" y="4004367"/>
            <a:ext cx="5342413" cy="1966215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45F0030-3C04-462B-9C61-299639C599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0" t="5181" r="3090" b="4632"/>
          <a:stretch/>
        </p:blipFill>
        <p:spPr>
          <a:xfrm>
            <a:off x="1783798" y="2008961"/>
            <a:ext cx="5576403" cy="199540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691B5FE-1402-4190-94E2-79205C98CA4F}"/>
              </a:ext>
            </a:extLst>
          </p:cNvPr>
          <p:cNvSpPr txBox="1"/>
          <p:nvPr/>
        </p:nvSpPr>
        <p:spPr>
          <a:xfrm>
            <a:off x="690235" y="5970583"/>
            <a:ext cx="80152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0" u="none" strike="noStrike" baseline="0" dirty="0"/>
              <a:t>Figure 2. </a:t>
            </a:r>
            <a:r>
              <a:rPr lang="en-US" altLang="zh-CN" sz="2400" b="0" i="0" u="none" strike="noStrike" baseline="0" dirty="0"/>
              <a:t>Graphical convolution of the two functions in Fig. 1.</a:t>
            </a:r>
            <a:endParaRPr lang="zh-CN" altLang="en-US" sz="24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连续函数卷积过程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826541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14. Discrete Convolution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3004B3A-41E1-47FC-9B59-0EB516A99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321" y="1966069"/>
            <a:ext cx="5319357" cy="197869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9309465-FC05-4886-8203-22E826B4C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908" y="3944666"/>
            <a:ext cx="5259135" cy="197849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66785CD-F963-407C-86A8-9DD62F8640AB}"/>
              </a:ext>
            </a:extLst>
          </p:cNvPr>
          <p:cNvSpPr txBox="1"/>
          <p:nvPr/>
        </p:nvSpPr>
        <p:spPr>
          <a:xfrm>
            <a:off x="699566" y="5923163"/>
            <a:ext cx="80152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0" u="none" strike="noStrike" baseline="0" dirty="0"/>
              <a:t>Figure 2. </a:t>
            </a:r>
            <a:r>
              <a:rPr lang="en-US" altLang="zh-CN" sz="2400" b="0" i="0" u="none" strike="noStrike" baseline="0" dirty="0"/>
              <a:t>Graphical convolution of the two functions in Fig. 1.</a:t>
            </a:r>
            <a:endParaRPr lang="zh-CN" altLang="en-US" sz="24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连续函数卷积过程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57384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9826</TotalTime>
  <Words>246</Words>
  <Application>Microsoft Office PowerPoint</Application>
  <PresentationFormat>全屏显示(4:3)</PresentationFormat>
  <Paragraphs>42</Paragraphs>
  <Slides>14</Slides>
  <Notes>14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Gill Sans MT</vt:lpstr>
      <vt:lpstr>Office 主题</vt:lpstr>
      <vt:lpstr>Equation</vt:lpstr>
      <vt:lpstr>MathType 6.0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3014</cp:revision>
  <dcterms:created xsi:type="dcterms:W3CDTF">2015-07-07T08:23:44Z</dcterms:created>
  <dcterms:modified xsi:type="dcterms:W3CDTF">2020-12-28T02:28:44Z</dcterms:modified>
</cp:coreProperties>
</file>